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4" r:id="rId2"/>
    <p:sldId id="271" r:id="rId3"/>
    <p:sldId id="270" r:id="rId4"/>
    <p:sldId id="265" r:id="rId5"/>
    <p:sldId id="267" r:id="rId6"/>
    <p:sldId id="268" r:id="rId7"/>
  </p:sldIdLst>
  <p:sldSz cx="12801600" cy="96012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604" autoAdjust="0"/>
    <p:restoredTop sz="97921" autoAdjust="0"/>
  </p:normalViewPr>
  <p:slideViewPr>
    <p:cSldViewPr>
      <p:cViewPr varScale="1">
        <p:scale>
          <a:sx n="61" d="100"/>
          <a:sy n="61" d="100"/>
        </p:scale>
        <p:origin x="-1574" y="-82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72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91132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25217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45120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70692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377759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3074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32061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62469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3025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310266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69033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144" name="Group 904"/>
          <p:cNvGrpSpPr>
            <a:grpSpLocks/>
          </p:cNvGrpSpPr>
          <p:nvPr/>
        </p:nvGrpSpPr>
        <p:grpSpPr bwMode="auto">
          <a:xfrm>
            <a:off x="1000125" y="3225800"/>
            <a:ext cx="10215563" cy="5265738"/>
            <a:chOff x="630" y="2032"/>
            <a:chExt cx="6435" cy="3317"/>
          </a:xfrm>
        </p:grpSpPr>
        <p:sp>
          <p:nvSpPr>
            <p:cNvPr id="10968" name="Freeform 728"/>
            <p:cNvSpPr>
              <a:spLocks/>
            </p:cNvSpPr>
            <p:nvPr/>
          </p:nvSpPr>
          <p:spPr bwMode="auto">
            <a:xfrm>
              <a:off x="630" y="2032"/>
              <a:ext cx="6407" cy="3317"/>
            </a:xfrm>
            <a:custGeom>
              <a:avLst/>
              <a:gdLst>
                <a:gd name="T0" fmla="*/ 0 w 6407"/>
                <a:gd name="T1" fmla="*/ 3317 h 3317"/>
                <a:gd name="T2" fmla="*/ 3402 w 6407"/>
                <a:gd name="T3" fmla="*/ 1786 h 3317"/>
                <a:gd name="T4" fmla="*/ 5103 w 6407"/>
                <a:gd name="T5" fmla="*/ 1786 h 3317"/>
                <a:gd name="T6" fmla="*/ 6407 w 6407"/>
                <a:gd name="T7" fmla="*/ 0 h 3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07" h="3317">
                  <a:moveTo>
                    <a:pt x="0" y="3317"/>
                  </a:moveTo>
                  <a:lnTo>
                    <a:pt x="3402" y="1786"/>
                  </a:lnTo>
                  <a:lnTo>
                    <a:pt x="5103" y="1786"/>
                  </a:lnTo>
                  <a:lnTo>
                    <a:pt x="6407" y="0"/>
                  </a:lnTo>
                </a:path>
              </a:pathLst>
            </a:cu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9" name="Freeform 729"/>
            <p:cNvSpPr>
              <a:spLocks/>
            </p:cNvSpPr>
            <p:nvPr/>
          </p:nvSpPr>
          <p:spPr bwMode="auto">
            <a:xfrm>
              <a:off x="6243" y="3109"/>
              <a:ext cx="822" cy="227"/>
            </a:xfrm>
            <a:custGeom>
              <a:avLst/>
              <a:gdLst>
                <a:gd name="T0" fmla="*/ 0 w 822"/>
                <a:gd name="T1" fmla="*/ 0 h 227"/>
                <a:gd name="T2" fmla="*/ 227 w 822"/>
                <a:gd name="T3" fmla="*/ 227 h 227"/>
                <a:gd name="T4" fmla="*/ 822 w 822"/>
                <a:gd name="T5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2" h="227">
                  <a:moveTo>
                    <a:pt x="0" y="0"/>
                  </a:moveTo>
                  <a:lnTo>
                    <a:pt x="227" y="227"/>
                  </a:lnTo>
                  <a:lnTo>
                    <a:pt x="822" y="227"/>
                  </a:lnTo>
                </a:path>
              </a:pathLst>
            </a:cu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143" name="Group 903"/>
          <p:cNvGrpSpPr>
            <a:grpSpLocks/>
          </p:cNvGrpSpPr>
          <p:nvPr/>
        </p:nvGrpSpPr>
        <p:grpSpPr bwMode="auto">
          <a:xfrm>
            <a:off x="909914" y="120365"/>
            <a:ext cx="10217150" cy="9405938"/>
            <a:chOff x="573" y="76"/>
            <a:chExt cx="6436" cy="5925"/>
          </a:xfrm>
        </p:grpSpPr>
        <p:sp>
          <p:nvSpPr>
            <p:cNvPr id="10938" name="Freeform 698"/>
            <p:cNvSpPr>
              <a:spLocks/>
            </p:cNvSpPr>
            <p:nvPr/>
          </p:nvSpPr>
          <p:spPr bwMode="auto">
            <a:xfrm>
              <a:off x="5506" y="76"/>
              <a:ext cx="312" cy="368"/>
            </a:xfrm>
            <a:custGeom>
              <a:avLst/>
              <a:gdLst>
                <a:gd name="T0" fmla="*/ 312 w 312"/>
                <a:gd name="T1" fmla="*/ 0 h 368"/>
                <a:gd name="T2" fmla="*/ 227 w 312"/>
                <a:gd name="T3" fmla="*/ 28 h 368"/>
                <a:gd name="T4" fmla="*/ 57 w 312"/>
                <a:gd name="T5" fmla="*/ 226 h 368"/>
                <a:gd name="T6" fmla="*/ 85 w 312"/>
                <a:gd name="T7" fmla="*/ 283 h 368"/>
                <a:gd name="T8" fmla="*/ 0 w 312"/>
                <a:gd name="T9" fmla="*/ 311 h 368"/>
                <a:gd name="T10" fmla="*/ 29 w 312"/>
                <a:gd name="T11" fmla="*/ 368 h 368"/>
                <a:gd name="T12" fmla="*/ 85 w 312"/>
                <a:gd name="T13" fmla="*/ 311 h 368"/>
                <a:gd name="T14" fmla="*/ 114 w 312"/>
                <a:gd name="T15" fmla="*/ 255 h 368"/>
                <a:gd name="T16" fmla="*/ 170 w 312"/>
                <a:gd name="T17" fmla="*/ 226 h 368"/>
                <a:gd name="T18" fmla="*/ 170 w 312"/>
                <a:gd name="T19" fmla="*/ 170 h 368"/>
                <a:gd name="T20" fmla="*/ 255 w 312"/>
                <a:gd name="T21" fmla="*/ 170 h 368"/>
                <a:gd name="T22" fmla="*/ 284 w 312"/>
                <a:gd name="T23" fmla="*/ 113 h 368"/>
                <a:gd name="T24" fmla="*/ 255 w 312"/>
                <a:gd name="T25" fmla="*/ 85 h 368"/>
                <a:gd name="T26" fmla="*/ 312 w 312"/>
                <a:gd name="T27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2" h="368">
                  <a:moveTo>
                    <a:pt x="312" y="0"/>
                  </a:moveTo>
                  <a:lnTo>
                    <a:pt x="227" y="28"/>
                  </a:lnTo>
                  <a:lnTo>
                    <a:pt x="57" y="226"/>
                  </a:lnTo>
                  <a:lnTo>
                    <a:pt x="85" y="283"/>
                  </a:lnTo>
                  <a:lnTo>
                    <a:pt x="0" y="311"/>
                  </a:lnTo>
                  <a:lnTo>
                    <a:pt x="29" y="368"/>
                  </a:lnTo>
                  <a:lnTo>
                    <a:pt x="85" y="311"/>
                  </a:lnTo>
                  <a:lnTo>
                    <a:pt x="114" y="255"/>
                  </a:lnTo>
                  <a:lnTo>
                    <a:pt x="170" y="226"/>
                  </a:lnTo>
                  <a:lnTo>
                    <a:pt x="170" y="170"/>
                  </a:lnTo>
                  <a:lnTo>
                    <a:pt x="255" y="170"/>
                  </a:lnTo>
                  <a:lnTo>
                    <a:pt x="284" y="113"/>
                  </a:lnTo>
                  <a:lnTo>
                    <a:pt x="255" y="85"/>
                  </a:lnTo>
                  <a:lnTo>
                    <a:pt x="312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39" name="Freeform 699"/>
            <p:cNvSpPr>
              <a:spLocks/>
            </p:cNvSpPr>
            <p:nvPr/>
          </p:nvSpPr>
          <p:spPr bwMode="auto">
            <a:xfrm>
              <a:off x="5591" y="444"/>
              <a:ext cx="85" cy="29"/>
            </a:xfrm>
            <a:custGeom>
              <a:avLst/>
              <a:gdLst>
                <a:gd name="T0" fmla="*/ 85 w 85"/>
                <a:gd name="T1" fmla="*/ 0 h 29"/>
                <a:gd name="T2" fmla="*/ 0 w 85"/>
                <a:gd name="T3" fmla="*/ 0 h 29"/>
                <a:gd name="T4" fmla="*/ 29 w 85"/>
                <a:gd name="T5" fmla="*/ 29 h 29"/>
                <a:gd name="T6" fmla="*/ 57 w 85"/>
                <a:gd name="T7" fmla="*/ 29 h 29"/>
                <a:gd name="T8" fmla="*/ 85 w 85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9">
                  <a:moveTo>
                    <a:pt x="85" y="0"/>
                  </a:moveTo>
                  <a:lnTo>
                    <a:pt x="0" y="0"/>
                  </a:lnTo>
                  <a:lnTo>
                    <a:pt x="29" y="29"/>
                  </a:lnTo>
                  <a:lnTo>
                    <a:pt x="57" y="29"/>
                  </a:lnTo>
                  <a:lnTo>
                    <a:pt x="85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41" name="Freeform 701"/>
            <p:cNvSpPr>
              <a:spLocks/>
            </p:cNvSpPr>
            <p:nvPr/>
          </p:nvSpPr>
          <p:spPr bwMode="auto">
            <a:xfrm>
              <a:off x="5506" y="529"/>
              <a:ext cx="142" cy="142"/>
            </a:xfrm>
            <a:custGeom>
              <a:avLst/>
              <a:gdLst>
                <a:gd name="T0" fmla="*/ 85 w 142"/>
                <a:gd name="T1" fmla="*/ 0 h 142"/>
                <a:gd name="T2" fmla="*/ 0 w 142"/>
                <a:gd name="T3" fmla="*/ 29 h 142"/>
                <a:gd name="T4" fmla="*/ 0 w 142"/>
                <a:gd name="T5" fmla="*/ 85 h 142"/>
                <a:gd name="T6" fmla="*/ 57 w 142"/>
                <a:gd name="T7" fmla="*/ 142 h 142"/>
                <a:gd name="T8" fmla="*/ 114 w 142"/>
                <a:gd name="T9" fmla="*/ 114 h 142"/>
                <a:gd name="T10" fmla="*/ 142 w 142"/>
                <a:gd name="T11" fmla="*/ 85 h 142"/>
                <a:gd name="T12" fmla="*/ 142 w 142"/>
                <a:gd name="T13" fmla="*/ 29 h 142"/>
                <a:gd name="T14" fmla="*/ 85 w 142"/>
                <a:gd name="T15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" h="142">
                  <a:moveTo>
                    <a:pt x="85" y="0"/>
                  </a:moveTo>
                  <a:lnTo>
                    <a:pt x="0" y="29"/>
                  </a:lnTo>
                  <a:lnTo>
                    <a:pt x="0" y="85"/>
                  </a:lnTo>
                  <a:lnTo>
                    <a:pt x="57" y="142"/>
                  </a:lnTo>
                  <a:lnTo>
                    <a:pt x="114" y="114"/>
                  </a:lnTo>
                  <a:lnTo>
                    <a:pt x="142" y="85"/>
                  </a:lnTo>
                  <a:lnTo>
                    <a:pt x="142" y="29"/>
                  </a:lnTo>
                  <a:lnTo>
                    <a:pt x="85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42" name="Freeform 702"/>
            <p:cNvSpPr>
              <a:spLocks/>
            </p:cNvSpPr>
            <p:nvPr/>
          </p:nvSpPr>
          <p:spPr bwMode="auto">
            <a:xfrm>
              <a:off x="5535" y="699"/>
              <a:ext cx="56" cy="29"/>
            </a:xfrm>
            <a:custGeom>
              <a:avLst/>
              <a:gdLst>
                <a:gd name="T0" fmla="*/ 0 w 56"/>
                <a:gd name="T1" fmla="*/ 0 h 29"/>
                <a:gd name="T2" fmla="*/ 28 w 56"/>
                <a:gd name="T3" fmla="*/ 0 h 29"/>
                <a:gd name="T4" fmla="*/ 56 w 56"/>
                <a:gd name="T5" fmla="*/ 29 h 29"/>
                <a:gd name="T6" fmla="*/ 28 w 56"/>
                <a:gd name="T7" fmla="*/ 29 h 29"/>
                <a:gd name="T8" fmla="*/ 0 w 56"/>
                <a:gd name="T9" fmla="*/ 29 h 29"/>
                <a:gd name="T10" fmla="*/ 0 w 56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29">
                  <a:moveTo>
                    <a:pt x="0" y="0"/>
                  </a:moveTo>
                  <a:lnTo>
                    <a:pt x="28" y="0"/>
                  </a:lnTo>
                  <a:lnTo>
                    <a:pt x="56" y="29"/>
                  </a:lnTo>
                  <a:lnTo>
                    <a:pt x="28" y="29"/>
                  </a:lnTo>
                  <a:lnTo>
                    <a:pt x="0" y="29"/>
                  </a:lnTo>
                  <a:lnTo>
                    <a:pt x="0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43" name="Freeform 703"/>
            <p:cNvSpPr>
              <a:spLocks/>
            </p:cNvSpPr>
            <p:nvPr/>
          </p:nvSpPr>
          <p:spPr bwMode="auto">
            <a:xfrm>
              <a:off x="5024" y="1210"/>
              <a:ext cx="255" cy="141"/>
            </a:xfrm>
            <a:custGeom>
              <a:avLst/>
              <a:gdLst>
                <a:gd name="T0" fmla="*/ 255 w 255"/>
                <a:gd name="T1" fmla="*/ 113 h 141"/>
                <a:gd name="T2" fmla="*/ 170 w 255"/>
                <a:gd name="T3" fmla="*/ 141 h 141"/>
                <a:gd name="T4" fmla="*/ 142 w 255"/>
                <a:gd name="T5" fmla="*/ 113 h 141"/>
                <a:gd name="T6" fmla="*/ 57 w 255"/>
                <a:gd name="T7" fmla="*/ 141 h 141"/>
                <a:gd name="T8" fmla="*/ 0 w 255"/>
                <a:gd name="T9" fmla="*/ 85 h 141"/>
                <a:gd name="T10" fmla="*/ 29 w 255"/>
                <a:gd name="T11" fmla="*/ 28 h 141"/>
                <a:gd name="T12" fmla="*/ 142 w 255"/>
                <a:gd name="T13" fmla="*/ 28 h 141"/>
                <a:gd name="T14" fmla="*/ 199 w 255"/>
                <a:gd name="T15" fmla="*/ 0 h 141"/>
                <a:gd name="T16" fmla="*/ 227 w 255"/>
                <a:gd name="T17" fmla="*/ 56 h 141"/>
                <a:gd name="T18" fmla="*/ 255 w 255"/>
                <a:gd name="T19" fmla="*/ 56 h 141"/>
                <a:gd name="T20" fmla="*/ 255 w 255"/>
                <a:gd name="T21" fmla="*/ 11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5" h="141">
                  <a:moveTo>
                    <a:pt x="255" y="113"/>
                  </a:moveTo>
                  <a:lnTo>
                    <a:pt x="170" y="141"/>
                  </a:lnTo>
                  <a:lnTo>
                    <a:pt x="142" y="113"/>
                  </a:lnTo>
                  <a:lnTo>
                    <a:pt x="57" y="141"/>
                  </a:lnTo>
                  <a:lnTo>
                    <a:pt x="0" y="85"/>
                  </a:lnTo>
                  <a:lnTo>
                    <a:pt x="29" y="28"/>
                  </a:lnTo>
                  <a:lnTo>
                    <a:pt x="142" y="28"/>
                  </a:lnTo>
                  <a:lnTo>
                    <a:pt x="199" y="0"/>
                  </a:lnTo>
                  <a:lnTo>
                    <a:pt x="227" y="56"/>
                  </a:lnTo>
                  <a:lnTo>
                    <a:pt x="255" y="56"/>
                  </a:lnTo>
                  <a:lnTo>
                    <a:pt x="255" y="113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44" name="Freeform 704"/>
            <p:cNvSpPr>
              <a:spLocks/>
            </p:cNvSpPr>
            <p:nvPr/>
          </p:nvSpPr>
          <p:spPr bwMode="auto">
            <a:xfrm>
              <a:off x="5421" y="3052"/>
              <a:ext cx="85" cy="85"/>
            </a:xfrm>
            <a:custGeom>
              <a:avLst/>
              <a:gdLst>
                <a:gd name="T0" fmla="*/ 85 w 85"/>
                <a:gd name="T1" fmla="*/ 0 h 85"/>
                <a:gd name="T2" fmla="*/ 0 w 85"/>
                <a:gd name="T3" fmla="*/ 29 h 85"/>
                <a:gd name="T4" fmla="*/ 0 w 85"/>
                <a:gd name="T5" fmla="*/ 85 h 85"/>
                <a:gd name="T6" fmla="*/ 85 w 85"/>
                <a:gd name="T7" fmla="*/ 29 h 85"/>
                <a:gd name="T8" fmla="*/ 85 w 85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85" y="0"/>
                  </a:moveTo>
                  <a:lnTo>
                    <a:pt x="0" y="29"/>
                  </a:lnTo>
                  <a:lnTo>
                    <a:pt x="0" y="85"/>
                  </a:lnTo>
                  <a:lnTo>
                    <a:pt x="85" y="29"/>
                  </a:lnTo>
                  <a:lnTo>
                    <a:pt x="85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45" name="Freeform 705"/>
            <p:cNvSpPr>
              <a:spLocks/>
            </p:cNvSpPr>
            <p:nvPr/>
          </p:nvSpPr>
          <p:spPr bwMode="auto">
            <a:xfrm>
              <a:off x="5563" y="2769"/>
              <a:ext cx="57" cy="85"/>
            </a:xfrm>
            <a:custGeom>
              <a:avLst/>
              <a:gdLst>
                <a:gd name="T0" fmla="*/ 28 w 57"/>
                <a:gd name="T1" fmla="*/ 0 h 85"/>
                <a:gd name="T2" fmla="*/ 0 w 57"/>
                <a:gd name="T3" fmla="*/ 57 h 85"/>
                <a:gd name="T4" fmla="*/ 28 w 57"/>
                <a:gd name="T5" fmla="*/ 85 h 85"/>
                <a:gd name="T6" fmla="*/ 57 w 57"/>
                <a:gd name="T7" fmla="*/ 28 h 85"/>
                <a:gd name="T8" fmla="*/ 57 w 57"/>
                <a:gd name="T9" fmla="*/ 0 h 85"/>
                <a:gd name="T10" fmla="*/ 28 w 57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85">
                  <a:moveTo>
                    <a:pt x="28" y="0"/>
                  </a:moveTo>
                  <a:lnTo>
                    <a:pt x="0" y="57"/>
                  </a:lnTo>
                  <a:lnTo>
                    <a:pt x="28" y="85"/>
                  </a:lnTo>
                  <a:lnTo>
                    <a:pt x="57" y="28"/>
                  </a:lnTo>
                  <a:lnTo>
                    <a:pt x="57" y="0"/>
                  </a:lnTo>
                  <a:lnTo>
                    <a:pt x="28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47" name="Freeform 707"/>
            <p:cNvSpPr>
              <a:spLocks/>
            </p:cNvSpPr>
            <p:nvPr/>
          </p:nvSpPr>
          <p:spPr bwMode="auto">
            <a:xfrm>
              <a:off x="3550" y="2882"/>
              <a:ext cx="57" cy="85"/>
            </a:xfrm>
            <a:custGeom>
              <a:avLst/>
              <a:gdLst>
                <a:gd name="T0" fmla="*/ 57 w 57"/>
                <a:gd name="T1" fmla="*/ 0 h 85"/>
                <a:gd name="T2" fmla="*/ 0 w 57"/>
                <a:gd name="T3" fmla="*/ 29 h 85"/>
                <a:gd name="T4" fmla="*/ 28 w 57"/>
                <a:gd name="T5" fmla="*/ 85 h 85"/>
                <a:gd name="T6" fmla="*/ 57 w 57"/>
                <a:gd name="T7" fmla="*/ 29 h 85"/>
                <a:gd name="T8" fmla="*/ 57 w 5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57" y="0"/>
                  </a:moveTo>
                  <a:lnTo>
                    <a:pt x="0" y="29"/>
                  </a:lnTo>
                  <a:lnTo>
                    <a:pt x="28" y="85"/>
                  </a:lnTo>
                  <a:lnTo>
                    <a:pt x="57" y="29"/>
                  </a:lnTo>
                  <a:lnTo>
                    <a:pt x="57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48" name="Freeform 708"/>
            <p:cNvSpPr>
              <a:spLocks/>
            </p:cNvSpPr>
            <p:nvPr/>
          </p:nvSpPr>
          <p:spPr bwMode="auto">
            <a:xfrm>
              <a:off x="3522" y="3024"/>
              <a:ext cx="56" cy="85"/>
            </a:xfrm>
            <a:custGeom>
              <a:avLst/>
              <a:gdLst>
                <a:gd name="T0" fmla="*/ 56 w 56"/>
                <a:gd name="T1" fmla="*/ 0 h 85"/>
                <a:gd name="T2" fmla="*/ 28 w 56"/>
                <a:gd name="T3" fmla="*/ 28 h 85"/>
                <a:gd name="T4" fmla="*/ 0 w 56"/>
                <a:gd name="T5" fmla="*/ 85 h 85"/>
                <a:gd name="T6" fmla="*/ 28 w 56"/>
                <a:gd name="T7" fmla="*/ 85 h 85"/>
                <a:gd name="T8" fmla="*/ 56 w 56"/>
                <a:gd name="T9" fmla="*/ 28 h 85"/>
                <a:gd name="T10" fmla="*/ 56 w 56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85">
                  <a:moveTo>
                    <a:pt x="56" y="0"/>
                  </a:moveTo>
                  <a:lnTo>
                    <a:pt x="28" y="28"/>
                  </a:lnTo>
                  <a:lnTo>
                    <a:pt x="0" y="85"/>
                  </a:lnTo>
                  <a:lnTo>
                    <a:pt x="28" y="85"/>
                  </a:lnTo>
                  <a:lnTo>
                    <a:pt x="56" y="28"/>
                  </a:lnTo>
                  <a:lnTo>
                    <a:pt x="56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49" name="Freeform 709"/>
            <p:cNvSpPr>
              <a:spLocks/>
            </p:cNvSpPr>
            <p:nvPr/>
          </p:nvSpPr>
          <p:spPr bwMode="auto">
            <a:xfrm>
              <a:off x="3692" y="2797"/>
              <a:ext cx="142" cy="114"/>
            </a:xfrm>
            <a:custGeom>
              <a:avLst/>
              <a:gdLst>
                <a:gd name="T0" fmla="*/ 85 w 142"/>
                <a:gd name="T1" fmla="*/ 0 h 114"/>
                <a:gd name="T2" fmla="*/ 57 w 142"/>
                <a:gd name="T3" fmla="*/ 29 h 114"/>
                <a:gd name="T4" fmla="*/ 28 w 142"/>
                <a:gd name="T5" fmla="*/ 29 h 114"/>
                <a:gd name="T6" fmla="*/ 28 w 142"/>
                <a:gd name="T7" fmla="*/ 57 h 114"/>
                <a:gd name="T8" fmla="*/ 0 w 142"/>
                <a:gd name="T9" fmla="*/ 57 h 114"/>
                <a:gd name="T10" fmla="*/ 0 w 142"/>
                <a:gd name="T11" fmla="*/ 85 h 114"/>
                <a:gd name="T12" fmla="*/ 57 w 142"/>
                <a:gd name="T13" fmla="*/ 114 h 114"/>
                <a:gd name="T14" fmla="*/ 85 w 142"/>
                <a:gd name="T15" fmla="*/ 85 h 114"/>
                <a:gd name="T16" fmla="*/ 57 w 142"/>
                <a:gd name="T17" fmla="*/ 57 h 114"/>
                <a:gd name="T18" fmla="*/ 113 w 142"/>
                <a:gd name="T19" fmla="*/ 57 h 114"/>
                <a:gd name="T20" fmla="*/ 113 w 142"/>
                <a:gd name="T21" fmla="*/ 85 h 114"/>
                <a:gd name="T22" fmla="*/ 142 w 142"/>
                <a:gd name="T23" fmla="*/ 85 h 114"/>
                <a:gd name="T24" fmla="*/ 142 w 142"/>
                <a:gd name="T25" fmla="*/ 57 h 114"/>
                <a:gd name="T26" fmla="*/ 85 w 142"/>
                <a:gd name="T2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2" h="114">
                  <a:moveTo>
                    <a:pt x="85" y="0"/>
                  </a:moveTo>
                  <a:lnTo>
                    <a:pt x="57" y="29"/>
                  </a:lnTo>
                  <a:lnTo>
                    <a:pt x="28" y="29"/>
                  </a:lnTo>
                  <a:lnTo>
                    <a:pt x="28" y="57"/>
                  </a:lnTo>
                  <a:lnTo>
                    <a:pt x="0" y="57"/>
                  </a:lnTo>
                  <a:lnTo>
                    <a:pt x="0" y="85"/>
                  </a:lnTo>
                  <a:lnTo>
                    <a:pt x="57" y="114"/>
                  </a:lnTo>
                  <a:lnTo>
                    <a:pt x="85" y="85"/>
                  </a:lnTo>
                  <a:lnTo>
                    <a:pt x="57" y="57"/>
                  </a:lnTo>
                  <a:lnTo>
                    <a:pt x="113" y="57"/>
                  </a:lnTo>
                  <a:lnTo>
                    <a:pt x="113" y="85"/>
                  </a:lnTo>
                  <a:lnTo>
                    <a:pt x="142" y="85"/>
                  </a:lnTo>
                  <a:lnTo>
                    <a:pt x="142" y="57"/>
                  </a:lnTo>
                  <a:lnTo>
                    <a:pt x="85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50" name="Freeform 710"/>
            <p:cNvSpPr>
              <a:spLocks/>
            </p:cNvSpPr>
            <p:nvPr/>
          </p:nvSpPr>
          <p:spPr bwMode="auto">
            <a:xfrm>
              <a:off x="4145" y="2882"/>
              <a:ext cx="57" cy="85"/>
            </a:xfrm>
            <a:custGeom>
              <a:avLst/>
              <a:gdLst>
                <a:gd name="T0" fmla="*/ 29 w 57"/>
                <a:gd name="T1" fmla="*/ 0 h 85"/>
                <a:gd name="T2" fmla="*/ 0 w 57"/>
                <a:gd name="T3" fmla="*/ 85 h 85"/>
                <a:gd name="T4" fmla="*/ 29 w 57"/>
                <a:gd name="T5" fmla="*/ 85 h 85"/>
                <a:gd name="T6" fmla="*/ 57 w 57"/>
                <a:gd name="T7" fmla="*/ 29 h 85"/>
                <a:gd name="T8" fmla="*/ 29 w 5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29" y="0"/>
                  </a:moveTo>
                  <a:lnTo>
                    <a:pt x="0" y="85"/>
                  </a:lnTo>
                  <a:lnTo>
                    <a:pt x="29" y="85"/>
                  </a:lnTo>
                  <a:lnTo>
                    <a:pt x="57" y="29"/>
                  </a:lnTo>
                  <a:lnTo>
                    <a:pt x="29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51" name="Freeform 711"/>
            <p:cNvSpPr>
              <a:spLocks/>
            </p:cNvSpPr>
            <p:nvPr/>
          </p:nvSpPr>
          <p:spPr bwMode="auto">
            <a:xfrm>
              <a:off x="3777" y="2911"/>
              <a:ext cx="28" cy="85"/>
            </a:xfrm>
            <a:custGeom>
              <a:avLst/>
              <a:gdLst>
                <a:gd name="T0" fmla="*/ 0 w 28"/>
                <a:gd name="T1" fmla="*/ 0 h 85"/>
                <a:gd name="T2" fmla="*/ 0 w 28"/>
                <a:gd name="T3" fmla="*/ 85 h 85"/>
                <a:gd name="T4" fmla="*/ 28 w 28"/>
                <a:gd name="T5" fmla="*/ 56 h 85"/>
                <a:gd name="T6" fmla="*/ 0 w 28"/>
                <a:gd name="T7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85">
                  <a:moveTo>
                    <a:pt x="0" y="0"/>
                  </a:moveTo>
                  <a:lnTo>
                    <a:pt x="0" y="85"/>
                  </a:lnTo>
                  <a:lnTo>
                    <a:pt x="28" y="56"/>
                  </a:lnTo>
                  <a:lnTo>
                    <a:pt x="0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52" name="Freeform 712"/>
            <p:cNvSpPr>
              <a:spLocks/>
            </p:cNvSpPr>
            <p:nvPr/>
          </p:nvSpPr>
          <p:spPr bwMode="auto">
            <a:xfrm>
              <a:off x="3635" y="2939"/>
              <a:ext cx="85" cy="85"/>
            </a:xfrm>
            <a:custGeom>
              <a:avLst/>
              <a:gdLst>
                <a:gd name="T0" fmla="*/ 28 w 85"/>
                <a:gd name="T1" fmla="*/ 0 h 85"/>
                <a:gd name="T2" fmla="*/ 0 w 85"/>
                <a:gd name="T3" fmla="*/ 28 h 85"/>
                <a:gd name="T4" fmla="*/ 28 w 85"/>
                <a:gd name="T5" fmla="*/ 57 h 85"/>
                <a:gd name="T6" fmla="*/ 28 w 85"/>
                <a:gd name="T7" fmla="*/ 85 h 85"/>
                <a:gd name="T8" fmla="*/ 85 w 85"/>
                <a:gd name="T9" fmla="*/ 57 h 85"/>
                <a:gd name="T10" fmla="*/ 57 w 85"/>
                <a:gd name="T11" fmla="*/ 0 h 85"/>
                <a:gd name="T12" fmla="*/ 28 w 85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85">
                  <a:moveTo>
                    <a:pt x="28" y="0"/>
                  </a:moveTo>
                  <a:lnTo>
                    <a:pt x="0" y="28"/>
                  </a:lnTo>
                  <a:lnTo>
                    <a:pt x="28" y="57"/>
                  </a:lnTo>
                  <a:lnTo>
                    <a:pt x="28" y="85"/>
                  </a:lnTo>
                  <a:lnTo>
                    <a:pt x="85" y="57"/>
                  </a:lnTo>
                  <a:lnTo>
                    <a:pt x="57" y="0"/>
                  </a:lnTo>
                  <a:lnTo>
                    <a:pt x="28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53" name="Freeform 713"/>
            <p:cNvSpPr>
              <a:spLocks/>
            </p:cNvSpPr>
            <p:nvPr/>
          </p:nvSpPr>
          <p:spPr bwMode="auto">
            <a:xfrm>
              <a:off x="3692" y="3024"/>
              <a:ext cx="57" cy="85"/>
            </a:xfrm>
            <a:custGeom>
              <a:avLst/>
              <a:gdLst>
                <a:gd name="T0" fmla="*/ 0 w 57"/>
                <a:gd name="T1" fmla="*/ 0 h 85"/>
                <a:gd name="T2" fmla="*/ 28 w 57"/>
                <a:gd name="T3" fmla="*/ 85 h 85"/>
                <a:gd name="T4" fmla="*/ 57 w 57"/>
                <a:gd name="T5" fmla="*/ 57 h 85"/>
                <a:gd name="T6" fmla="*/ 28 w 57"/>
                <a:gd name="T7" fmla="*/ 0 h 85"/>
                <a:gd name="T8" fmla="*/ 0 w 5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0" y="0"/>
                  </a:moveTo>
                  <a:lnTo>
                    <a:pt x="28" y="85"/>
                  </a:lnTo>
                  <a:lnTo>
                    <a:pt x="57" y="57"/>
                  </a:lnTo>
                  <a:lnTo>
                    <a:pt x="28" y="0"/>
                  </a:lnTo>
                  <a:lnTo>
                    <a:pt x="0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54" name="Freeform 714"/>
            <p:cNvSpPr>
              <a:spLocks/>
            </p:cNvSpPr>
            <p:nvPr/>
          </p:nvSpPr>
          <p:spPr bwMode="auto">
            <a:xfrm>
              <a:off x="3862" y="2882"/>
              <a:ext cx="85" cy="284"/>
            </a:xfrm>
            <a:custGeom>
              <a:avLst/>
              <a:gdLst>
                <a:gd name="T0" fmla="*/ 28 w 85"/>
                <a:gd name="T1" fmla="*/ 0 h 284"/>
                <a:gd name="T2" fmla="*/ 28 w 85"/>
                <a:gd name="T3" fmla="*/ 29 h 284"/>
                <a:gd name="T4" fmla="*/ 0 w 85"/>
                <a:gd name="T5" fmla="*/ 85 h 284"/>
                <a:gd name="T6" fmla="*/ 0 w 85"/>
                <a:gd name="T7" fmla="*/ 199 h 284"/>
                <a:gd name="T8" fmla="*/ 28 w 85"/>
                <a:gd name="T9" fmla="*/ 199 h 284"/>
                <a:gd name="T10" fmla="*/ 0 w 85"/>
                <a:gd name="T11" fmla="*/ 284 h 284"/>
                <a:gd name="T12" fmla="*/ 28 w 85"/>
                <a:gd name="T13" fmla="*/ 255 h 284"/>
                <a:gd name="T14" fmla="*/ 28 w 85"/>
                <a:gd name="T15" fmla="*/ 227 h 284"/>
                <a:gd name="T16" fmla="*/ 57 w 85"/>
                <a:gd name="T17" fmla="*/ 227 h 284"/>
                <a:gd name="T18" fmla="*/ 57 w 85"/>
                <a:gd name="T19" fmla="*/ 170 h 284"/>
                <a:gd name="T20" fmla="*/ 57 w 85"/>
                <a:gd name="T21" fmla="*/ 142 h 284"/>
                <a:gd name="T22" fmla="*/ 85 w 85"/>
                <a:gd name="T23" fmla="*/ 114 h 284"/>
                <a:gd name="T24" fmla="*/ 85 w 85"/>
                <a:gd name="T25" fmla="*/ 29 h 284"/>
                <a:gd name="T26" fmla="*/ 28 w 85"/>
                <a:gd name="T27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5" h="284">
                  <a:moveTo>
                    <a:pt x="28" y="0"/>
                  </a:moveTo>
                  <a:lnTo>
                    <a:pt x="28" y="29"/>
                  </a:lnTo>
                  <a:lnTo>
                    <a:pt x="0" y="85"/>
                  </a:lnTo>
                  <a:lnTo>
                    <a:pt x="0" y="199"/>
                  </a:lnTo>
                  <a:lnTo>
                    <a:pt x="28" y="199"/>
                  </a:lnTo>
                  <a:lnTo>
                    <a:pt x="0" y="284"/>
                  </a:lnTo>
                  <a:lnTo>
                    <a:pt x="28" y="255"/>
                  </a:lnTo>
                  <a:lnTo>
                    <a:pt x="28" y="227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57" y="142"/>
                  </a:lnTo>
                  <a:lnTo>
                    <a:pt x="85" y="114"/>
                  </a:lnTo>
                  <a:lnTo>
                    <a:pt x="85" y="29"/>
                  </a:lnTo>
                  <a:lnTo>
                    <a:pt x="28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55" name="Freeform 715"/>
            <p:cNvSpPr>
              <a:spLocks/>
            </p:cNvSpPr>
            <p:nvPr/>
          </p:nvSpPr>
          <p:spPr bwMode="auto">
            <a:xfrm>
              <a:off x="3947" y="2854"/>
              <a:ext cx="28" cy="57"/>
            </a:xfrm>
            <a:custGeom>
              <a:avLst/>
              <a:gdLst>
                <a:gd name="T0" fmla="*/ 0 w 28"/>
                <a:gd name="T1" fmla="*/ 0 h 57"/>
                <a:gd name="T2" fmla="*/ 28 w 28"/>
                <a:gd name="T3" fmla="*/ 28 h 57"/>
                <a:gd name="T4" fmla="*/ 0 w 28"/>
                <a:gd name="T5" fmla="*/ 57 h 57"/>
                <a:gd name="T6" fmla="*/ 0 w 28"/>
                <a:gd name="T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57">
                  <a:moveTo>
                    <a:pt x="0" y="0"/>
                  </a:moveTo>
                  <a:lnTo>
                    <a:pt x="28" y="28"/>
                  </a:lnTo>
                  <a:lnTo>
                    <a:pt x="0" y="57"/>
                  </a:lnTo>
                  <a:lnTo>
                    <a:pt x="0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56" name="Freeform 716"/>
            <p:cNvSpPr>
              <a:spLocks/>
            </p:cNvSpPr>
            <p:nvPr/>
          </p:nvSpPr>
          <p:spPr bwMode="auto">
            <a:xfrm>
              <a:off x="4712" y="4158"/>
              <a:ext cx="85" cy="85"/>
            </a:xfrm>
            <a:custGeom>
              <a:avLst/>
              <a:gdLst>
                <a:gd name="T0" fmla="*/ 0 w 85"/>
                <a:gd name="T1" fmla="*/ 28 h 85"/>
                <a:gd name="T2" fmla="*/ 85 w 85"/>
                <a:gd name="T3" fmla="*/ 85 h 85"/>
                <a:gd name="T4" fmla="*/ 85 w 85"/>
                <a:gd name="T5" fmla="*/ 57 h 85"/>
                <a:gd name="T6" fmla="*/ 29 w 85"/>
                <a:gd name="T7" fmla="*/ 0 h 85"/>
                <a:gd name="T8" fmla="*/ 0 w 85"/>
                <a:gd name="T9" fmla="*/ 2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0" y="28"/>
                  </a:moveTo>
                  <a:lnTo>
                    <a:pt x="85" y="85"/>
                  </a:lnTo>
                  <a:lnTo>
                    <a:pt x="85" y="57"/>
                  </a:lnTo>
                  <a:lnTo>
                    <a:pt x="29" y="0"/>
                  </a:lnTo>
                  <a:lnTo>
                    <a:pt x="0" y="28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57" name="Freeform 717"/>
            <p:cNvSpPr>
              <a:spLocks/>
            </p:cNvSpPr>
            <p:nvPr/>
          </p:nvSpPr>
          <p:spPr bwMode="auto">
            <a:xfrm>
              <a:off x="4684" y="4441"/>
              <a:ext cx="170" cy="114"/>
            </a:xfrm>
            <a:custGeom>
              <a:avLst/>
              <a:gdLst>
                <a:gd name="T0" fmla="*/ 57 w 170"/>
                <a:gd name="T1" fmla="*/ 0 h 114"/>
                <a:gd name="T2" fmla="*/ 0 w 170"/>
                <a:gd name="T3" fmla="*/ 29 h 114"/>
                <a:gd name="T4" fmla="*/ 0 w 170"/>
                <a:gd name="T5" fmla="*/ 86 h 114"/>
                <a:gd name="T6" fmla="*/ 28 w 170"/>
                <a:gd name="T7" fmla="*/ 114 h 114"/>
                <a:gd name="T8" fmla="*/ 113 w 170"/>
                <a:gd name="T9" fmla="*/ 114 h 114"/>
                <a:gd name="T10" fmla="*/ 170 w 170"/>
                <a:gd name="T11" fmla="*/ 86 h 114"/>
                <a:gd name="T12" fmla="*/ 170 w 170"/>
                <a:gd name="T13" fmla="*/ 29 h 114"/>
                <a:gd name="T14" fmla="*/ 113 w 170"/>
                <a:gd name="T15" fmla="*/ 0 h 114"/>
                <a:gd name="T16" fmla="*/ 57 w 170"/>
                <a:gd name="T1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14">
                  <a:moveTo>
                    <a:pt x="57" y="0"/>
                  </a:moveTo>
                  <a:lnTo>
                    <a:pt x="0" y="29"/>
                  </a:lnTo>
                  <a:lnTo>
                    <a:pt x="0" y="86"/>
                  </a:lnTo>
                  <a:lnTo>
                    <a:pt x="28" y="114"/>
                  </a:lnTo>
                  <a:lnTo>
                    <a:pt x="113" y="114"/>
                  </a:lnTo>
                  <a:lnTo>
                    <a:pt x="170" y="86"/>
                  </a:lnTo>
                  <a:lnTo>
                    <a:pt x="170" y="29"/>
                  </a:lnTo>
                  <a:lnTo>
                    <a:pt x="113" y="0"/>
                  </a:lnTo>
                  <a:lnTo>
                    <a:pt x="57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58" name="Freeform 718"/>
            <p:cNvSpPr>
              <a:spLocks/>
            </p:cNvSpPr>
            <p:nvPr/>
          </p:nvSpPr>
          <p:spPr bwMode="auto">
            <a:xfrm>
              <a:off x="2926" y="4640"/>
              <a:ext cx="794" cy="907"/>
            </a:xfrm>
            <a:custGeom>
              <a:avLst/>
              <a:gdLst>
                <a:gd name="T0" fmla="*/ 794 w 794"/>
                <a:gd name="T1" fmla="*/ 113 h 907"/>
                <a:gd name="T2" fmla="*/ 709 w 794"/>
                <a:gd name="T3" fmla="*/ 198 h 907"/>
                <a:gd name="T4" fmla="*/ 652 w 794"/>
                <a:gd name="T5" fmla="*/ 340 h 907"/>
                <a:gd name="T6" fmla="*/ 624 w 794"/>
                <a:gd name="T7" fmla="*/ 397 h 907"/>
                <a:gd name="T8" fmla="*/ 539 w 794"/>
                <a:gd name="T9" fmla="*/ 510 h 907"/>
                <a:gd name="T10" fmla="*/ 539 w 794"/>
                <a:gd name="T11" fmla="*/ 595 h 907"/>
                <a:gd name="T12" fmla="*/ 539 w 794"/>
                <a:gd name="T13" fmla="*/ 709 h 907"/>
                <a:gd name="T14" fmla="*/ 511 w 794"/>
                <a:gd name="T15" fmla="*/ 850 h 907"/>
                <a:gd name="T16" fmla="*/ 454 w 794"/>
                <a:gd name="T17" fmla="*/ 822 h 907"/>
                <a:gd name="T18" fmla="*/ 397 w 794"/>
                <a:gd name="T19" fmla="*/ 850 h 907"/>
                <a:gd name="T20" fmla="*/ 312 w 794"/>
                <a:gd name="T21" fmla="*/ 907 h 907"/>
                <a:gd name="T22" fmla="*/ 284 w 794"/>
                <a:gd name="T23" fmla="*/ 907 h 907"/>
                <a:gd name="T24" fmla="*/ 227 w 794"/>
                <a:gd name="T25" fmla="*/ 850 h 907"/>
                <a:gd name="T26" fmla="*/ 170 w 794"/>
                <a:gd name="T27" fmla="*/ 822 h 907"/>
                <a:gd name="T28" fmla="*/ 170 w 794"/>
                <a:gd name="T29" fmla="*/ 737 h 907"/>
                <a:gd name="T30" fmla="*/ 227 w 794"/>
                <a:gd name="T31" fmla="*/ 680 h 907"/>
                <a:gd name="T32" fmla="*/ 199 w 794"/>
                <a:gd name="T33" fmla="*/ 624 h 907"/>
                <a:gd name="T34" fmla="*/ 142 w 794"/>
                <a:gd name="T35" fmla="*/ 595 h 907"/>
                <a:gd name="T36" fmla="*/ 57 w 794"/>
                <a:gd name="T37" fmla="*/ 652 h 907"/>
                <a:gd name="T38" fmla="*/ 0 w 794"/>
                <a:gd name="T39" fmla="*/ 595 h 907"/>
                <a:gd name="T40" fmla="*/ 114 w 794"/>
                <a:gd name="T41" fmla="*/ 510 h 907"/>
                <a:gd name="T42" fmla="*/ 170 w 794"/>
                <a:gd name="T43" fmla="*/ 539 h 907"/>
                <a:gd name="T44" fmla="*/ 170 w 794"/>
                <a:gd name="T45" fmla="*/ 454 h 907"/>
                <a:gd name="T46" fmla="*/ 142 w 794"/>
                <a:gd name="T47" fmla="*/ 425 h 907"/>
                <a:gd name="T48" fmla="*/ 256 w 794"/>
                <a:gd name="T49" fmla="*/ 482 h 907"/>
                <a:gd name="T50" fmla="*/ 227 w 794"/>
                <a:gd name="T51" fmla="*/ 539 h 907"/>
                <a:gd name="T52" fmla="*/ 312 w 794"/>
                <a:gd name="T53" fmla="*/ 510 h 907"/>
                <a:gd name="T54" fmla="*/ 426 w 794"/>
                <a:gd name="T55" fmla="*/ 510 h 907"/>
                <a:gd name="T56" fmla="*/ 454 w 794"/>
                <a:gd name="T57" fmla="*/ 454 h 907"/>
                <a:gd name="T58" fmla="*/ 482 w 794"/>
                <a:gd name="T59" fmla="*/ 397 h 907"/>
                <a:gd name="T60" fmla="*/ 511 w 794"/>
                <a:gd name="T61" fmla="*/ 368 h 907"/>
                <a:gd name="T62" fmla="*/ 624 w 794"/>
                <a:gd name="T63" fmla="*/ 340 h 907"/>
                <a:gd name="T64" fmla="*/ 652 w 794"/>
                <a:gd name="T65" fmla="*/ 198 h 907"/>
                <a:gd name="T66" fmla="*/ 709 w 794"/>
                <a:gd name="T67" fmla="*/ 85 h 907"/>
                <a:gd name="T68" fmla="*/ 766 w 794"/>
                <a:gd name="T69" fmla="*/ 28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94" h="907">
                  <a:moveTo>
                    <a:pt x="794" y="0"/>
                  </a:moveTo>
                  <a:lnTo>
                    <a:pt x="794" y="113"/>
                  </a:lnTo>
                  <a:lnTo>
                    <a:pt x="766" y="170"/>
                  </a:lnTo>
                  <a:lnTo>
                    <a:pt x="709" y="198"/>
                  </a:lnTo>
                  <a:lnTo>
                    <a:pt x="709" y="255"/>
                  </a:lnTo>
                  <a:lnTo>
                    <a:pt x="652" y="340"/>
                  </a:lnTo>
                  <a:lnTo>
                    <a:pt x="624" y="368"/>
                  </a:lnTo>
                  <a:lnTo>
                    <a:pt x="624" y="397"/>
                  </a:lnTo>
                  <a:lnTo>
                    <a:pt x="539" y="482"/>
                  </a:lnTo>
                  <a:lnTo>
                    <a:pt x="539" y="510"/>
                  </a:lnTo>
                  <a:lnTo>
                    <a:pt x="567" y="539"/>
                  </a:lnTo>
                  <a:lnTo>
                    <a:pt x="539" y="595"/>
                  </a:lnTo>
                  <a:lnTo>
                    <a:pt x="567" y="652"/>
                  </a:lnTo>
                  <a:lnTo>
                    <a:pt x="539" y="709"/>
                  </a:lnTo>
                  <a:lnTo>
                    <a:pt x="567" y="765"/>
                  </a:lnTo>
                  <a:lnTo>
                    <a:pt x="511" y="850"/>
                  </a:lnTo>
                  <a:lnTo>
                    <a:pt x="454" y="850"/>
                  </a:lnTo>
                  <a:lnTo>
                    <a:pt x="454" y="822"/>
                  </a:lnTo>
                  <a:lnTo>
                    <a:pt x="397" y="822"/>
                  </a:lnTo>
                  <a:lnTo>
                    <a:pt x="397" y="850"/>
                  </a:lnTo>
                  <a:lnTo>
                    <a:pt x="341" y="907"/>
                  </a:lnTo>
                  <a:lnTo>
                    <a:pt x="312" y="907"/>
                  </a:lnTo>
                  <a:lnTo>
                    <a:pt x="284" y="879"/>
                  </a:lnTo>
                  <a:lnTo>
                    <a:pt x="284" y="907"/>
                  </a:lnTo>
                  <a:lnTo>
                    <a:pt x="227" y="907"/>
                  </a:lnTo>
                  <a:lnTo>
                    <a:pt x="227" y="850"/>
                  </a:lnTo>
                  <a:lnTo>
                    <a:pt x="227" y="822"/>
                  </a:lnTo>
                  <a:lnTo>
                    <a:pt x="170" y="822"/>
                  </a:lnTo>
                  <a:lnTo>
                    <a:pt x="142" y="794"/>
                  </a:lnTo>
                  <a:lnTo>
                    <a:pt x="170" y="737"/>
                  </a:lnTo>
                  <a:lnTo>
                    <a:pt x="199" y="737"/>
                  </a:lnTo>
                  <a:lnTo>
                    <a:pt x="227" y="680"/>
                  </a:lnTo>
                  <a:lnTo>
                    <a:pt x="227" y="652"/>
                  </a:lnTo>
                  <a:lnTo>
                    <a:pt x="199" y="624"/>
                  </a:lnTo>
                  <a:lnTo>
                    <a:pt x="170" y="567"/>
                  </a:lnTo>
                  <a:lnTo>
                    <a:pt x="142" y="595"/>
                  </a:lnTo>
                  <a:lnTo>
                    <a:pt x="114" y="567"/>
                  </a:lnTo>
                  <a:lnTo>
                    <a:pt x="57" y="652"/>
                  </a:lnTo>
                  <a:lnTo>
                    <a:pt x="29" y="595"/>
                  </a:lnTo>
                  <a:lnTo>
                    <a:pt x="0" y="595"/>
                  </a:lnTo>
                  <a:lnTo>
                    <a:pt x="29" y="510"/>
                  </a:lnTo>
                  <a:lnTo>
                    <a:pt x="114" y="510"/>
                  </a:lnTo>
                  <a:lnTo>
                    <a:pt x="142" y="539"/>
                  </a:lnTo>
                  <a:lnTo>
                    <a:pt x="170" y="539"/>
                  </a:lnTo>
                  <a:lnTo>
                    <a:pt x="142" y="482"/>
                  </a:lnTo>
                  <a:lnTo>
                    <a:pt x="170" y="454"/>
                  </a:lnTo>
                  <a:lnTo>
                    <a:pt x="142" y="454"/>
                  </a:lnTo>
                  <a:lnTo>
                    <a:pt x="142" y="425"/>
                  </a:lnTo>
                  <a:lnTo>
                    <a:pt x="199" y="425"/>
                  </a:lnTo>
                  <a:lnTo>
                    <a:pt x="256" y="482"/>
                  </a:lnTo>
                  <a:lnTo>
                    <a:pt x="199" y="539"/>
                  </a:lnTo>
                  <a:lnTo>
                    <a:pt x="227" y="539"/>
                  </a:lnTo>
                  <a:lnTo>
                    <a:pt x="256" y="510"/>
                  </a:lnTo>
                  <a:lnTo>
                    <a:pt x="312" y="510"/>
                  </a:lnTo>
                  <a:lnTo>
                    <a:pt x="397" y="482"/>
                  </a:lnTo>
                  <a:lnTo>
                    <a:pt x="426" y="510"/>
                  </a:lnTo>
                  <a:lnTo>
                    <a:pt x="454" y="482"/>
                  </a:lnTo>
                  <a:lnTo>
                    <a:pt x="454" y="454"/>
                  </a:lnTo>
                  <a:lnTo>
                    <a:pt x="454" y="425"/>
                  </a:lnTo>
                  <a:lnTo>
                    <a:pt x="482" y="397"/>
                  </a:lnTo>
                  <a:lnTo>
                    <a:pt x="482" y="368"/>
                  </a:lnTo>
                  <a:lnTo>
                    <a:pt x="511" y="368"/>
                  </a:lnTo>
                  <a:lnTo>
                    <a:pt x="567" y="283"/>
                  </a:lnTo>
                  <a:lnTo>
                    <a:pt x="624" y="340"/>
                  </a:lnTo>
                  <a:lnTo>
                    <a:pt x="652" y="227"/>
                  </a:lnTo>
                  <a:lnTo>
                    <a:pt x="652" y="198"/>
                  </a:lnTo>
                  <a:lnTo>
                    <a:pt x="624" y="170"/>
                  </a:lnTo>
                  <a:lnTo>
                    <a:pt x="709" y="85"/>
                  </a:lnTo>
                  <a:lnTo>
                    <a:pt x="709" y="0"/>
                  </a:lnTo>
                  <a:lnTo>
                    <a:pt x="766" y="28"/>
                  </a:lnTo>
                  <a:lnTo>
                    <a:pt x="794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59" name="Freeform 719"/>
            <p:cNvSpPr>
              <a:spLocks/>
            </p:cNvSpPr>
            <p:nvPr/>
          </p:nvSpPr>
          <p:spPr bwMode="auto">
            <a:xfrm>
              <a:off x="2955" y="5519"/>
              <a:ext cx="85" cy="85"/>
            </a:xfrm>
            <a:custGeom>
              <a:avLst/>
              <a:gdLst>
                <a:gd name="T0" fmla="*/ 28 w 85"/>
                <a:gd name="T1" fmla="*/ 0 h 85"/>
                <a:gd name="T2" fmla="*/ 0 w 85"/>
                <a:gd name="T3" fmla="*/ 28 h 85"/>
                <a:gd name="T4" fmla="*/ 0 w 85"/>
                <a:gd name="T5" fmla="*/ 85 h 85"/>
                <a:gd name="T6" fmla="*/ 28 w 85"/>
                <a:gd name="T7" fmla="*/ 85 h 85"/>
                <a:gd name="T8" fmla="*/ 85 w 85"/>
                <a:gd name="T9" fmla="*/ 56 h 85"/>
                <a:gd name="T10" fmla="*/ 56 w 85"/>
                <a:gd name="T11" fmla="*/ 0 h 85"/>
                <a:gd name="T12" fmla="*/ 28 w 85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85">
                  <a:moveTo>
                    <a:pt x="28" y="0"/>
                  </a:moveTo>
                  <a:lnTo>
                    <a:pt x="0" y="28"/>
                  </a:lnTo>
                  <a:lnTo>
                    <a:pt x="0" y="85"/>
                  </a:lnTo>
                  <a:lnTo>
                    <a:pt x="28" y="85"/>
                  </a:lnTo>
                  <a:lnTo>
                    <a:pt x="85" y="56"/>
                  </a:lnTo>
                  <a:lnTo>
                    <a:pt x="56" y="0"/>
                  </a:lnTo>
                  <a:lnTo>
                    <a:pt x="28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60" name="Freeform 720"/>
            <p:cNvSpPr>
              <a:spLocks/>
            </p:cNvSpPr>
            <p:nvPr/>
          </p:nvSpPr>
          <p:spPr bwMode="auto">
            <a:xfrm>
              <a:off x="2501" y="5887"/>
              <a:ext cx="57" cy="57"/>
            </a:xfrm>
            <a:custGeom>
              <a:avLst/>
              <a:gdLst>
                <a:gd name="T0" fmla="*/ 57 w 57"/>
                <a:gd name="T1" fmla="*/ 0 h 57"/>
                <a:gd name="T2" fmla="*/ 0 w 57"/>
                <a:gd name="T3" fmla="*/ 0 h 57"/>
                <a:gd name="T4" fmla="*/ 28 w 57"/>
                <a:gd name="T5" fmla="*/ 29 h 57"/>
                <a:gd name="T6" fmla="*/ 57 w 57"/>
                <a:gd name="T7" fmla="*/ 57 h 57"/>
                <a:gd name="T8" fmla="*/ 57 w 57"/>
                <a:gd name="T9" fmla="*/ 29 h 57"/>
                <a:gd name="T10" fmla="*/ 57 w 57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7">
                  <a:moveTo>
                    <a:pt x="57" y="0"/>
                  </a:moveTo>
                  <a:lnTo>
                    <a:pt x="0" y="0"/>
                  </a:lnTo>
                  <a:lnTo>
                    <a:pt x="28" y="29"/>
                  </a:lnTo>
                  <a:lnTo>
                    <a:pt x="57" y="57"/>
                  </a:lnTo>
                  <a:lnTo>
                    <a:pt x="57" y="29"/>
                  </a:lnTo>
                  <a:lnTo>
                    <a:pt x="57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61" name="Freeform 721"/>
            <p:cNvSpPr>
              <a:spLocks/>
            </p:cNvSpPr>
            <p:nvPr/>
          </p:nvSpPr>
          <p:spPr bwMode="auto">
            <a:xfrm>
              <a:off x="2558" y="5802"/>
              <a:ext cx="57" cy="85"/>
            </a:xfrm>
            <a:custGeom>
              <a:avLst/>
              <a:gdLst>
                <a:gd name="T0" fmla="*/ 28 w 57"/>
                <a:gd name="T1" fmla="*/ 0 h 85"/>
                <a:gd name="T2" fmla="*/ 0 w 57"/>
                <a:gd name="T3" fmla="*/ 29 h 85"/>
                <a:gd name="T4" fmla="*/ 0 w 57"/>
                <a:gd name="T5" fmla="*/ 85 h 85"/>
                <a:gd name="T6" fmla="*/ 57 w 57"/>
                <a:gd name="T7" fmla="*/ 29 h 85"/>
                <a:gd name="T8" fmla="*/ 28 w 5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28" y="0"/>
                  </a:moveTo>
                  <a:lnTo>
                    <a:pt x="0" y="29"/>
                  </a:lnTo>
                  <a:lnTo>
                    <a:pt x="0" y="85"/>
                  </a:lnTo>
                  <a:lnTo>
                    <a:pt x="57" y="29"/>
                  </a:lnTo>
                  <a:lnTo>
                    <a:pt x="28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62" name="Freeform 722"/>
            <p:cNvSpPr>
              <a:spLocks/>
            </p:cNvSpPr>
            <p:nvPr/>
          </p:nvSpPr>
          <p:spPr bwMode="auto">
            <a:xfrm>
              <a:off x="2700" y="5774"/>
              <a:ext cx="141" cy="113"/>
            </a:xfrm>
            <a:custGeom>
              <a:avLst/>
              <a:gdLst>
                <a:gd name="T0" fmla="*/ 85 w 141"/>
                <a:gd name="T1" fmla="*/ 28 h 113"/>
                <a:gd name="T2" fmla="*/ 56 w 141"/>
                <a:gd name="T3" fmla="*/ 0 h 113"/>
                <a:gd name="T4" fmla="*/ 0 w 141"/>
                <a:gd name="T5" fmla="*/ 28 h 113"/>
                <a:gd name="T6" fmla="*/ 56 w 141"/>
                <a:gd name="T7" fmla="*/ 113 h 113"/>
                <a:gd name="T8" fmla="*/ 113 w 141"/>
                <a:gd name="T9" fmla="*/ 85 h 113"/>
                <a:gd name="T10" fmla="*/ 141 w 141"/>
                <a:gd name="T11" fmla="*/ 57 h 113"/>
                <a:gd name="T12" fmla="*/ 113 w 141"/>
                <a:gd name="T13" fmla="*/ 28 h 113"/>
                <a:gd name="T14" fmla="*/ 85 w 141"/>
                <a:gd name="T15" fmla="*/ 28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1" h="113">
                  <a:moveTo>
                    <a:pt x="85" y="28"/>
                  </a:moveTo>
                  <a:lnTo>
                    <a:pt x="56" y="0"/>
                  </a:lnTo>
                  <a:lnTo>
                    <a:pt x="0" y="28"/>
                  </a:lnTo>
                  <a:lnTo>
                    <a:pt x="56" y="113"/>
                  </a:lnTo>
                  <a:lnTo>
                    <a:pt x="113" y="85"/>
                  </a:lnTo>
                  <a:lnTo>
                    <a:pt x="141" y="57"/>
                  </a:lnTo>
                  <a:lnTo>
                    <a:pt x="113" y="28"/>
                  </a:lnTo>
                  <a:lnTo>
                    <a:pt x="85" y="28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63" name="Freeform 723"/>
            <p:cNvSpPr>
              <a:spLocks/>
            </p:cNvSpPr>
            <p:nvPr/>
          </p:nvSpPr>
          <p:spPr bwMode="auto">
            <a:xfrm>
              <a:off x="2700" y="5405"/>
              <a:ext cx="56" cy="57"/>
            </a:xfrm>
            <a:custGeom>
              <a:avLst/>
              <a:gdLst>
                <a:gd name="T0" fmla="*/ 56 w 56"/>
                <a:gd name="T1" fmla="*/ 0 h 57"/>
                <a:gd name="T2" fmla="*/ 0 w 56"/>
                <a:gd name="T3" fmla="*/ 29 h 57"/>
                <a:gd name="T4" fmla="*/ 56 w 56"/>
                <a:gd name="T5" fmla="*/ 57 h 57"/>
                <a:gd name="T6" fmla="*/ 56 w 56"/>
                <a:gd name="T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57">
                  <a:moveTo>
                    <a:pt x="56" y="0"/>
                  </a:moveTo>
                  <a:lnTo>
                    <a:pt x="0" y="29"/>
                  </a:lnTo>
                  <a:lnTo>
                    <a:pt x="56" y="57"/>
                  </a:lnTo>
                  <a:lnTo>
                    <a:pt x="56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64" name="Freeform 724"/>
            <p:cNvSpPr>
              <a:spLocks/>
            </p:cNvSpPr>
            <p:nvPr/>
          </p:nvSpPr>
          <p:spPr bwMode="auto">
            <a:xfrm>
              <a:off x="2586" y="5462"/>
              <a:ext cx="170" cy="113"/>
            </a:xfrm>
            <a:custGeom>
              <a:avLst/>
              <a:gdLst>
                <a:gd name="T0" fmla="*/ 85 w 170"/>
                <a:gd name="T1" fmla="*/ 0 h 113"/>
                <a:gd name="T2" fmla="*/ 142 w 170"/>
                <a:gd name="T3" fmla="*/ 28 h 113"/>
                <a:gd name="T4" fmla="*/ 114 w 170"/>
                <a:gd name="T5" fmla="*/ 57 h 113"/>
                <a:gd name="T6" fmla="*/ 170 w 170"/>
                <a:gd name="T7" fmla="*/ 57 h 113"/>
                <a:gd name="T8" fmla="*/ 170 w 170"/>
                <a:gd name="T9" fmla="*/ 85 h 113"/>
                <a:gd name="T10" fmla="*/ 114 w 170"/>
                <a:gd name="T11" fmla="*/ 113 h 113"/>
                <a:gd name="T12" fmla="*/ 114 w 170"/>
                <a:gd name="T13" fmla="*/ 85 h 113"/>
                <a:gd name="T14" fmla="*/ 0 w 170"/>
                <a:gd name="T15" fmla="*/ 85 h 113"/>
                <a:gd name="T16" fmla="*/ 0 w 170"/>
                <a:gd name="T17" fmla="*/ 57 h 113"/>
                <a:gd name="T18" fmla="*/ 57 w 170"/>
                <a:gd name="T19" fmla="*/ 57 h 113"/>
                <a:gd name="T20" fmla="*/ 57 w 170"/>
                <a:gd name="T21" fmla="*/ 28 h 113"/>
                <a:gd name="T22" fmla="*/ 29 w 170"/>
                <a:gd name="T23" fmla="*/ 28 h 113"/>
                <a:gd name="T24" fmla="*/ 85 w 170"/>
                <a:gd name="T2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0" h="113">
                  <a:moveTo>
                    <a:pt x="85" y="0"/>
                  </a:moveTo>
                  <a:lnTo>
                    <a:pt x="142" y="28"/>
                  </a:lnTo>
                  <a:lnTo>
                    <a:pt x="114" y="57"/>
                  </a:lnTo>
                  <a:lnTo>
                    <a:pt x="170" y="57"/>
                  </a:lnTo>
                  <a:lnTo>
                    <a:pt x="170" y="85"/>
                  </a:lnTo>
                  <a:lnTo>
                    <a:pt x="114" y="113"/>
                  </a:lnTo>
                  <a:lnTo>
                    <a:pt x="114" y="85"/>
                  </a:lnTo>
                  <a:lnTo>
                    <a:pt x="0" y="85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28"/>
                  </a:lnTo>
                  <a:lnTo>
                    <a:pt x="29" y="28"/>
                  </a:lnTo>
                  <a:lnTo>
                    <a:pt x="85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65" name="Freeform 725"/>
            <p:cNvSpPr>
              <a:spLocks/>
            </p:cNvSpPr>
            <p:nvPr/>
          </p:nvSpPr>
          <p:spPr bwMode="auto">
            <a:xfrm>
              <a:off x="1764" y="5207"/>
              <a:ext cx="794" cy="567"/>
            </a:xfrm>
            <a:custGeom>
              <a:avLst/>
              <a:gdLst>
                <a:gd name="T0" fmla="*/ 482 w 794"/>
                <a:gd name="T1" fmla="*/ 539 h 567"/>
                <a:gd name="T2" fmla="*/ 397 w 794"/>
                <a:gd name="T3" fmla="*/ 539 h 567"/>
                <a:gd name="T4" fmla="*/ 340 w 794"/>
                <a:gd name="T5" fmla="*/ 510 h 567"/>
                <a:gd name="T6" fmla="*/ 255 w 794"/>
                <a:gd name="T7" fmla="*/ 482 h 567"/>
                <a:gd name="T8" fmla="*/ 170 w 794"/>
                <a:gd name="T9" fmla="*/ 425 h 567"/>
                <a:gd name="T10" fmla="*/ 170 w 794"/>
                <a:gd name="T11" fmla="*/ 510 h 567"/>
                <a:gd name="T12" fmla="*/ 57 w 794"/>
                <a:gd name="T13" fmla="*/ 482 h 567"/>
                <a:gd name="T14" fmla="*/ 0 w 794"/>
                <a:gd name="T15" fmla="*/ 425 h 567"/>
                <a:gd name="T16" fmla="*/ 0 w 794"/>
                <a:gd name="T17" fmla="*/ 397 h 567"/>
                <a:gd name="T18" fmla="*/ 28 w 794"/>
                <a:gd name="T19" fmla="*/ 397 h 567"/>
                <a:gd name="T20" fmla="*/ 57 w 794"/>
                <a:gd name="T21" fmla="*/ 397 h 567"/>
                <a:gd name="T22" fmla="*/ 28 w 794"/>
                <a:gd name="T23" fmla="*/ 368 h 567"/>
                <a:gd name="T24" fmla="*/ 57 w 794"/>
                <a:gd name="T25" fmla="*/ 312 h 567"/>
                <a:gd name="T26" fmla="*/ 113 w 794"/>
                <a:gd name="T27" fmla="*/ 368 h 567"/>
                <a:gd name="T28" fmla="*/ 113 w 794"/>
                <a:gd name="T29" fmla="*/ 283 h 567"/>
                <a:gd name="T30" fmla="*/ 142 w 794"/>
                <a:gd name="T31" fmla="*/ 312 h 567"/>
                <a:gd name="T32" fmla="*/ 170 w 794"/>
                <a:gd name="T33" fmla="*/ 312 h 567"/>
                <a:gd name="T34" fmla="*/ 170 w 794"/>
                <a:gd name="T35" fmla="*/ 283 h 567"/>
                <a:gd name="T36" fmla="*/ 198 w 794"/>
                <a:gd name="T37" fmla="*/ 283 h 567"/>
                <a:gd name="T38" fmla="*/ 198 w 794"/>
                <a:gd name="T39" fmla="*/ 340 h 567"/>
                <a:gd name="T40" fmla="*/ 227 w 794"/>
                <a:gd name="T41" fmla="*/ 368 h 567"/>
                <a:gd name="T42" fmla="*/ 227 w 794"/>
                <a:gd name="T43" fmla="*/ 312 h 567"/>
                <a:gd name="T44" fmla="*/ 255 w 794"/>
                <a:gd name="T45" fmla="*/ 255 h 567"/>
                <a:gd name="T46" fmla="*/ 227 w 794"/>
                <a:gd name="T47" fmla="*/ 198 h 567"/>
                <a:gd name="T48" fmla="*/ 255 w 794"/>
                <a:gd name="T49" fmla="*/ 198 h 567"/>
                <a:gd name="T50" fmla="*/ 227 w 794"/>
                <a:gd name="T51" fmla="*/ 142 h 567"/>
                <a:gd name="T52" fmla="*/ 255 w 794"/>
                <a:gd name="T53" fmla="*/ 142 h 567"/>
                <a:gd name="T54" fmla="*/ 255 w 794"/>
                <a:gd name="T55" fmla="*/ 113 h 567"/>
                <a:gd name="T56" fmla="*/ 284 w 794"/>
                <a:gd name="T57" fmla="*/ 57 h 567"/>
                <a:gd name="T58" fmla="*/ 312 w 794"/>
                <a:gd name="T59" fmla="*/ 57 h 567"/>
                <a:gd name="T60" fmla="*/ 312 w 794"/>
                <a:gd name="T61" fmla="*/ 28 h 567"/>
                <a:gd name="T62" fmla="*/ 284 w 794"/>
                <a:gd name="T63" fmla="*/ 28 h 567"/>
                <a:gd name="T64" fmla="*/ 284 w 794"/>
                <a:gd name="T65" fmla="*/ 0 h 567"/>
                <a:gd name="T66" fmla="*/ 340 w 794"/>
                <a:gd name="T67" fmla="*/ 0 h 567"/>
                <a:gd name="T68" fmla="*/ 425 w 794"/>
                <a:gd name="T69" fmla="*/ 85 h 567"/>
                <a:gd name="T70" fmla="*/ 425 w 794"/>
                <a:gd name="T71" fmla="*/ 113 h 567"/>
                <a:gd name="T72" fmla="*/ 454 w 794"/>
                <a:gd name="T73" fmla="*/ 142 h 567"/>
                <a:gd name="T74" fmla="*/ 454 w 794"/>
                <a:gd name="T75" fmla="*/ 113 h 567"/>
                <a:gd name="T76" fmla="*/ 482 w 794"/>
                <a:gd name="T77" fmla="*/ 113 h 567"/>
                <a:gd name="T78" fmla="*/ 482 w 794"/>
                <a:gd name="T79" fmla="*/ 85 h 567"/>
                <a:gd name="T80" fmla="*/ 595 w 794"/>
                <a:gd name="T81" fmla="*/ 113 h 567"/>
                <a:gd name="T82" fmla="*/ 595 w 794"/>
                <a:gd name="T83" fmla="*/ 85 h 567"/>
                <a:gd name="T84" fmla="*/ 652 w 794"/>
                <a:gd name="T85" fmla="*/ 113 h 567"/>
                <a:gd name="T86" fmla="*/ 652 w 794"/>
                <a:gd name="T87" fmla="*/ 142 h 567"/>
                <a:gd name="T88" fmla="*/ 737 w 794"/>
                <a:gd name="T89" fmla="*/ 170 h 567"/>
                <a:gd name="T90" fmla="*/ 765 w 794"/>
                <a:gd name="T91" fmla="*/ 227 h 567"/>
                <a:gd name="T92" fmla="*/ 794 w 794"/>
                <a:gd name="T93" fmla="*/ 227 h 567"/>
                <a:gd name="T94" fmla="*/ 794 w 794"/>
                <a:gd name="T95" fmla="*/ 283 h 567"/>
                <a:gd name="T96" fmla="*/ 765 w 794"/>
                <a:gd name="T97" fmla="*/ 312 h 567"/>
                <a:gd name="T98" fmla="*/ 794 w 794"/>
                <a:gd name="T99" fmla="*/ 368 h 567"/>
                <a:gd name="T100" fmla="*/ 765 w 794"/>
                <a:gd name="T101" fmla="*/ 368 h 567"/>
                <a:gd name="T102" fmla="*/ 765 w 794"/>
                <a:gd name="T103" fmla="*/ 397 h 567"/>
                <a:gd name="T104" fmla="*/ 737 w 794"/>
                <a:gd name="T105" fmla="*/ 368 h 567"/>
                <a:gd name="T106" fmla="*/ 680 w 794"/>
                <a:gd name="T107" fmla="*/ 425 h 567"/>
                <a:gd name="T108" fmla="*/ 709 w 794"/>
                <a:gd name="T109" fmla="*/ 510 h 567"/>
                <a:gd name="T110" fmla="*/ 680 w 794"/>
                <a:gd name="T111" fmla="*/ 510 h 567"/>
                <a:gd name="T112" fmla="*/ 624 w 794"/>
                <a:gd name="T113" fmla="*/ 482 h 567"/>
                <a:gd name="T114" fmla="*/ 652 w 794"/>
                <a:gd name="T115" fmla="*/ 510 h 567"/>
                <a:gd name="T116" fmla="*/ 624 w 794"/>
                <a:gd name="T117" fmla="*/ 567 h 567"/>
                <a:gd name="T118" fmla="*/ 567 w 794"/>
                <a:gd name="T119" fmla="*/ 567 h 567"/>
                <a:gd name="T120" fmla="*/ 510 w 794"/>
                <a:gd name="T121" fmla="*/ 539 h 567"/>
                <a:gd name="T122" fmla="*/ 482 w 794"/>
                <a:gd name="T123" fmla="*/ 539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94" h="567">
                  <a:moveTo>
                    <a:pt x="482" y="539"/>
                  </a:moveTo>
                  <a:lnTo>
                    <a:pt x="397" y="539"/>
                  </a:lnTo>
                  <a:lnTo>
                    <a:pt x="340" y="510"/>
                  </a:lnTo>
                  <a:lnTo>
                    <a:pt x="255" y="482"/>
                  </a:lnTo>
                  <a:lnTo>
                    <a:pt x="170" y="425"/>
                  </a:lnTo>
                  <a:lnTo>
                    <a:pt x="170" y="510"/>
                  </a:lnTo>
                  <a:lnTo>
                    <a:pt x="57" y="482"/>
                  </a:lnTo>
                  <a:lnTo>
                    <a:pt x="0" y="425"/>
                  </a:lnTo>
                  <a:lnTo>
                    <a:pt x="0" y="397"/>
                  </a:lnTo>
                  <a:lnTo>
                    <a:pt x="28" y="397"/>
                  </a:lnTo>
                  <a:lnTo>
                    <a:pt x="57" y="397"/>
                  </a:lnTo>
                  <a:lnTo>
                    <a:pt x="28" y="368"/>
                  </a:lnTo>
                  <a:lnTo>
                    <a:pt x="57" y="312"/>
                  </a:lnTo>
                  <a:lnTo>
                    <a:pt x="113" y="368"/>
                  </a:lnTo>
                  <a:lnTo>
                    <a:pt x="113" y="283"/>
                  </a:lnTo>
                  <a:lnTo>
                    <a:pt x="142" y="312"/>
                  </a:lnTo>
                  <a:lnTo>
                    <a:pt x="170" y="312"/>
                  </a:lnTo>
                  <a:lnTo>
                    <a:pt x="170" y="283"/>
                  </a:lnTo>
                  <a:lnTo>
                    <a:pt x="198" y="283"/>
                  </a:lnTo>
                  <a:lnTo>
                    <a:pt x="198" y="340"/>
                  </a:lnTo>
                  <a:lnTo>
                    <a:pt x="227" y="368"/>
                  </a:lnTo>
                  <a:lnTo>
                    <a:pt x="227" y="312"/>
                  </a:lnTo>
                  <a:lnTo>
                    <a:pt x="255" y="255"/>
                  </a:lnTo>
                  <a:lnTo>
                    <a:pt x="227" y="198"/>
                  </a:lnTo>
                  <a:lnTo>
                    <a:pt x="255" y="198"/>
                  </a:lnTo>
                  <a:lnTo>
                    <a:pt x="227" y="142"/>
                  </a:lnTo>
                  <a:lnTo>
                    <a:pt x="255" y="142"/>
                  </a:lnTo>
                  <a:lnTo>
                    <a:pt x="255" y="113"/>
                  </a:lnTo>
                  <a:lnTo>
                    <a:pt x="284" y="57"/>
                  </a:lnTo>
                  <a:lnTo>
                    <a:pt x="312" y="57"/>
                  </a:lnTo>
                  <a:lnTo>
                    <a:pt x="312" y="28"/>
                  </a:lnTo>
                  <a:lnTo>
                    <a:pt x="284" y="28"/>
                  </a:lnTo>
                  <a:lnTo>
                    <a:pt x="284" y="0"/>
                  </a:lnTo>
                  <a:lnTo>
                    <a:pt x="340" y="0"/>
                  </a:lnTo>
                  <a:lnTo>
                    <a:pt x="425" y="85"/>
                  </a:lnTo>
                  <a:lnTo>
                    <a:pt x="425" y="113"/>
                  </a:lnTo>
                  <a:lnTo>
                    <a:pt x="454" y="142"/>
                  </a:lnTo>
                  <a:lnTo>
                    <a:pt x="454" y="113"/>
                  </a:lnTo>
                  <a:lnTo>
                    <a:pt x="482" y="113"/>
                  </a:lnTo>
                  <a:lnTo>
                    <a:pt x="482" y="85"/>
                  </a:lnTo>
                  <a:lnTo>
                    <a:pt x="595" y="113"/>
                  </a:lnTo>
                  <a:lnTo>
                    <a:pt x="595" y="85"/>
                  </a:lnTo>
                  <a:lnTo>
                    <a:pt x="652" y="113"/>
                  </a:lnTo>
                  <a:lnTo>
                    <a:pt x="652" y="142"/>
                  </a:lnTo>
                  <a:lnTo>
                    <a:pt x="737" y="170"/>
                  </a:lnTo>
                  <a:lnTo>
                    <a:pt x="765" y="227"/>
                  </a:lnTo>
                  <a:lnTo>
                    <a:pt x="794" y="227"/>
                  </a:lnTo>
                  <a:lnTo>
                    <a:pt x="794" y="283"/>
                  </a:lnTo>
                  <a:lnTo>
                    <a:pt x="765" y="312"/>
                  </a:lnTo>
                  <a:lnTo>
                    <a:pt x="794" y="368"/>
                  </a:lnTo>
                  <a:lnTo>
                    <a:pt x="765" y="368"/>
                  </a:lnTo>
                  <a:lnTo>
                    <a:pt x="765" y="397"/>
                  </a:lnTo>
                  <a:lnTo>
                    <a:pt x="737" y="368"/>
                  </a:lnTo>
                  <a:lnTo>
                    <a:pt x="680" y="425"/>
                  </a:lnTo>
                  <a:lnTo>
                    <a:pt x="709" y="510"/>
                  </a:lnTo>
                  <a:lnTo>
                    <a:pt x="680" y="510"/>
                  </a:lnTo>
                  <a:lnTo>
                    <a:pt x="624" y="482"/>
                  </a:lnTo>
                  <a:lnTo>
                    <a:pt x="652" y="510"/>
                  </a:lnTo>
                  <a:lnTo>
                    <a:pt x="624" y="567"/>
                  </a:lnTo>
                  <a:lnTo>
                    <a:pt x="567" y="567"/>
                  </a:lnTo>
                  <a:lnTo>
                    <a:pt x="510" y="539"/>
                  </a:lnTo>
                  <a:lnTo>
                    <a:pt x="482" y="539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66" name="Freeform 726"/>
            <p:cNvSpPr>
              <a:spLocks/>
            </p:cNvSpPr>
            <p:nvPr/>
          </p:nvSpPr>
          <p:spPr bwMode="auto">
            <a:xfrm>
              <a:off x="1877" y="5377"/>
              <a:ext cx="85" cy="57"/>
            </a:xfrm>
            <a:custGeom>
              <a:avLst/>
              <a:gdLst>
                <a:gd name="T0" fmla="*/ 85 w 85"/>
                <a:gd name="T1" fmla="*/ 0 h 57"/>
                <a:gd name="T2" fmla="*/ 29 w 85"/>
                <a:gd name="T3" fmla="*/ 0 h 57"/>
                <a:gd name="T4" fmla="*/ 0 w 85"/>
                <a:gd name="T5" fmla="*/ 28 h 57"/>
                <a:gd name="T6" fmla="*/ 29 w 85"/>
                <a:gd name="T7" fmla="*/ 57 h 57"/>
                <a:gd name="T8" fmla="*/ 85 w 85"/>
                <a:gd name="T9" fmla="*/ 28 h 57"/>
                <a:gd name="T10" fmla="*/ 85 w 85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57">
                  <a:moveTo>
                    <a:pt x="85" y="0"/>
                  </a:moveTo>
                  <a:lnTo>
                    <a:pt x="29" y="0"/>
                  </a:lnTo>
                  <a:lnTo>
                    <a:pt x="0" y="28"/>
                  </a:lnTo>
                  <a:lnTo>
                    <a:pt x="29" y="57"/>
                  </a:lnTo>
                  <a:lnTo>
                    <a:pt x="85" y="28"/>
                  </a:lnTo>
                  <a:lnTo>
                    <a:pt x="85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67" name="Freeform 727"/>
            <p:cNvSpPr>
              <a:spLocks/>
            </p:cNvSpPr>
            <p:nvPr/>
          </p:nvSpPr>
          <p:spPr bwMode="auto">
            <a:xfrm>
              <a:off x="1934" y="5434"/>
              <a:ext cx="57" cy="56"/>
            </a:xfrm>
            <a:custGeom>
              <a:avLst/>
              <a:gdLst>
                <a:gd name="T0" fmla="*/ 0 w 57"/>
                <a:gd name="T1" fmla="*/ 0 h 56"/>
                <a:gd name="T2" fmla="*/ 0 w 57"/>
                <a:gd name="T3" fmla="*/ 28 h 56"/>
                <a:gd name="T4" fmla="*/ 57 w 57"/>
                <a:gd name="T5" fmla="*/ 56 h 56"/>
                <a:gd name="T6" fmla="*/ 57 w 57"/>
                <a:gd name="T7" fmla="*/ 28 h 56"/>
                <a:gd name="T8" fmla="*/ 0 w 57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6">
                  <a:moveTo>
                    <a:pt x="0" y="0"/>
                  </a:moveTo>
                  <a:lnTo>
                    <a:pt x="0" y="28"/>
                  </a:lnTo>
                  <a:lnTo>
                    <a:pt x="57" y="56"/>
                  </a:lnTo>
                  <a:lnTo>
                    <a:pt x="57" y="28"/>
                  </a:lnTo>
                  <a:lnTo>
                    <a:pt x="0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70" name="Freeform 730"/>
            <p:cNvSpPr>
              <a:spLocks/>
            </p:cNvSpPr>
            <p:nvPr/>
          </p:nvSpPr>
          <p:spPr bwMode="auto">
            <a:xfrm>
              <a:off x="6754" y="2911"/>
              <a:ext cx="28" cy="56"/>
            </a:xfrm>
            <a:custGeom>
              <a:avLst/>
              <a:gdLst>
                <a:gd name="T0" fmla="*/ 28 w 28"/>
                <a:gd name="T1" fmla="*/ 0 h 56"/>
                <a:gd name="T2" fmla="*/ 0 w 28"/>
                <a:gd name="T3" fmla="*/ 0 h 56"/>
                <a:gd name="T4" fmla="*/ 0 w 28"/>
                <a:gd name="T5" fmla="*/ 28 h 56"/>
                <a:gd name="T6" fmla="*/ 28 w 28"/>
                <a:gd name="T7" fmla="*/ 56 h 56"/>
                <a:gd name="T8" fmla="*/ 28 w 28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56">
                  <a:moveTo>
                    <a:pt x="28" y="0"/>
                  </a:moveTo>
                  <a:lnTo>
                    <a:pt x="0" y="0"/>
                  </a:lnTo>
                  <a:lnTo>
                    <a:pt x="0" y="28"/>
                  </a:lnTo>
                  <a:lnTo>
                    <a:pt x="28" y="56"/>
                  </a:lnTo>
                  <a:lnTo>
                    <a:pt x="28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71" name="Freeform 731"/>
            <p:cNvSpPr>
              <a:spLocks/>
            </p:cNvSpPr>
            <p:nvPr/>
          </p:nvSpPr>
          <p:spPr bwMode="auto">
            <a:xfrm>
              <a:off x="6697" y="2996"/>
              <a:ext cx="57" cy="56"/>
            </a:xfrm>
            <a:custGeom>
              <a:avLst/>
              <a:gdLst>
                <a:gd name="T0" fmla="*/ 28 w 57"/>
                <a:gd name="T1" fmla="*/ 0 h 56"/>
                <a:gd name="T2" fmla="*/ 0 w 57"/>
                <a:gd name="T3" fmla="*/ 0 h 56"/>
                <a:gd name="T4" fmla="*/ 0 w 57"/>
                <a:gd name="T5" fmla="*/ 28 h 56"/>
                <a:gd name="T6" fmla="*/ 28 w 57"/>
                <a:gd name="T7" fmla="*/ 56 h 56"/>
                <a:gd name="T8" fmla="*/ 57 w 57"/>
                <a:gd name="T9" fmla="*/ 28 h 56"/>
                <a:gd name="T10" fmla="*/ 28 w 57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6">
                  <a:moveTo>
                    <a:pt x="28" y="0"/>
                  </a:moveTo>
                  <a:lnTo>
                    <a:pt x="0" y="0"/>
                  </a:lnTo>
                  <a:lnTo>
                    <a:pt x="0" y="28"/>
                  </a:lnTo>
                  <a:lnTo>
                    <a:pt x="28" y="56"/>
                  </a:lnTo>
                  <a:lnTo>
                    <a:pt x="57" y="28"/>
                  </a:lnTo>
                  <a:lnTo>
                    <a:pt x="28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72" name="Freeform 732"/>
            <p:cNvSpPr>
              <a:spLocks/>
            </p:cNvSpPr>
            <p:nvPr/>
          </p:nvSpPr>
          <p:spPr bwMode="auto">
            <a:xfrm>
              <a:off x="6300" y="3591"/>
              <a:ext cx="85" cy="85"/>
            </a:xfrm>
            <a:custGeom>
              <a:avLst/>
              <a:gdLst>
                <a:gd name="T0" fmla="*/ 85 w 85"/>
                <a:gd name="T1" fmla="*/ 57 h 85"/>
                <a:gd name="T2" fmla="*/ 28 w 85"/>
                <a:gd name="T3" fmla="*/ 85 h 85"/>
                <a:gd name="T4" fmla="*/ 0 w 85"/>
                <a:gd name="T5" fmla="*/ 28 h 85"/>
                <a:gd name="T6" fmla="*/ 28 w 85"/>
                <a:gd name="T7" fmla="*/ 0 h 85"/>
                <a:gd name="T8" fmla="*/ 85 w 85"/>
                <a:gd name="T9" fmla="*/ 28 h 85"/>
                <a:gd name="T10" fmla="*/ 85 w 85"/>
                <a:gd name="T11" fmla="*/ 5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85">
                  <a:moveTo>
                    <a:pt x="85" y="57"/>
                  </a:moveTo>
                  <a:lnTo>
                    <a:pt x="28" y="85"/>
                  </a:lnTo>
                  <a:lnTo>
                    <a:pt x="0" y="28"/>
                  </a:lnTo>
                  <a:lnTo>
                    <a:pt x="28" y="0"/>
                  </a:lnTo>
                  <a:lnTo>
                    <a:pt x="85" y="28"/>
                  </a:lnTo>
                  <a:lnTo>
                    <a:pt x="85" y="57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73" name="Freeform 733"/>
            <p:cNvSpPr>
              <a:spLocks/>
            </p:cNvSpPr>
            <p:nvPr/>
          </p:nvSpPr>
          <p:spPr bwMode="auto">
            <a:xfrm>
              <a:off x="6016" y="3846"/>
              <a:ext cx="256" cy="199"/>
            </a:xfrm>
            <a:custGeom>
              <a:avLst/>
              <a:gdLst>
                <a:gd name="T0" fmla="*/ 199 w 256"/>
                <a:gd name="T1" fmla="*/ 199 h 199"/>
                <a:gd name="T2" fmla="*/ 142 w 256"/>
                <a:gd name="T3" fmla="*/ 142 h 199"/>
                <a:gd name="T4" fmla="*/ 114 w 256"/>
                <a:gd name="T5" fmla="*/ 199 h 199"/>
                <a:gd name="T6" fmla="*/ 29 w 256"/>
                <a:gd name="T7" fmla="*/ 170 h 199"/>
                <a:gd name="T8" fmla="*/ 0 w 256"/>
                <a:gd name="T9" fmla="*/ 114 h 199"/>
                <a:gd name="T10" fmla="*/ 0 w 256"/>
                <a:gd name="T11" fmla="*/ 85 h 199"/>
                <a:gd name="T12" fmla="*/ 29 w 256"/>
                <a:gd name="T13" fmla="*/ 57 h 199"/>
                <a:gd name="T14" fmla="*/ 57 w 256"/>
                <a:gd name="T15" fmla="*/ 85 h 199"/>
                <a:gd name="T16" fmla="*/ 86 w 256"/>
                <a:gd name="T17" fmla="*/ 85 h 199"/>
                <a:gd name="T18" fmla="*/ 57 w 256"/>
                <a:gd name="T19" fmla="*/ 0 h 199"/>
                <a:gd name="T20" fmla="*/ 114 w 256"/>
                <a:gd name="T21" fmla="*/ 0 h 199"/>
                <a:gd name="T22" fmla="*/ 227 w 256"/>
                <a:gd name="T23" fmla="*/ 57 h 199"/>
                <a:gd name="T24" fmla="*/ 256 w 256"/>
                <a:gd name="T25" fmla="*/ 114 h 199"/>
                <a:gd name="T26" fmla="*/ 256 w 256"/>
                <a:gd name="T27" fmla="*/ 170 h 199"/>
                <a:gd name="T28" fmla="*/ 227 w 256"/>
                <a:gd name="T29" fmla="*/ 199 h 199"/>
                <a:gd name="T30" fmla="*/ 199 w 256"/>
                <a:gd name="T31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6" h="199">
                  <a:moveTo>
                    <a:pt x="199" y="199"/>
                  </a:moveTo>
                  <a:lnTo>
                    <a:pt x="142" y="142"/>
                  </a:lnTo>
                  <a:lnTo>
                    <a:pt x="114" y="199"/>
                  </a:lnTo>
                  <a:lnTo>
                    <a:pt x="29" y="170"/>
                  </a:lnTo>
                  <a:lnTo>
                    <a:pt x="0" y="114"/>
                  </a:lnTo>
                  <a:lnTo>
                    <a:pt x="0" y="85"/>
                  </a:lnTo>
                  <a:lnTo>
                    <a:pt x="29" y="57"/>
                  </a:lnTo>
                  <a:lnTo>
                    <a:pt x="57" y="85"/>
                  </a:lnTo>
                  <a:lnTo>
                    <a:pt x="86" y="85"/>
                  </a:lnTo>
                  <a:lnTo>
                    <a:pt x="57" y="0"/>
                  </a:lnTo>
                  <a:lnTo>
                    <a:pt x="114" y="0"/>
                  </a:lnTo>
                  <a:lnTo>
                    <a:pt x="227" y="57"/>
                  </a:lnTo>
                  <a:lnTo>
                    <a:pt x="256" y="114"/>
                  </a:lnTo>
                  <a:lnTo>
                    <a:pt x="256" y="170"/>
                  </a:lnTo>
                  <a:lnTo>
                    <a:pt x="227" y="199"/>
                  </a:lnTo>
                  <a:lnTo>
                    <a:pt x="199" y="199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74" name="Freeform 734"/>
            <p:cNvSpPr>
              <a:spLocks/>
            </p:cNvSpPr>
            <p:nvPr/>
          </p:nvSpPr>
          <p:spPr bwMode="auto">
            <a:xfrm>
              <a:off x="6328" y="4271"/>
              <a:ext cx="57" cy="57"/>
            </a:xfrm>
            <a:custGeom>
              <a:avLst/>
              <a:gdLst>
                <a:gd name="T0" fmla="*/ 0 w 57"/>
                <a:gd name="T1" fmla="*/ 0 h 57"/>
                <a:gd name="T2" fmla="*/ 0 w 57"/>
                <a:gd name="T3" fmla="*/ 57 h 57"/>
                <a:gd name="T4" fmla="*/ 29 w 57"/>
                <a:gd name="T5" fmla="*/ 57 h 57"/>
                <a:gd name="T6" fmla="*/ 57 w 57"/>
                <a:gd name="T7" fmla="*/ 29 h 57"/>
                <a:gd name="T8" fmla="*/ 29 w 57"/>
                <a:gd name="T9" fmla="*/ 0 h 57"/>
                <a:gd name="T10" fmla="*/ 0 w 57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7">
                  <a:moveTo>
                    <a:pt x="0" y="0"/>
                  </a:moveTo>
                  <a:lnTo>
                    <a:pt x="0" y="57"/>
                  </a:lnTo>
                  <a:lnTo>
                    <a:pt x="29" y="57"/>
                  </a:lnTo>
                  <a:lnTo>
                    <a:pt x="57" y="29"/>
                  </a:lnTo>
                  <a:lnTo>
                    <a:pt x="29" y="0"/>
                  </a:lnTo>
                  <a:lnTo>
                    <a:pt x="0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75" name="Freeform 735"/>
            <p:cNvSpPr>
              <a:spLocks/>
            </p:cNvSpPr>
            <p:nvPr/>
          </p:nvSpPr>
          <p:spPr bwMode="auto">
            <a:xfrm>
              <a:off x="6357" y="3687"/>
              <a:ext cx="652" cy="641"/>
            </a:xfrm>
            <a:custGeom>
              <a:avLst/>
              <a:gdLst>
                <a:gd name="T0" fmla="*/ 28 w 652"/>
                <a:gd name="T1" fmla="*/ 443 h 641"/>
                <a:gd name="T2" fmla="*/ 0 w 652"/>
                <a:gd name="T3" fmla="*/ 499 h 641"/>
                <a:gd name="T4" fmla="*/ 56 w 652"/>
                <a:gd name="T5" fmla="*/ 584 h 641"/>
                <a:gd name="T6" fmla="*/ 170 w 652"/>
                <a:gd name="T7" fmla="*/ 641 h 641"/>
                <a:gd name="T8" fmla="*/ 226 w 652"/>
                <a:gd name="T9" fmla="*/ 613 h 641"/>
                <a:gd name="T10" fmla="*/ 283 w 652"/>
                <a:gd name="T11" fmla="*/ 613 h 641"/>
                <a:gd name="T12" fmla="*/ 340 w 652"/>
                <a:gd name="T13" fmla="*/ 584 h 641"/>
                <a:gd name="T14" fmla="*/ 368 w 652"/>
                <a:gd name="T15" fmla="*/ 613 h 641"/>
                <a:gd name="T16" fmla="*/ 425 w 652"/>
                <a:gd name="T17" fmla="*/ 584 h 641"/>
                <a:gd name="T18" fmla="*/ 510 w 652"/>
                <a:gd name="T19" fmla="*/ 613 h 641"/>
                <a:gd name="T20" fmla="*/ 538 w 652"/>
                <a:gd name="T21" fmla="*/ 584 h 641"/>
                <a:gd name="T22" fmla="*/ 567 w 652"/>
                <a:gd name="T23" fmla="*/ 613 h 641"/>
                <a:gd name="T24" fmla="*/ 595 w 652"/>
                <a:gd name="T25" fmla="*/ 584 h 641"/>
                <a:gd name="T26" fmla="*/ 623 w 652"/>
                <a:gd name="T27" fmla="*/ 613 h 641"/>
                <a:gd name="T28" fmla="*/ 652 w 652"/>
                <a:gd name="T29" fmla="*/ 613 h 641"/>
                <a:gd name="T30" fmla="*/ 567 w 652"/>
                <a:gd name="T31" fmla="*/ 528 h 641"/>
                <a:gd name="T32" fmla="*/ 567 w 652"/>
                <a:gd name="T33" fmla="*/ 499 h 641"/>
                <a:gd name="T34" fmla="*/ 538 w 652"/>
                <a:gd name="T35" fmla="*/ 471 h 641"/>
                <a:gd name="T36" fmla="*/ 453 w 652"/>
                <a:gd name="T37" fmla="*/ 471 h 641"/>
                <a:gd name="T38" fmla="*/ 425 w 652"/>
                <a:gd name="T39" fmla="*/ 443 h 641"/>
                <a:gd name="T40" fmla="*/ 397 w 652"/>
                <a:gd name="T41" fmla="*/ 414 h 641"/>
                <a:gd name="T42" fmla="*/ 340 w 652"/>
                <a:gd name="T43" fmla="*/ 386 h 641"/>
                <a:gd name="T44" fmla="*/ 312 w 652"/>
                <a:gd name="T45" fmla="*/ 386 h 641"/>
                <a:gd name="T46" fmla="*/ 255 w 652"/>
                <a:gd name="T47" fmla="*/ 358 h 641"/>
                <a:gd name="T48" fmla="*/ 226 w 652"/>
                <a:gd name="T49" fmla="*/ 301 h 641"/>
                <a:gd name="T50" fmla="*/ 255 w 652"/>
                <a:gd name="T51" fmla="*/ 301 h 641"/>
                <a:gd name="T52" fmla="*/ 198 w 652"/>
                <a:gd name="T53" fmla="*/ 244 h 641"/>
                <a:gd name="T54" fmla="*/ 141 w 652"/>
                <a:gd name="T55" fmla="*/ 102 h 641"/>
                <a:gd name="T56" fmla="*/ 113 w 652"/>
                <a:gd name="T57" fmla="*/ 102 h 641"/>
                <a:gd name="T58" fmla="*/ 85 w 652"/>
                <a:gd name="T59" fmla="*/ 46 h 641"/>
                <a:gd name="T60" fmla="*/ 68 w 652"/>
                <a:gd name="T61" fmla="*/ 0 h 641"/>
                <a:gd name="T62" fmla="*/ 53 w 652"/>
                <a:gd name="T63" fmla="*/ 20 h 641"/>
                <a:gd name="T64" fmla="*/ 21 w 652"/>
                <a:gd name="T65" fmla="*/ 11 h 641"/>
                <a:gd name="T66" fmla="*/ 56 w 652"/>
                <a:gd name="T67" fmla="*/ 74 h 641"/>
                <a:gd name="T68" fmla="*/ 85 w 652"/>
                <a:gd name="T69" fmla="*/ 131 h 641"/>
                <a:gd name="T70" fmla="*/ 113 w 652"/>
                <a:gd name="T71" fmla="*/ 187 h 641"/>
                <a:gd name="T72" fmla="*/ 141 w 652"/>
                <a:gd name="T73" fmla="*/ 216 h 641"/>
                <a:gd name="T74" fmla="*/ 141 w 652"/>
                <a:gd name="T75" fmla="*/ 244 h 641"/>
                <a:gd name="T76" fmla="*/ 113 w 652"/>
                <a:gd name="T77" fmla="*/ 216 h 641"/>
                <a:gd name="T78" fmla="*/ 85 w 652"/>
                <a:gd name="T79" fmla="*/ 244 h 641"/>
                <a:gd name="T80" fmla="*/ 85 w 652"/>
                <a:gd name="T81" fmla="*/ 301 h 641"/>
                <a:gd name="T82" fmla="*/ 56 w 652"/>
                <a:gd name="T83" fmla="*/ 358 h 641"/>
                <a:gd name="T84" fmla="*/ 28 w 652"/>
                <a:gd name="T85" fmla="*/ 358 h 641"/>
                <a:gd name="T86" fmla="*/ 28 w 652"/>
                <a:gd name="T87" fmla="*/ 414 h 641"/>
                <a:gd name="T88" fmla="*/ 56 w 652"/>
                <a:gd name="T89" fmla="*/ 414 h 641"/>
                <a:gd name="T90" fmla="*/ 85 w 652"/>
                <a:gd name="T91" fmla="*/ 471 h 641"/>
                <a:gd name="T92" fmla="*/ 113 w 652"/>
                <a:gd name="T93" fmla="*/ 528 h 641"/>
                <a:gd name="T94" fmla="*/ 56 w 652"/>
                <a:gd name="T95" fmla="*/ 499 h 641"/>
                <a:gd name="T96" fmla="*/ 28 w 652"/>
                <a:gd name="T97" fmla="*/ 499 h 641"/>
                <a:gd name="T98" fmla="*/ 56 w 652"/>
                <a:gd name="T99" fmla="*/ 471 h 641"/>
                <a:gd name="T100" fmla="*/ 28 w 652"/>
                <a:gd name="T101" fmla="*/ 443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52" h="641">
                  <a:moveTo>
                    <a:pt x="28" y="443"/>
                  </a:moveTo>
                  <a:lnTo>
                    <a:pt x="0" y="499"/>
                  </a:lnTo>
                  <a:lnTo>
                    <a:pt x="56" y="584"/>
                  </a:lnTo>
                  <a:lnTo>
                    <a:pt x="170" y="641"/>
                  </a:lnTo>
                  <a:lnTo>
                    <a:pt x="226" y="613"/>
                  </a:lnTo>
                  <a:lnTo>
                    <a:pt x="283" y="613"/>
                  </a:lnTo>
                  <a:lnTo>
                    <a:pt x="340" y="584"/>
                  </a:lnTo>
                  <a:lnTo>
                    <a:pt x="368" y="613"/>
                  </a:lnTo>
                  <a:lnTo>
                    <a:pt x="425" y="584"/>
                  </a:lnTo>
                  <a:lnTo>
                    <a:pt x="510" y="613"/>
                  </a:lnTo>
                  <a:lnTo>
                    <a:pt x="538" y="584"/>
                  </a:lnTo>
                  <a:lnTo>
                    <a:pt x="567" y="613"/>
                  </a:lnTo>
                  <a:lnTo>
                    <a:pt x="595" y="584"/>
                  </a:lnTo>
                  <a:lnTo>
                    <a:pt x="623" y="613"/>
                  </a:lnTo>
                  <a:lnTo>
                    <a:pt x="652" y="613"/>
                  </a:lnTo>
                  <a:lnTo>
                    <a:pt x="567" y="528"/>
                  </a:lnTo>
                  <a:lnTo>
                    <a:pt x="567" y="499"/>
                  </a:lnTo>
                  <a:lnTo>
                    <a:pt x="538" y="471"/>
                  </a:lnTo>
                  <a:lnTo>
                    <a:pt x="453" y="471"/>
                  </a:lnTo>
                  <a:lnTo>
                    <a:pt x="425" y="443"/>
                  </a:lnTo>
                  <a:lnTo>
                    <a:pt x="397" y="414"/>
                  </a:lnTo>
                  <a:lnTo>
                    <a:pt x="340" y="386"/>
                  </a:lnTo>
                  <a:lnTo>
                    <a:pt x="312" y="386"/>
                  </a:lnTo>
                  <a:lnTo>
                    <a:pt x="255" y="358"/>
                  </a:lnTo>
                  <a:lnTo>
                    <a:pt x="226" y="301"/>
                  </a:lnTo>
                  <a:lnTo>
                    <a:pt x="255" y="301"/>
                  </a:lnTo>
                  <a:lnTo>
                    <a:pt x="198" y="244"/>
                  </a:lnTo>
                  <a:lnTo>
                    <a:pt x="141" y="102"/>
                  </a:lnTo>
                  <a:lnTo>
                    <a:pt x="113" y="102"/>
                  </a:lnTo>
                  <a:lnTo>
                    <a:pt x="85" y="46"/>
                  </a:lnTo>
                  <a:lnTo>
                    <a:pt x="68" y="0"/>
                  </a:lnTo>
                  <a:lnTo>
                    <a:pt x="53" y="20"/>
                  </a:lnTo>
                  <a:lnTo>
                    <a:pt x="21" y="11"/>
                  </a:lnTo>
                  <a:lnTo>
                    <a:pt x="56" y="74"/>
                  </a:lnTo>
                  <a:lnTo>
                    <a:pt x="85" y="131"/>
                  </a:lnTo>
                  <a:lnTo>
                    <a:pt x="113" y="187"/>
                  </a:lnTo>
                  <a:lnTo>
                    <a:pt x="141" y="216"/>
                  </a:lnTo>
                  <a:lnTo>
                    <a:pt x="141" y="244"/>
                  </a:lnTo>
                  <a:lnTo>
                    <a:pt x="113" y="216"/>
                  </a:lnTo>
                  <a:lnTo>
                    <a:pt x="85" y="244"/>
                  </a:lnTo>
                  <a:lnTo>
                    <a:pt x="85" y="301"/>
                  </a:lnTo>
                  <a:lnTo>
                    <a:pt x="56" y="358"/>
                  </a:lnTo>
                  <a:lnTo>
                    <a:pt x="28" y="358"/>
                  </a:lnTo>
                  <a:lnTo>
                    <a:pt x="28" y="414"/>
                  </a:lnTo>
                  <a:lnTo>
                    <a:pt x="56" y="414"/>
                  </a:lnTo>
                  <a:lnTo>
                    <a:pt x="85" y="471"/>
                  </a:lnTo>
                  <a:lnTo>
                    <a:pt x="113" y="528"/>
                  </a:lnTo>
                  <a:lnTo>
                    <a:pt x="56" y="499"/>
                  </a:lnTo>
                  <a:lnTo>
                    <a:pt x="28" y="499"/>
                  </a:lnTo>
                  <a:lnTo>
                    <a:pt x="56" y="471"/>
                  </a:lnTo>
                  <a:lnTo>
                    <a:pt x="28" y="443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76" name="Freeform 736"/>
            <p:cNvSpPr>
              <a:spLocks/>
            </p:cNvSpPr>
            <p:nvPr/>
          </p:nvSpPr>
          <p:spPr bwMode="auto">
            <a:xfrm>
              <a:off x="3267" y="2372"/>
              <a:ext cx="85" cy="142"/>
            </a:xfrm>
            <a:custGeom>
              <a:avLst/>
              <a:gdLst>
                <a:gd name="T0" fmla="*/ 28 w 85"/>
                <a:gd name="T1" fmla="*/ 0 h 142"/>
                <a:gd name="T2" fmla="*/ 0 w 85"/>
                <a:gd name="T3" fmla="*/ 28 h 142"/>
                <a:gd name="T4" fmla="*/ 28 w 85"/>
                <a:gd name="T5" fmla="*/ 142 h 142"/>
                <a:gd name="T6" fmla="*/ 85 w 85"/>
                <a:gd name="T7" fmla="*/ 113 h 142"/>
                <a:gd name="T8" fmla="*/ 85 w 85"/>
                <a:gd name="T9" fmla="*/ 85 h 142"/>
                <a:gd name="T10" fmla="*/ 56 w 85"/>
                <a:gd name="T11" fmla="*/ 85 h 142"/>
                <a:gd name="T12" fmla="*/ 28 w 85"/>
                <a:gd name="T13" fmla="*/ 57 h 142"/>
                <a:gd name="T14" fmla="*/ 56 w 85"/>
                <a:gd name="T15" fmla="*/ 28 h 142"/>
                <a:gd name="T16" fmla="*/ 28 w 85"/>
                <a:gd name="T17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142">
                  <a:moveTo>
                    <a:pt x="28" y="0"/>
                  </a:moveTo>
                  <a:lnTo>
                    <a:pt x="0" y="28"/>
                  </a:lnTo>
                  <a:lnTo>
                    <a:pt x="28" y="142"/>
                  </a:lnTo>
                  <a:lnTo>
                    <a:pt x="85" y="113"/>
                  </a:lnTo>
                  <a:lnTo>
                    <a:pt x="85" y="85"/>
                  </a:lnTo>
                  <a:lnTo>
                    <a:pt x="56" y="85"/>
                  </a:lnTo>
                  <a:lnTo>
                    <a:pt x="28" y="57"/>
                  </a:lnTo>
                  <a:lnTo>
                    <a:pt x="56" y="28"/>
                  </a:lnTo>
                  <a:lnTo>
                    <a:pt x="28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77" name="Freeform 737"/>
            <p:cNvSpPr>
              <a:spLocks/>
            </p:cNvSpPr>
            <p:nvPr/>
          </p:nvSpPr>
          <p:spPr bwMode="auto">
            <a:xfrm>
              <a:off x="2019" y="2344"/>
              <a:ext cx="340" cy="340"/>
            </a:xfrm>
            <a:custGeom>
              <a:avLst/>
              <a:gdLst>
                <a:gd name="T0" fmla="*/ 312 w 340"/>
                <a:gd name="T1" fmla="*/ 340 h 340"/>
                <a:gd name="T2" fmla="*/ 284 w 340"/>
                <a:gd name="T3" fmla="*/ 340 h 340"/>
                <a:gd name="T4" fmla="*/ 199 w 340"/>
                <a:gd name="T5" fmla="*/ 283 h 340"/>
                <a:gd name="T6" fmla="*/ 170 w 340"/>
                <a:gd name="T7" fmla="*/ 226 h 340"/>
                <a:gd name="T8" fmla="*/ 170 w 340"/>
                <a:gd name="T9" fmla="*/ 198 h 340"/>
                <a:gd name="T10" fmla="*/ 114 w 340"/>
                <a:gd name="T11" fmla="*/ 170 h 340"/>
                <a:gd name="T12" fmla="*/ 29 w 340"/>
                <a:gd name="T13" fmla="*/ 141 h 340"/>
                <a:gd name="T14" fmla="*/ 0 w 340"/>
                <a:gd name="T15" fmla="*/ 85 h 340"/>
                <a:gd name="T16" fmla="*/ 29 w 340"/>
                <a:gd name="T17" fmla="*/ 56 h 340"/>
                <a:gd name="T18" fmla="*/ 85 w 340"/>
                <a:gd name="T19" fmla="*/ 56 h 340"/>
                <a:gd name="T20" fmla="*/ 142 w 340"/>
                <a:gd name="T21" fmla="*/ 28 h 340"/>
                <a:gd name="T22" fmla="*/ 199 w 340"/>
                <a:gd name="T23" fmla="*/ 0 h 340"/>
                <a:gd name="T24" fmla="*/ 255 w 340"/>
                <a:gd name="T25" fmla="*/ 28 h 340"/>
                <a:gd name="T26" fmla="*/ 255 w 340"/>
                <a:gd name="T27" fmla="*/ 85 h 340"/>
                <a:gd name="T28" fmla="*/ 284 w 340"/>
                <a:gd name="T29" fmla="*/ 85 h 340"/>
                <a:gd name="T30" fmla="*/ 340 w 340"/>
                <a:gd name="T31" fmla="*/ 141 h 340"/>
                <a:gd name="T32" fmla="*/ 284 w 340"/>
                <a:gd name="T33" fmla="*/ 283 h 340"/>
                <a:gd name="T34" fmla="*/ 312 w 340"/>
                <a:gd name="T35" fmla="*/ 311 h 340"/>
                <a:gd name="T36" fmla="*/ 312 w 340"/>
                <a:gd name="T37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0" h="340">
                  <a:moveTo>
                    <a:pt x="312" y="340"/>
                  </a:moveTo>
                  <a:lnTo>
                    <a:pt x="284" y="340"/>
                  </a:lnTo>
                  <a:lnTo>
                    <a:pt x="199" y="283"/>
                  </a:lnTo>
                  <a:lnTo>
                    <a:pt x="170" y="226"/>
                  </a:lnTo>
                  <a:lnTo>
                    <a:pt x="170" y="198"/>
                  </a:lnTo>
                  <a:lnTo>
                    <a:pt x="114" y="170"/>
                  </a:lnTo>
                  <a:lnTo>
                    <a:pt x="29" y="141"/>
                  </a:lnTo>
                  <a:lnTo>
                    <a:pt x="0" y="85"/>
                  </a:lnTo>
                  <a:lnTo>
                    <a:pt x="29" y="56"/>
                  </a:lnTo>
                  <a:lnTo>
                    <a:pt x="85" y="56"/>
                  </a:lnTo>
                  <a:lnTo>
                    <a:pt x="142" y="28"/>
                  </a:lnTo>
                  <a:lnTo>
                    <a:pt x="199" y="0"/>
                  </a:lnTo>
                  <a:lnTo>
                    <a:pt x="255" y="28"/>
                  </a:lnTo>
                  <a:lnTo>
                    <a:pt x="255" y="85"/>
                  </a:lnTo>
                  <a:lnTo>
                    <a:pt x="284" y="85"/>
                  </a:lnTo>
                  <a:lnTo>
                    <a:pt x="340" y="141"/>
                  </a:lnTo>
                  <a:lnTo>
                    <a:pt x="284" y="283"/>
                  </a:lnTo>
                  <a:lnTo>
                    <a:pt x="312" y="311"/>
                  </a:lnTo>
                  <a:lnTo>
                    <a:pt x="312" y="34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78" name="Freeform 738"/>
            <p:cNvSpPr>
              <a:spLocks/>
            </p:cNvSpPr>
            <p:nvPr/>
          </p:nvSpPr>
          <p:spPr bwMode="auto">
            <a:xfrm>
              <a:off x="2359" y="2514"/>
              <a:ext cx="29" cy="28"/>
            </a:xfrm>
            <a:custGeom>
              <a:avLst/>
              <a:gdLst>
                <a:gd name="T0" fmla="*/ 0 w 29"/>
                <a:gd name="T1" fmla="*/ 28 h 28"/>
                <a:gd name="T2" fmla="*/ 29 w 29"/>
                <a:gd name="T3" fmla="*/ 28 h 28"/>
                <a:gd name="T4" fmla="*/ 29 w 29"/>
                <a:gd name="T5" fmla="*/ 0 h 28"/>
                <a:gd name="T6" fmla="*/ 0 w 29"/>
                <a:gd name="T7" fmla="*/ 0 h 28"/>
                <a:gd name="T8" fmla="*/ 0 w 29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8">
                  <a:moveTo>
                    <a:pt x="0" y="28"/>
                  </a:moveTo>
                  <a:lnTo>
                    <a:pt x="29" y="28"/>
                  </a:lnTo>
                  <a:lnTo>
                    <a:pt x="29" y="0"/>
                  </a:lnTo>
                  <a:lnTo>
                    <a:pt x="0" y="0"/>
                  </a:lnTo>
                  <a:lnTo>
                    <a:pt x="0" y="28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79" name="Freeform 739"/>
            <p:cNvSpPr>
              <a:spLocks/>
            </p:cNvSpPr>
            <p:nvPr/>
          </p:nvSpPr>
          <p:spPr bwMode="auto">
            <a:xfrm>
              <a:off x="3465" y="1663"/>
              <a:ext cx="142" cy="114"/>
            </a:xfrm>
            <a:custGeom>
              <a:avLst/>
              <a:gdLst>
                <a:gd name="T0" fmla="*/ 113 w 142"/>
                <a:gd name="T1" fmla="*/ 114 h 114"/>
                <a:gd name="T2" fmla="*/ 57 w 142"/>
                <a:gd name="T3" fmla="*/ 85 h 114"/>
                <a:gd name="T4" fmla="*/ 0 w 142"/>
                <a:gd name="T5" fmla="*/ 114 h 114"/>
                <a:gd name="T6" fmla="*/ 0 w 142"/>
                <a:gd name="T7" fmla="*/ 85 h 114"/>
                <a:gd name="T8" fmla="*/ 57 w 142"/>
                <a:gd name="T9" fmla="*/ 0 h 114"/>
                <a:gd name="T10" fmla="*/ 113 w 142"/>
                <a:gd name="T11" fmla="*/ 29 h 114"/>
                <a:gd name="T12" fmla="*/ 142 w 142"/>
                <a:gd name="T13" fmla="*/ 85 h 114"/>
                <a:gd name="T14" fmla="*/ 113 w 142"/>
                <a:gd name="T1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" h="114">
                  <a:moveTo>
                    <a:pt x="113" y="114"/>
                  </a:moveTo>
                  <a:lnTo>
                    <a:pt x="57" y="85"/>
                  </a:lnTo>
                  <a:lnTo>
                    <a:pt x="0" y="114"/>
                  </a:lnTo>
                  <a:lnTo>
                    <a:pt x="0" y="85"/>
                  </a:lnTo>
                  <a:lnTo>
                    <a:pt x="57" y="0"/>
                  </a:lnTo>
                  <a:lnTo>
                    <a:pt x="113" y="29"/>
                  </a:lnTo>
                  <a:lnTo>
                    <a:pt x="142" y="85"/>
                  </a:lnTo>
                  <a:lnTo>
                    <a:pt x="113" y="114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80" name="Freeform 740"/>
            <p:cNvSpPr>
              <a:spLocks/>
            </p:cNvSpPr>
            <p:nvPr/>
          </p:nvSpPr>
          <p:spPr bwMode="auto">
            <a:xfrm>
              <a:off x="5620" y="2542"/>
              <a:ext cx="56" cy="85"/>
            </a:xfrm>
            <a:custGeom>
              <a:avLst/>
              <a:gdLst>
                <a:gd name="T0" fmla="*/ 56 w 56"/>
                <a:gd name="T1" fmla="*/ 28 h 85"/>
                <a:gd name="T2" fmla="*/ 28 w 56"/>
                <a:gd name="T3" fmla="*/ 85 h 85"/>
                <a:gd name="T4" fmla="*/ 0 w 56"/>
                <a:gd name="T5" fmla="*/ 57 h 85"/>
                <a:gd name="T6" fmla="*/ 0 w 56"/>
                <a:gd name="T7" fmla="*/ 28 h 85"/>
                <a:gd name="T8" fmla="*/ 28 w 56"/>
                <a:gd name="T9" fmla="*/ 0 h 85"/>
                <a:gd name="T10" fmla="*/ 56 w 56"/>
                <a:gd name="T11" fmla="*/ 2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85">
                  <a:moveTo>
                    <a:pt x="56" y="28"/>
                  </a:moveTo>
                  <a:lnTo>
                    <a:pt x="28" y="85"/>
                  </a:lnTo>
                  <a:lnTo>
                    <a:pt x="0" y="57"/>
                  </a:lnTo>
                  <a:lnTo>
                    <a:pt x="0" y="28"/>
                  </a:lnTo>
                  <a:lnTo>
                    <a:pt x="28" y="0"/>
                  </a:lnTo>
                  <a:lnTo>
                    <a:pt x="56" y="28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82" name="Freeform 742"/>
            <p:cNvSpPr>
              <a:spLocks/>
            </p:cNvSpPr>
            <p:nvPr/>
          </p:nvSpPr>
          <p:spPr bwMode="auto">
            <a:xfrm>
              <a:off x="5591" y="2315"/>
              <a:ext cx="199" cy="199"/>
            </a:xfrm>
            <a:custGeom>
              <a:avLst/>
              <a:gdLst>
                <a:gd name="T0" fmla="*/ 0 w 199"/>
                <a:gd name="T1" fmla="*/ 142 h 199"/>
                <a:gd name="T2" fmla="*/ 29 w 199"/>
                <a:gd name="T3" fmla="*/ 170 h 199"/>
                <a:gd name="T4" fmla="*/ 0 w 199"/>
                <a:gd name="T5" fmla="*/ 199 h 199"/>
                <a:gd name="T6" fmla="*/ 85 w 199"/>
                <a:gd name="T7" fmla="*/ 199 h 199"/>
                <a:gd name="T8" fmla="*/ 114 w 199"/>
                <a:gd name="T9" fmla="*/ 170 h 199"/>
                <a:gd name="T10" fmla="*/ 170 w 199"/>
                <a:gd name="T11" fmla="*/ 142 h 199"/>
                <a:gd name="T12" fmla="*/ 170 w 199"/>
                <a:gd name="T13" fmla="*/ 114 h 199"/>
                <a:gd name="T14" fmla="*/ 142 w 199"/>
                <a:gd name="T15" fmla="*/ 85 h 199"/>
                <a:gd name="T16" fmla="*/ 170 w 199"/>
                <a:gd name="T17" fmla="*/ 85 h 199"/>
                <a:gd name="T18" fmla="*/ 199 w 199"/>
                <a:gd name="T19" fmla="*/ 0 h 199"/>
                <a:gd name="T20" fmla="*/ 170 w 199"/>
                <a:gd name="T21" fmla="*/ 0 h 199"/>
                <a:gd name="T22" fmla="*/ 142 w 199"/>
                <a:gd name="T23" fmla="*/ 29 h 199"/>
                <a:gd name="T24" fmla="*/ 142 w 199"/>
                <a:gd name="T25" fmla="*/ 57 h 199"/>
                <a:gd name="T26" fmla="*/ 114 w 199"/>
                <a:gd name="T27" fmla="*/ 85 h 199"/>
                <a:gd name="T28" fmla="*/ 85 w 199"/>
                <a:gd name="T29" fmla="*/ 142 h 199"/>
                <a:gd name="T30" fmla="*/ 0 w 199"/>
                <a:gd name="T31" fmla="*/ 14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9" h="199">
                  <a:moveTo>
                    <a:pt x="0" y="142"/>
                  </a:moveTo>
                  <a:lnTo>
                    <a:pt x="29" y="170"/>
                  </a:lnTo>
                  <a:lnTo>
                    <a:pt x="0" y="199"/>
                  </a:lnTo>
                  <a:lnTo>
                    <a:pt x="85" y="199"/>
                  </a:lnTo>
                  <a:lnTo>
                    <a:pt x="114" y="170"/>
                  </a:lnTo>
                  <a:lnTo>
                    <a:pt x="170" y="142"/>
                  </a:lnTo>
                  <a:lnTo>
                    <a:pt x="170" y="114"/>
                  </a:lnTo>
                  <a:lnTo>
                    <a:pt x="142" y="85"/>
                  </a:lnTo>
                  <a:lnTo>
                    <a:pt x="170" y="85"/>
                  </a:lnTo>
                  <a:lnTo>
                    <a:pt x="199" y="0"/>
                  </a:lnTo>
                  <a:lnTo>
                    <a:pt x="170" y="0"/>
                  </a:lnTo>
                  <a:lnTo>
                    <a:pt x="142" y="29"/>
                  </a:lnTo>
                  <a:lnTo>
                    <a:pt x="142" y="57"/>
                  </a:lnTo>
                  <a:lnTo>
                    <a:pt x="114" y="85"/>
                  </a:lnTo>
                  <a:lnTo>
                    <a:pt x="85" y="142"/>
                  </a:lnTo>
                  <a:lnTo>
                    <a:pt x="0" y="142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83" name="Freeform 743"/>
            <p:cNvSpPr>
              <a:spLocks/>
            </p:cNvSpPr>
            <p:nvPr/>
          </p:nvSpPr>
          <p:spPr bwMode="auto">
            <a:xfrm>
              <a:off x="5166" y="2174"/>
              <a:ext cx="397" cy="510"/>
            </a:xfrm>
            <a:custGeom>
              <a:avLst/>
              <a:gdLst>
                <a:gd name="T0" fmla="*/ 369 w 397"/>
                <a:gd name="T1" fmla="*/ 510 h 510"/>
                <a:gd name="T2" fmla="*/ 227 w 397"/>
                <a:gd name="T3" fmla="*/ 368 h 510"/>
                <a:gd name="T4" fmla="*/ 198 w 397"/>
                <a:gd name="T5" fmla="*/ 396 h 510"/>
                <a:gd name="T6" fmla="*/ 85 w 397"/>
                <a:gd name="T7" fmla="*/ 311 h 510"/>
                <a:gd name="T8" fmla="*/ 85 w 397"/>
                <a:gd name="T9" fmla="*/ 283 h 510"/>
                <a:gd name="T10" fmla="*/ 142 w 397"/>
                <a:gd name="T11" fmla="*/ 198 h 510"/>
                <a:gd name="T12" fmla="*/ 85 w 397"/>
                <a:gd name="T13" fmla="*/ 170 h 510"/>
                <a:gd name="T14" fmla="*/ 85 w 397"/>
                <a:gd name="T15" fmla="*/ 198 h 510"/>
                <a:gd name="T16" fmla="*/ 57 w 397"/>
                <a:gd name="T17" fmla="*/ 170 h 510"/>
                <a:gd name="T18" fmla="*/ 28 w 397"/>
                <a:gd name="T19" fmla="*/ 198 h 510"/>
                <a:gd name="T20" fmla="*/ 0 w 397"/>
                <a:gd name="T21" fmla="*/ 85 h 510"/>
                <a:gd name="T22" fmla="*/ 85 w 397"/>
                <a:gd name="T23" fmla="*/ 0 h 510"/>
                <a:gd name="T24" fmla="*/ 113 w 397"/>
                <a:gd name="T25" fmla="*/ 0 h 510"/>
                <a:gd name="T26" fmla="*/ 142 w 397"/>
                <a:gd name="T27" fmla="*/ 28 h 510"/>
                <a:gd name="T28" fmla="*/ 170 w 397"/>
                <a:gd name="T29" fmla="*/ 56 h 510"/>
                <a:gd name="T30" fmla="*/ 142 w 397"/>
                <a:gd name="T31" fmla="*/ 56 h 510"/>
                <a:gd name="T32" fmla="*/ 113 w 397"/>
                <a:gd name="T33" fmla="*/ 56 h 510"/>
                <a:gd name="T34" fmla="*/ 142 w 397"/>
                <a:gd name="T35" fmla="*/ 113 h 510"/>
                <a:gd name="T36" fmla="*/ 227 w 397"/>
                <a:gd name="T37" fmla="*/ 198 h 510"/>
                <a:gd name="T38" fmla="*/ 255 w 397"/>
                <a:gd name="T39" fmla="*/ 226 h 510"/>
                <a:gd name="T40" fmla="*/ 227 w 397"/>
                <a:gd name="T41" fmla="*/ 283 h 510"/>
                <a:gd name="T42" fmla="*/ 312 w 397"/>
                <a:gd name="T43" fmla="*/ 368 h 510"/>
                <a:gd name="T44" fmla="*/ 369 w 397"/>
                <a:gd name="T45" fmla="*/ 396 h 510"/>
                <a:gd name="T46" fmla="*/ 397 w 397"/>
                <a:gd name="T47" fmla="*/ 425 h 510"/>
                <a:gd name="T48" fmla="*/ 369 w 397"/>
                <a:gd name="T49" fmla="*/ 425 h 510"/>
                <a:gd name="T50" fmla="*/ 397 w 397"/>
                <a:gd name="T51" fmla="*/ 481 h 510"/>
                <a:gd name="T52" fmla="*/ 397 w 397"/>
                <a:gd name="T53" fmla="*/ 510 h 510"/>
                <a:gd name="T54" fmla="*/ 369 w 397"/>
                <a:gd name="T55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97" h="510">
                  <a:moveTo>
                    <a:pt x="369" y="510"/>
                  </a:moveTo>
                  <a:lnTo>
                    <a:pt x="227" y="368"/>
                  </a:lnTo>
                  <a:lnTo>
                    <a:pt x="198" y="396"/>
                  </a:lnTo>
                  <a:lnTo>
                    <a:pt x="85" y="311"/>
                  </a:lnTo>
                  <a:lnTo>
                    <a:pt x="85" y="283"/>
                  </a:lnTo>
                  <a:lnTo>
                    <a:pt x="142" y="198"/>
                  </a:lnTo>
                  <a:lnTo>
                    <a:pt x="85" y="170"/>
                  </a:lnTo>
                  <a:lnTo>
                    <a:pt x="85" y="198"/>
                  </a:lnTo>
                  <a:lnTo>
                    <a:pt x="57" y="170"/>
                  </a:lnTo>
                  <a:lnTo>
                    <a:pt x="28" y="198"/>
                  </a:lnTo>
                  <a:lnTo>
                    <a:pt x="0" y="85"/>
                  </a:lnTo>
                  <a:lnTo>
                    <a:pt x="85" y="0"/>
                  </a:lnTo>
                  <a:lnTo>
                    <a:pt x="113" y="0"/>
                  </a:lnTo>
                  <a:lnTo>
                    <a:pt x="142" y="28"/>
                  </a:lnTo>
                  <a:lnTo>
                    <a:pt x="170" y="56"/>
                  </a:lnTo>
                  <a:lnTo>
                    <a:pt x="142" y="56"/>
                  </a:lnTo>
                  <a:lnTo>
                    <a:pt x="113" y="56"/>
                  </a:lnTo>
                  <a:lnTo>
                    <a:pt x="142" y="113"/>
                  </a:lnTo>
                  <a:lnTo>
                    <a:pt x="227" y="198"/>
                  </a:lnTo>
                  <a:lnTo>
                    <a:pt x="255" y="226"/>
                  </a:lnTo>
                  <a:lnTo>
                    <a:pt x="227" y="283"/>
                  </a:lnTo>
                  <a:lnTo>
                    <a:pt x="312" y="368"/>
                  </a:lnTo>
                  <a:lnTo>
                    <a:pt x="369" y="396"/>
                  </a:lnTo>
                  <a:lnTo>
                    <a:pt x="397" y="425"/>
                  </a:lnTo>
                  <a:lnTo>
                    <a:pt x="369" y="425"/>
                  </a:lnTo>
                  <a:lnTo>
                    <a:pt x="397" y="481"/>
                  </a:lnTo>
                  <a:lnTo>
                    <a:pt x="397" y="510"/>
                  </a:lnTo>
                  <a:lnTo>
                    <a:pt x="369" y="51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84" name="Freeform 744"/>
            <p:cNvSpPr>
              <a:spLocks/>
            </p:cNvSpPr>
            <p:nvPr/>
          </p:nvSpPr>
          <p:spPr bwMode="auto">
            <a:xfrm>
              <a:off x="5279" y="2003"/>
              <a:ext cx="369" cy="227"/>
            </a:xfrm>
            <a:custGeom>
              <a:avLst/>
              <a:gdLst>
                <a:gd name="T0" fmla="*/ 57 w 369"/>
                <a:gd name="T1" fmla="*/ 227 h 227"/>
                <a:gd name="T2" fmla="*/ 0 w 369"/>
                <a:gd name="T3" fmla="*/ 171 h 227"/>
                <a:gd name="T4" fmla="*/ 29 w 369"/>
                <a:gd name="T5" fmla="*/ 114 h 227"/>
                <a:gd name="T6" fmla="*/ 114 w 369"/>
                <a:gd name="T7" fmla="*/ 85 h 227"/>
                <a:gd name="T8" fmla="*/ 170 w 369"/>
                <a:gd name="T9" fmla="*/ 85 h 227"/>
                <a:gd name="T10" fmla="*/ 170 w 369"/>
                <a:gd name="T11" fmla="*/ 57 h 227"/>
                <a:gd name="T12" fmla="*/ 227 w 369"/>
                <a:gd name="T13" fmla="*/ 29 h 227"/>
                <a:gd name="T14" fmla="*/ 227 w 369"/>
                <a:gd name="T15" fmla="*/ 57 h 227"/>
                <a:gd name="T16" fmla="*/ 256 w 369"/>
                <a:gd name="T17" fmla="*/ 0 h 227"/>
                <a:gd name="T18" fmla="*/ 284 w 369"/>
                <a:gd name="T19" fmla="*/ 0 h 227"/>
                <a:gd name="T20" fmla="*/ 284 w 369"/>
                <a:gd name="T21" fmla="*/ 29 h 227"/>
                <a:gd name="T22" fmla="*/ 312 w 369"/>
                <a:gd name="T23" fmla="*/ 57 h 227"/>
                <a:gd name="T24" fmla="*/ 312 w 369"/>
                <a:gd name="T25" fmla="*/ 85 h 227"/>
                <a:gd name="T26" fmla="*/ 341 w 369"/>
                <a:gd name="T27" fmla="*/ 114 h 227"/>
                <a:gd name="T28" fmla="*/ 341 w 369"/>
                <a:gd name="T29" fmla="*/ 142 h 227"/>
                <a:gd name="T30" fmla="*/ 341 w 369"/>
                <a:gd name="T31" fmla="*/ 171 h 227"/>
                <a:gd name="T32" fmla="*/ 369 w 369"/>
                <a:gd name="T33" fmla="*/ 199 h 227"/>
                <a:gd name="T34" fmla="*/ 312 w 369"/>
                <a:gd name="T35" fmla="*/ 199 h 227"/>
                <a:gd name="T36" fmla="*/ 284 w 369"/>
                <a:gd name="T37" fmla="*/ 199 h 227"/>
                <a:gd name="T38" fmla="*/ 227 w 369"/>
                <a:gd name="T39" fmla="*/ 171 h 227"/>
                <a:gd name="T40" fmla="*/ 199 w 369"/>
                <a:gd name="T41" fmla="*/ 171 h 227"/>
                <a:gd name="T42" fmla="*/ 142 w 369"/>
                <a:gd name="T43" fmla="*/ 142 h 227"/>
                <a:gd name="T44" fmla="*/ 114 w 369"/>
                <a:gd name="T45" fmla="*/ 142 h 227"/>
                <a:gd name="T46" fmla="*/ 57 w 369"/>
                <a:gd name="T47" fmla="*/ 171 h 227"/>
                <a:gd name="T48" fmla="*/ 57 w 369"/>
                <a:gd name="T4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9" h="227">
                  <a:moveTo>
                    <a:pt x="57" y="227"/>
                  </a:moveTo>
                  <a:lnTo>
                    <a:pt x="0" y="171"/>
                  </a:lnTo>
                  <a:lnTo>
                    <a:pt x="29" y="114"/>
                  </a:lnTo>
                  <a:lnTo>
                    <a:pt x="114" y="85"/>
                  </a:lnTo>
                  <a:lnTo>
                    <a:pt x="170" y="85"/>
                  </a:lnTo>
                  <a:lnTo>
                    <a:pt x="170" y="57"/>
                  </a:lnTo>
                  <a:lnTo>
                    <a:pt x="227" y="29"/>
                  </a:lnTo>
                  <a:lnTo>
                    <a:pt x="227" y="57"/>
                  </a:lnTo>
                  <a:lnTo>
                    <a:pt x="256" y="0"/>
                  </a:lnTo>
                  <a:lnTo>
                    <a:pt x="284" y="0"/>
                  </a:lnTo>
                  <a:lnTo>
                    <a:pt x="284" y="29"/>
                  </a:lnTo>
                  <a:lnTo>
                    <a:pt x="312" y="57"/>
                  </a:lnTo>
                  <a:lnTo>
                    <a:pt x="312" y="85"/>
                  </a:lnTo>
                  <a:lnTo>
                    <a:pt x="341" y="114"/>
                  </a:lnTo>
                  <a:lnTo>
                    <a:pt x="341" y="142"/>
                  </a:lnTo>
                  <a:lnTo>
                    <a:pt x="341" y="171"/>
                  </a:lnTo>
                  <a:lnTo>
                    <a:pt x="369" y="199"/>
                  </a:lnTo>
                  <a:lnTo>
                    <a:pt x="312" y="199"/>
                  </a:lnTo>
                  <a:lnTo>
                    <a:pt x="284" y="199"/>
                  </a:lnTo>
                  <a:lnTo>
                    <a:pt x="227" y="171"/>
                  </a:lnTo>
                  <a:lnTo>
                    <a:pt x="199" y="171"/>
                  </a:lnTo>
                  <a:lnTo>
                    <a:pt x="142" y="142"/>
                  </a:lnTo>
                  <a:lnTo>
                    <a:pt x="114" y="142"/>
                  </a:lnTo>
                  <a:lnTo>
                    <a:pt x="57" y="171"/>
                  </a:lnTo>
                  <a:lnTo>
                    <a:pt x="57" y="227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85" name="Freeform 745"/>
            <p:cNvSpPr>
              <a:spLocks/>
            </p:cNvSpPr>
            <p:nvPr/>
          </p:nvSpPr>
          <p:spPr bwMode="auto">
            <a:xfrm>
              <a:off x="5563" y="1918"/>
              <a:ext cx="227" cy="199"/>
            </a:xfrm>
            <a:custGeom>
              <a:avLst/>
              <a:gdLst>
                <a:gd name="T0" fmla="*/ 0 w 227"/>
                <a:gd name="T1" fmla="*/ 85 h 199"/>
                <a:gd name="T2" fmla="*/ 0 w 227"/>
                <a:gd name="T3" fmla="*/ 114 h 199"/>
                <a:gd name="T4" fmla="*/ 28 w 227"/>
                <a:gd name="T5" fmla="*/ 142 h 199"/>
                <a:gd name="T6" fmla="*/ 28 w 227"/>
                <a:gd name="T7" fmla="*/ 170 h 199"/>
                <a:gd name="T8" fmla="*/ 57 w 227"/>
                <a:gd name="T9" fmla="*/ 199 h 199"/>
                <a:gd name="T10" fmla="*/ 85 w 227"/>
                <a:gd name="T11" fmla="*/ 170 h 199"/>
                <a:gd name="T12" fmla="*/ 113 w 227"/>
                <a:gd name="T13" fmla="*/ 199 h 199"/>
                <a:gd name="T14" fmla="*/ 227 w 227"/>
                <a:gd name="T15" fmla="*/ 142 h 199"/>
                <a:gd name="T16" fmla="*/ 170 w 227"/>
                <a:gd name="T17" fmla="*/ 85 h 199"/>
                <a:gd name="T18" fmla="*/ 198 w 227"/>
                <a:gd name="T19" fmla="*/ 57 h 199"/>
                <a:gd name="T20" fmla="*/ 198 w 227"/>
                <a:gd name="T21" fmla="*/ 29 h 199"/>
                <a:gd name="T22" fmla="*/ 142 w 227"/>
                <a:gd name="T23" fmla="*/ 0 h 199"/>
                <a:gd name="T24" fmla="*/ 113 w 227"/>
                <a:gd name="T25" fmla="*/ 29 h 199"/>
                <a:gd name="T26" fmla="*/ 28 w 227"/>
                <a:gd name="T27" fmla="*/ 57 h 199"/>
                <a:gd name="T28" fmla="*/ 0 w 227"/>
                <a:gd name="T29" fmla="*/ 85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7" h="199">
                  <a:moveTo>
                    <a:pt x="0" y="85"/>
                  </a:moveTo>
                  <a:lnTo>
                    <a:pt x="0" y="114"/>
                  </a:lnTo>
                  <a:lnTo>
                    <a:pt x="28" y="142"/>
                  </a:lnTo>
                  <a:lnTo>
                    <a:pt x="28" y="170"/>
                  </a:lnTo>
                  <a:lnTo>
                    <a:pt x="57" y="199"/>
                  </a:lnTo>
                  <a:lnTo>
                    <a:pt x="85" y="170"/>
                  </a:lnTo>
                  <a:lnTo>
                    <a:pt x="113" y="199"/>
                  </a:lnTo>
                  <a:lnTo>
                    <a:pt x="227" y="142"/>
                  </a:lnTo>
                  <a:lnTo>
                    <a:pt x="170" y="85"/>
                  </a:lnTo>
                  <a:lnTo>
                    <a:pt x="198" y="57"/>
                  </a:lnTo>
                  <a:lnTo>
                    <a:pt x="198" y="29"/>
                  </a:lnTo>
                  <a:lnTo>
                    <a:pt x="142" y="0"/>
                  </a:lnTo>
                  <a:lnTo>
                    <a:pt x="113" y="29"/>
                  </a:lnTo>
                  <a:lnTo>
                    <a:pt x="28" y="57"/>
                  </a:lnTo>
                  <a:lnTo>
                    <a:pt x="0" y="85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86" name="Freeform 746"/>
            <p:cNvSpPr>
              <a:spLocks/>
            </p:cNvSpPr>
            <p:nvPr/>
          </p:nvSpPr>
          <p:spPr bwMode="auto">
            <a:xfrm>
              <a:off x="5478" y="1521"/>
              <a:ext cx="737" cy="454"/>
            </a:xfrm>
            <a:custGeom>
              <a:avLst/>
              <a:gdLst>
                <a:gd name="T0" fmla="*/ 113 w 737"/>
                <a:gd name="T1" fmla="*/ 454 h 454"/>
                <a:gd name="T2" fmla="*/ 85 w 737"/>
                <a:gd name="T3" fmla="*/ 369 h 454"/>
                <a:gd name="T4" fmla="*/ 85 w 737"/>
                <a:gd name="T5" fmla="*/ 341 h 454"/>
                <a:gd name="T6" fmla="*/ 113 w 737"/>
                <a:gd name="T7" fmla="*/ 369 h 454"/>
                <a:gd name="T8" fmla="*/ 227 w 737"/>
                <a:gd name="T9" fmla="*/ 284 h 454"/>
                <a:gd name="T10" fmla="*/ 255 w 737"/>
                <a:gd name="T11" fmla="*/ 199 h 454"/>
                <a:gd name="T12" fmla="*/ 170 w 737"/>
                <a:gd name="T13" fmla="*/ 199 h 454"/>
                <a:gd name="T14" fmla="*/ 85 w 737"/>
                <a:gd name="T15" fmla="*/ 142 h 454"/>
                <a:gd name="T16" fmla="*/ 57 w 737"/>
                <a:gd name="T17" fmla="*/ 142 h 454"/>
                <a:gd name="T18" fmla="*/ 57 w 737"/>
                <a:gd name="T19" fmla="*/ 171 h 454"/>
                <a:gd name="T20" fmla="*/ 0 w 737"/>
                <a:gd name="T21" fmla="*/ 142 h 454"/>
                <a:gd name="T22" fmla="*/ 0 w 737"/>
                <a:gd name="T23" fmla="*/ 114 h 454"/>
                <a:gd name="T24" fmla="*/ 57 w 737"/>
                <a:gd name="T25" fmla="*/ 57 h 454"/>
                <a:gd name="T26" fmla="*/ 113 w 737"/>
                <a:gd name="T27" fmla="*/ 57 h 454"/>
                <a:gd name="T28" fmla="*/ 170 w 737"/>
                <a:gd name="T29" fmla="*/ 29 h 454"/>
                <a:gd name="T30" fmla="*/ 198 w 737"/>
                <a:gd name="T31" fmla="*/ 29 h 454"/>
                <a:gd name="T32" fmla="*/ 255 w 737"/>
                <a:gd name="T33" fmla="*/ 29 h 454"/>
                <a:gd name="T34" fmla="*/ 255 w 737"/>
                <a:gd name="T35" fmla="*/ 0 h 454"/>
                <a:gd name="T36" fmla="*/ 312 w 737"/>
                <a:gd name="T37" fmla="*/ 29 h 454"/>
                <a:gd name="T38" fmla="*/ 312 w 737"/>
                <a:gd name="T39" fmla="*/ 57 h 454"/>
                <a:gd name="T40" fmla="*/ 368 w 737"/>
                <a:gd name="T41" fmla="*/ 57 h 454"/>
                <a:gd name="T42" fmla="*/ 397 w 737"/>
                <a:gd name="T43" fmla="*/ 29 h 454"/>
                <a:gd name="T44" fmla="*/ 482 w 737"/>
                <a:gd name="T45" fmla="*/ 29 h 454"/>
                <a:gd name="T46" fmla="*/ 510 w 737"/>
                <a:gd name="T47" fmla="*/ 0 h 454"/>
                <a:gd name="T48" fmla="*/ 538 w 737"/>
                <a:gd name="T49" fmla="*/ 86 h 454"/>
                <a:gd name="T50" fmla="*/ 567 w 737"/>
                <a:gd name="T51" fmla="*/ 86 h 454"/>
                <a:gd name="T52" fmla="*/ 595 w 737"/>
                <a:gd name="T53" fmla="*/ 114 h 454"/>
                <a:gd name="T54" fmla="*/ 567 w 737"/>
                <a:gd name="T55" fmla="*/ 142 h 454"/>
                <a:gd name="T56" fmla="*/ 624 w 737"/>
                <a:gd name="T57" fmla="*/ 171 h 454"/>
                <a:gd name="T58" fmla="*/ 624 w 737"/>
                <a:gd name="T59" fmla="*/ 199 h 454"/>
                <a:gd name="T60" fmla="*/ 680 w 737"/>
                <a:gd name="T61" fmla="*/ 199 h 454"/>
                <a:gd name="T62" fmla="*/ 737 w 737"/>
                <a:gd name="T63" fmla="*/ 256 h 454"/>
                <a:gd name="T64" fmla="*/ 680 w 737"/>
                <a:gd name="T65" fmla="*/ 284 h 454"/>
                <a:gd name="T66" fmla="*/ 680 w 737"/>
                <a:gd name="T67" fmla="*/ 312 h 454"/>
                <a:gd name="T68" fmla="*/ 595 w 737"/>
                <a:gd name="T69" fmla="*/ 341 h 454"/>
                <a:gd name="T70" fmla="*/ 595 w 737"/>
                <a:gd name="T71" fmla="*/ 369 h 454"/>
                <a:gd name="T72" fmla="*/ 567 w 737"/>
                <a:gd name="T73" fmla="*/ 341 h 454"/>
                <a:gd name="T74" fmla="*/ 595 w 737"/>
                <a:gd name="T75" fmla="*/ 397 h 454"/>
                <a:gd name="T76" fmla="*/ 538 w 737"/>
                <a:gd name="T77" fmla="*/ 369 h 454"/>
                <a:gd name="T78" fmla="*/ 510 w 737"/>
                <a:gd name="T79" fmla="*/ 341 h 454"/>
                <a:gd name="T80" fmla="*/ 453 w 737"/>
                <a:gd name="T81" fmla="*/ 312 h 454"/>
                <a:gd name="T82" fmla="*/ 425 w 737"/>
                <a:gd name="T83" fmla="*/ 341 h 454"/>
                <a:gd name="T84" fmla="*/ 397 w 737"/>
                <a:gd name="T85" fmla="*/ 312 h 454"/>
                <a:gd name="T86" fmla="*/ 453 w 737"/>
                <a:gd name="T87" fmla="*/ 397 h 454"/>
                <a:gd name="T88" fmla="*/ 453 w 737"/>
                <a:gd name="T89" fmla="*/ 426 h 454"/>
                <a:gd name="T90" fmla="*/ 397 w 737"/>
                <a:gd name="T91" fmla="*/ 426 h 454"/>
                <a:gd name="T92" fmla="*/ 368 w 737"/>
                <a:gd name="T93" fmla="*/ 454 h 454"/>
                <a:gd name="T94" fmla="*/ 312 w 737"/>
                <a:gd name="T95" fmla="*/ 426 h 454"/>
                <a:gd name="T96" fmla="*/ 312 w 737"/>
                <a:gd name="T97" fmla="*/ 454 h 454"/>
                <a:gd name="T98" fmla="*/ 283 w 737"/>
                <a:gd name="T99" fmla="*/ 454 h 454"/>
                <a:gd name="T100" fmla="*/ 283 w 737"/>
                <a:gd name="T101" fmla="*/ 426 h 454"/>
                <a:gd name="T102" fmla="*/ 227 w 737"/>
                <a:gd name="T103" fmla="*/ 397 h 454"/>
                <a:gd name="T104" fmla="*/ 198 w 737"/>
                <a:gd name="T105" fmla="*/ 426 h 454"/>
                <a:gd name="T106" fmla="*/ 113 w 737"/>
                <a:gd name="T10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7" h="454">
                  <a:moveTo>
                    <a:pt x="113" y="454"/>
                  </a:moveTo>
                  <a:lnTo>
                    <a:pt x="85" y="369"/>
                  </a:lnTo>
                  <a:lnTo>
                    <a:pt x="85" y="341"/>
                  </a:lnTo>
                  <a:lnTo>
                    <a:pt x="113" y="369"/>
                  </a:lnTo>
                  <a:lnTo>
                    <a:pt x="227" y="284"/>
                  </a:lnTo>
                  <a:lnTo>
                    <a:pt x="255" y="199"/>
                  </a:lnTo>
                  <a:lnTo>
                    <a:pt x="170" y="199"/>
                  </a:lnTo>
                  <a:lnTo>
                    <a:pt x="85" y="142"/>
                  </a:lnTo>
                  <a:lnTo>
                    <a:pt x="57" y="142"/>
                  </a:lnTo>
                  <a:lnTo>
                    <a:pt x="57" y="171"/>
                  </a:lnTo>
                  <a:lnTo>
                    <a:pt x="0" y="142"/>
                  </a:lnTo>
                  <a:lnTo>
                    <a:pt x="0" y="114"/>
                  </a:lnTo>
                  <a:lnTo>
                    <a:pt x="57" y="57"/>
                  </a:lnTo>
                  <a:lnTo>
                    <a:pt x="113" y="57"/>
                  </a:lnTo>
                  <a:lnTo>
                    <a:pt x="170" y="29"/>
                  </a:lnTo>
                  <a:lnTo>
                    <a:pt x="198" y="29"/>
                  </a:lnTo>
                  <a:lnTo>
                    <a:pt x="255" y="29"/>
                  </a:lnTo>
                  <a:lnTo>
                    <a:pt x="255" y="0"/>
                  </a:lnTo>
                  <a:lnTo>
                    <a:pt x="312" y="29"/>
                  </a:lnTo>
                  <a:lnTo>
                    <a:pt x="312" y="57"/>
                  </a:lnTo>
                  <a:lnTo>
                    <a:pt x="368" y="57"/>
                  </a:lnTo>
                  <a:lnTo>
                    <a:pt x="397" y="29"/>
                  </a:lnTo>
                  <a:lnTo>
                    <a:pt x="482" y="29"/>
                  </a:lnTo>
                  <a:lnTo>
                    <a:pt x="510" y="0"/>
                  </a:lnTo>
                  <a:lnTo>
                    <a:pt x="538" y="86"/>
                  </a:lnTo>
                  <a:lnTo>
                    <a:pt x="567" y="86"/>
                  </a:lnTo>
                  <a:lnTo>
                    <a:pt x="595" y="114"/>
                  </a:lnTo>
                  <a:lnTo>
                    <a:pt x="567" y="142"/>
                  </a:lnTo>
                  <a:lnTo>
                    <a:pt x="624" y="171"/>
                  </a:lnTo>
                  <a:lnTo>
                    <a:pt x="624" y="199"/>
                  </a:lnTo>
                  <a:lnTo>
                    <a:pt x="680" y="199"/>
                  </a:lnTo>
                  <a:lnTo>
                    <a:pt x="737" y="256"/>
                  </a:lnTo>
                  <a:lnTo>
                    <a:pt x="680" y="284"/>
                  </a:lnTo>
                  <a:lnTo>
                    <a:pt x="680" y="312"/>
                  </a:lnTo>
                  <a:lnTo>
                    <a:pt x="595" y="341"/>
                  </a:lnTo>
                  <a:lnTo>
                    <a:pt x="595" y="369"/>
                  </a:lnTo>
                  <a:lnTo>
                    <a:pt x="567" y="341"/>
                  </a:lnTo>
                  <a:lnTo>
                    <a:pt x="595" y="397"/>
                  </a:lnTo>
                  <a:lnTo>
                    <a:pt x="538" y="369"/>
                  </a:lnTo>
                  <a:lnTo>
                    <a:pt x="510" y="341"/>
                  </a:lnTo>
                  <a:lnTo>
                    <a:pt x="453" y="312"/>
                  </a:lnTo>
                  <a:lnTo>
                    <a:pt x="425" y="341"/>
                  </a:lnTo>
                  <a:lnTo>
                    <a:pt x="397" y="312"/>
                  </a:lnTo>
                  <a:lnTo>
                    <a:pt x="453" y="397"/>
                  </a:lnTo>
                  <a:lnTo>
                    <a:pt x="453" y="426"/>
                  </a:lnTo>
                  <a:lnTo>
                    <a:pt x="397" y="426"/>
                  </a:lnTo>
                  <a:lnTo>
                    <a:pt x="368" y="454"/>
                  </a:lnTo>
                  <a:lnTo>
                    <a:pt x="312" y="426"/>
                  </a:lnTo>
                  <a:lnTo>
                    <a:pt x="312" y="454"/>
                  </a:lnTo>
                  <a:lnTo>
                    <a:pt x="283" y="454"/>
                  </a:lnTo>
                  <a:lnTo>
                    <a:pt x="283" y="426"/>
                  </a:lnTo>
                  <a:lnTo>
                    <a:pt x="227" y="397"/>
                  </a:lnTo>
                  <a:lnTo>
                    <a:pt x="198" y="426"/>
                  </a:lnTo>
                  <a:lnTo>
                    <a:pt x="113" y="454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87" name="Freeform 747"/>
            <p:cNvSpPr>
              <a:spLocks/>
            </p:cNvSpPr>
            <p:nvPr/>
          </p:nvSpPr>
          <p:spPr bwMode="auto">
            <a:xfrm>
              <a:off x="6045" y="1323"/>
              <a:ext cx="510" cy="397"/>
            </a:xfrm>
            <a:custGeom>
              <a:avLst/>
              <a:gdLst>
                <a:gd name="T0" fmla="*/ 113 w 510"/>
                <a:gd name="T1" fmla="*/ 397 h 397"/>
                <a:gd name="T2" fmla="*/ 57 w 510"/>
                <a:gd name="T3" fmla="*/ 397 h 397"/>
                <a:gd name="T4" fmla="*/ 57 w 510"/>
                <a:gd name="T5" fmla="*/ 369 h 397"/>
                <a:gd name="T6" fmla="*/ 0 w 510"/>
                <a:gd name="T7" fmla="*/ 340 h 397"/>
                <a:gd name="T8" fmla="*/ 28 w 510"/>
                <a:gd name="T9" fmla="*/ 312 h 397"/>
                <a:gd name="T10" fmla="*/ 28 w 510"/>
                <a:gd name="T11" fmla="*/ 255 h 397"/>
                <a:gd name="T12" fmla="*/ 57 w 510"/>
                <a:gd name="T13" fmla="*/ 255 h 397"/>
                <a:gd name="T14" fmla="*/ 113 w 510"/>
                <a:gd name="T15" fmla="*/ 198 h 397"/>
                <a:gd name="T16" fmla="*/ 170 w 510"/>
                <a:gd name="T17" fmla="*/ 227 h 397"/>
                <a:gd name="T18" fmla="*/ 283 w 510"/>
                <a:gd name="T19" fmla="*/ 113 h 397"/>
                <a:gd name="T20" fmla="*/ 312 w 510"/>
                <a:gd name="T21" fmla="*/ 57 h 397"/>
                <a:gd name="T22" fmla="*/ 340 w 510"/>
                <a:gd name="T23" fmla="*/ 57 h 397"/>
                <a:gd name="T24" fmla="*/ 368 w 510"/>
                <a:gd name="T25" fmla="*/ 0 h 397"/>
                <a:gd name="T26" fmla="*/ 425 w 510"/>
                <a:gd name="T27" fmla="*/ 28 h 397"/>
                <a:gd name="T28" fmla="*/ 453 w 510"/>
                <a:gd name="T29" fmla="*/ 113 h 397"/>
                <a:gd name="T30" fmla="*/ 510 w 510"/>
                <a:gd name="T31" fmla="*/ 142 h 397"/>
                <a:gd name="T32" fmla="*/ 510 w 510"/>
                <a:gd name="T33" fmla="*/ 170 h 397"/>
                <a:gd name="T34" fmla="*/ 482 w 510"/>
                <a:gd name="T35" fmla="*/ 170 h 397"/>
                <a:gd name="T36" fmla="*/ 425 w 510"/>
                <a:gd name="T37" fmla="*/ 255 h 397"/>
                <a:gd name="T38" fmla="*/ 255 w 510"/>
                <a:gd name="T39" fmla="*/ 284 h 397"/>
                <a:gd name="T40" fmla="*/ 170 w 510"/>
                <a:gd name="T41" fmla="*/ 255 h 397"/>
                <a:gd name="T42" fmla="*/ 142 w 510"/>
                <a:gd name="T43" fmla="*/ 284 h 397"/>
                <a:gd name="T44" fmla="*/ 170 w 510"/>
                <a:gd name="T45" fmla="*/ 312 h 397"/>
                <a:gd name="T46" fmla="*/ 170 w 510"/>
                <a:gd name="T47" fmla="*/ 369 h 397"/>
                <a:gd name="T48" fmla="*/ 85 w 510"/>
                <a:gd name="T49" fmla="*/ 340 h 397"/>
                <a:gd name="T50" fmla="*/ 113 w 510"/>
                <a:gd name="T51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10" h="397">
                  <a:moveTo>
                    <a:pt x="113" y="397"/>
                  </a:moveTo>
                  <a:lnTo>
                    <a:pt x="57" y="397"/>
                  </a:lnTo>
                  <a:lnTo>
                    <a:pt x="57" y="369"/>
                  </a:lnTo>
                  <a:lnTo>
                    <a:pt x="0" y="340"/>
                  </a:lnTo>
                  <a:lnTo>
                    <a:pt x="28" y="312"/>
                  </a:lnTo>
                  <a:lnTo>
                    <a:pt x="28" y="255"/>
                  </a:lnTo>
                  <a:lnTo>
                    <a:pt x="57" y="255"/>
                  </a:lnTo>
                  <a:lnTo>
                    <a:pt x="113" y="198"/>
                  </a:lnTo>
                  <a:lnTo>
                    <a:pt x="170" y="227"/>
                  </a:lnTo>
                  <a:lnTo>
                    <a:pt x="283" y="113"/>
                  </a:lnTo>
                  <a:lnTo>
                    <a:pt x="312" y="57"/>
                  </a:lnTo>
                  <a:lnTo>
                    <a:pt x="340" y="57"/>
                  </a:lnTo>
                  <a:lnTo>
                    <a:pt x="368" y="0"/>
                  </a:lnTo>
                  <a:lnTo>
                    <a:pt x="425" y="28"/>
                  </a:lnTo>
                  <a:lnTo>
                    <a:pt x="453" y="113"/>
                  </a:lnTo>
                  <a:lnTo>
                    <a:pt x="510" y="142"/>
                  </a:lnTo>
                  <a:lnTo>
                    <a:pt x="510" y="170"/>
                  </a:lnTo>
                  <a:lnTo>
                    <a:pt x="482" y="170"/>
                  </a:lnTo>
                  <a:lnTo>
                    <a:pt x="425" y="255"/>
                  </a:lnTo>
                  <a:lnTo>
                    <a:pt x="255" y="284"/>
                  </a:lnTo>
                  <a:lnTo>
                    <a:pt x="170" y="255"/>
                  </a:lnTo>
                  <a:lnTo>
                    <a:pt x="142" y="284"/>
                  </a:lnTo>
                  <a:lnTo>
                    <a:pt x="170" y="312"/>
                  </a:lnTo>
                  <a:lnTo>
                    <a:pt x="170" y="369"/>
                  </a:lnTo>
                  <a:lnTo>
                    <a:pt x="85" y="340"/>
                  </a:lnTo>
                  <a:lnTo>
                    <a:pt x="113" y="397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88" name="Freeform 748"/>
            <p:cNvSpPr>
              <a:spLocks/>
            </p:cNvSpPr>
            <p:nvPr/>
          </p:nvSpPr>
          <p:spPr bwMode="auto">
            <a:xfrm>
              <a:off x="5988" y="1295"/>
              <a:ext cx="369" cy="340"/>
            </a:xfrm>
            <a:custGeom>
              <a:avLst/>
              <a:gdLst>
                <a:gd name="T0" fmla="*/ 0 w 369"/>
                <a:gd name="T1" fmla="*/ 226 h 340"/>
                <a:gd name="T2" fmla="*/ 28 w 369"/>
                <a:gd name="T3" fmla="*/ 312 h 340"/>
                <a:gd name="T4" fmla="*/ 57 w 369"/>
                <a:gd name="T5" fmla="*/ 312 h 340"/>
                <a:gd name="T6" fmla="*/ 85 w 369"/>
                <a:gd name="T7" fmla="*/ 340 h 340"/>
                <a:gd name="T8" fmla="*/ 85 w 369"/>
                <a:gd name="T9" fmla="*/ 283 h 340"/>
                <a:gd name="T10" fmla="*/ 114 w 369"/>
                <a:gd name="T11" fmla="*/ 283 h 340"/>
                <a:gd name="T12" fmla="*/ 170 w 369"/>
                <a:gd name="T13" fmla="*/ 226 h 340"/>
                <a:gd name="T14" fmla="*/ 227 w 369"/>
                <a:gd name="T15" fmla="*/ 255 h 340"/>
                <a:gd name="T16" fmla="*/ 340 w 369"/>
                <a:gd name="T17" fmla="*/ 141 h 340"/>
                <a:gd name="T18" fmla="*/ 369 w 369"/>
                <a:gd name="T19" fmla="*/ 85 h 340"/>
                <a:gd name="T20" fmla="*/ 284 w 369"/>
                <a:gd name="T21" fmla="*/ 56 h 340"/>
                <a:gd name="T22" fmla="*/ 255 w 369"/>
                <a:gd name="T23" fmla="*/ 0 h 340"/>
                <a:gd name="T24" fmla="*/ 227 w 369"/>
                <a:gd name="T25" fmla="*/ 0 h 340"/>
                <a:gd name="T26" fmla="*/ 199 w 369"/>
                <a:gd name="T27" fmla="*/ 28 h 340"/>
                <a:gd name="T28" fmla="*/ 114 w 369"/>
                <a:gd name="T29" fmla="*/ 56 h 340"/>
                <a:gd name="T30" fmla="*/ 57 w 369"/>
                <a:gd name="T31" fmla="*/ 113 h 340"/>
                <a:gd name="T32" fmla="*/ 57 w 369"/>
                <a:gd name="T33" fmla="*/ 141 h 340"/>
                <a:gd name="T34" fmla="*/ 114 w 369"/>
                <a:gd name="T35" fmla="*/ 141 h 340"/>
                <a:gd name="T36" fmla="*/ 142 w 369"/>
                <a:gd name="T37" fmla="*/ 198 h 340"/>
                <a:gd name="T38" fmla="*/ 85 w 369"/>
                <a:gd name="T39" fmla="*/ 170 h 340"/>
                <a:gd name="T40" fmla="*/ 57 w 369"/>
                <a:gd name="T41" fmla="*/ 170 h 340"/>
                <a:gd name="T42" fmla="*/ 28 w 369"/>
                <a:gd name="T43" fmla="*/ 226 h 340"/>
                <a:gd name="T44" fmla="*/ 0 w 369"/>
                <a:gd name="T45" fmla="*/ 226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340">
                  <a:moveTo>
                    <a:pt x="0" y="226"/>
                  </a:moveTo>
                  <a:lnTo>
                    <a:pt x="28" y="312"/>
                  </a:lnTo>
                  <a:lnTo>
                    <a:pt x="57" y="312"/>
                  </a:lnTo>
                  <a:lnTo>
                    <a:pt x="85" y="340"/>
                  </a:lnTo>
                  <a:lnTo>
                    <a:pt x="85" y="283"/>
                  </a:lnTo>
                  <a:lnTo>
                    <a:pt x="114" y="283"/>
                  </a:lnTo>
                  <a:lnTo>
                    <a:pt x="170" y="226"/>
                  </a:lnTo>
                  <a:lnTo>
                    <a:pt x="227" y="255"/>
                  </a:lnTo>
                  <a:lnTo>
                    <a:pt x="340" y="141"/>
                  </a:lnTo>
                  <a:lnTo>
                    <a:pt x="369" y="85"/>
                  </a:lnTo>
                  <a:lnTo>
                    <a:pt x="284" y="56"/>
                  </a:lnTo>
                  <a:lnTo>
                    <a:pt x="255" y="0"/>
                  </a:lnTo>
                  <a:lnTo>
                    <a:pt x="227" y="0"/>
                  </a:lnTo>
                  <a:lnTo>
                    <a:pt x="199" y="28"/>
                  </a:lnTo>
                  <a:lnTo>
                    <a:pt x="114" y="56"/>
                  </a:lnTo>
                  <a:lnTo>
                    <a:pt x="57" y="113"/>
                  </a:lnTo>
                  <a:lnTo>
                    <a:pt x="57" y="141"/>
                  </a:lnTo>
                  <a:lnTo>
                    <a:pt x="114" y="141"/>
                  </a:lnTo>
                  <a:lnTo>
                    <a:pt x="142" y="198"/>
                  </a:lnTo>
                  <a:lnTo>
                    <a:pt x="85" y="170"/>
                  </a:lnTo>
                  <a:lnTo>
                    <a:pt x="57" y="170"/>
                  </a:lnTo>
                  <a:lnTo>
                    <a:pt x="28" y="226"/>
                  </a:lnTo>
                  <a:lnTo>
                    <a:pt x="0" y="226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89" name="Freeform 749"/>
            <p:cNvSpPr>
              <a:spLocks/>
            </p:cNvSpPr>
            <p:nvPr/>
          </p:nvSpPr>
          <p:spPr bwMode="auto">
            <a:xfrm>
              <a:off x="6215" y="784"/>
              <a:ext cx="510" cy="681"/>
            </a:xfrm>
            <a:custGeom>
              <a:avLst/>
              <a:gdLst>
                <a:gd name="T0" fmla="*/ 340 w 510"/>
                <a:gd name="T1" fmla="*/ 681 h 681"/>
                <a:gd name="T2" fmla="*/ 283 w 510"/>
                <a:gd name="T3" fmla="*/ 652 h 681"/>
                <a:gd name="T4" fmla="*/ 255 w 510"/>
                <a:gd name="T5" fmla="*/ 567 h 681"/>
                <a:gd name="T6" fmla="*/ 198 w 510"/>
                <a:gd name="T7" fmla="*/ 539 h 681"/>
                <a:gd name="T8" fmla="*/ 170 w 510"/>
                <a:gd name="T9" fmla="*/ 596 h 681"/>
                <a:gd name="T10" fmla="*/ 142 w 510"/>
                <a:gd name="T11" fmla="*/ 596 h 681"/>
                <a:gd name="T12" fmla="*/ 57 w 510"/>
                <a:gd name="T13" fmla="*/ 567 h 681"/>
                <a:gd name="T14" fmla="*/ 28 w 510"/>
                <a:gd name="T15" fmla="*/ 511 h 681"/>
                <a:gd name="T16" fmla="*/ 0 w 510"/>
                <a:gd name="T17" fmla="*/ 511 h 681"/>
                <a:gd name="T18" fmla="*/ 28 w 510"/>
                <a:gd name="T19" fmla="*/ 482 h 681"/>
                <a:gd name="T20" fmla="*/ 0 w 510"/>
                <a:gd name="T21" fmla="*/ 426 h 681"/>
                <a:gd name="T22" fmla="*/ 57 w 510"/>
                <a:gd name="T23" fmla="*/ 426 h 681"/>
                <a:gd name="T24" fmla="*/ 85 w 510"/>
                <a:gd name="T25" fmla="*/ 397 h 681"/>
                <a:gd name="T26" fmla="*/ 113 w 510"/>
                <a:gd name="T27" fmla="*/ 369 h 681"/>
                <a:gd name="T28" fmla="*/ 227 w 510"/>
                <a:gd name="T29" fmla="*/ 256 h 681"/>
                <a:gd name="T30" fmla="*/ 227 w 510"/>
                <a:gd name="T31" fmla="*/ 227 h 681"/>
                <a:gd name="T32" fmla="*/ 283 w 510"/>
                <a:gd name="T33" fmla="*/ 114 h 681"/>
                <a:gd name="T34" fmla="*/ 283 w 510"/>
                <a:gd name="T35" fmla="*/ 85 h 681"/>
                <a:gd name="T36" fmla="*/ 255 w 510"/>
                <a:gd name="T37" fmla="*/ 57 h 681"/>
                <a:gd name="T38" fmla="*/ 255 w 510"/>
                <a:gd name="T39" fmla="*/ 29 h 681"/>
                <a:gd name="T40" fmla="*/ 312 w 510"/>
                <a:gd name="T41" fmla="*/ 0 h 681"/>
                <a:gd name="T42" fmla="*/ 340 w 510"/>
                <a:gd name="T43" fmla="*/ 0 h 681"/>
                <a:gd name="T44" fmla="*/ 312 w 510"/>
                <a:gd name="T45" fmla="*/ 29 h 681"/>
                <a:gd name="T46" fmla="*/ 397 w 510"/>
                <a:gd name="T47" fmla="*/ 114 h 681"/>
                <a:gd name="T48" fmla="*/ 425 w 510"/>
                <a:gd name="T49" fmla="*/ 85 h 681"/>
                <a:gd name="T50" fmla="*/ 454 w 510"/>
                <a:gd name="T51" fmla="*/ 114 h 681"/>
                <a:gd name="T52" fmla="*/ 454 w 510"/>
                <a:gd name="T53" fmla="*/ 170 h 681"/>
                <a:gd name="T54" fmla="*/ 482 w 510"/>
                <a:gd name="T55" fmla="*/ 199 h 681"/>
                <a:gd name="T56" fmla="*/ 482 w 510"/>
                <a:gd name="T57" fmla="*/ 284 h 681"/>
                <a:gd name="T58" fmla="*/ 510 w 510"/>
                <a:gd name="T59" fmla="*/ 312 h 681"/>
                <a:gd name="T60" fmla="*/ 482 w 510"/>
                <a:gd name="T61" fmla="*/ 341 h 681"/>
                <a:gd name="T62" fmla="*/ 510 w 510"/>
                <a:gd name="T63" fmla="*/ 426 h 681"/>
                <a:gd name="T64" fmla="*/ 482 w 510"/>
                <a:gd name="T65" fmla="*/ 426 h 681"/>
                <a:gd name="T66" fmla="*/ 482 w 510"/>
                <a:gd name="T67" fmla="*/ 454 h 681"/>
                <a:gd name="T68" fmla="*/ 425 w 510"/>
                <a:gd name="T69" fmla="*/ 511 h 681"/>
                <a:gd name="T70" fmla="*/ 425 w 510"/>
                <a:gd name="T71" fmla="*/ 539 h 681"/>
                <a:gd name="T72" fmla="*/ 397 w 510"/>
                <a:gd name="T73" fmla="*/ 539 h 681"/>
                <a:gd name="T74" fmla="*/ 397 w 510"/>
                <a:gd name="T75" fmla="*/ 567 h 681"/>
                <a:gd name="T76" fmla="*/ 368 w 510"/>
                <a:gd name="T77" fmla="*/ 596 h 681"/>
                <a:gd name="T78" fmla="*/ 368 w 510"/>
                <a:gd name="T79" fmla="*/ 652 h 681"/>
                <a:gd name="T80" fmla="*/ 340 w 510"/>
                <a:gd name="T81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0" h="681">
                  <a:moveTo>
                    <a:pt x="340" y="681"/>
                  </a:moveTo>
                  <a:lnTo>
                    <a:pt x="283" y="652"/>
                  </a:lnTo>
                  <a:lnTo>
                    <a:pt x="255" y="567"/>
                  </a:lnTo>
                  <a:lnTo>
                    <a:pt x="198" y="539"/>
                  </a:lnTo>
                  <a:lnTo>
                    <a:pt x="170" y="596"/>
                  </a:lnTo>
                  <a:lnTo>
                    <a:pt x="142" y="596"/>
                  </a:lnTo>
                  <a:lnTo>
                    <a:pt x="57" y="567"/>
                  </a:lnTo>
                  <a:lnTo>
                    <a:pt x="28" y="511"/>
                  </a:lnTo>
                  <a:lnTo>
                    <a:pt x="0" y="511"/>
                  </a:lnTo>
                  <a:lnTo>
                    <a:pt x="28" y="482"/>
                  </a:lnTo>
                  <a:lnTo>
                    <a:pt x="0" y="426"/>
                  </a:lnTo>
                  <a:lnTo>
                    <a:pt x="57" y="426"/>
                  </a:lnTo>
                  <a:lnTo>
                    <a:pt x="85" y="397"/>
                  </a:lnTo>
                  <a:lnTo>
                    <a:pt x="113" y="369"/>
                  </a:lnTo>
                  <a:lnTo>
                    <a:pt x="227" y="256"/>
                  </a:lnTo>
                  <a:lnTo>
                    <a:pt x="227" y="227"/>
                  </a:lnTo>
                  <a:lnTo>
                    <a:pt x="283" y="114"/>
                  </a:lnTo>
                  <a:lnTo>
                    <a:pt x="283" y="85"/>
                  </a:lnTo>
                  <a:lnTo>
                    <a:pt x="255" y="57"/>
                  </a:lnTo>
                  <a:lnTo>
                    <a:pt x="255" y="29"/>
                  </a:lnTo>
                  <a:lnTo>
                    <a:pt x="312" y="0"/>
                  </a:lnTo>
                  <a:lnTo>
                    <a:pt x="340" y="0"/>
                  </a:lnTo>
                  <a:lnTo>
                    <a:pt x="312" y="29"/>
                  </a:lnTo>
                  <a:lnTo>
                    <a:pt x="397" y="114"/>
                  </a:lnTo>
                  <a:lnTo>
                    <a:pt x="425" y="85"/>
                  </a:lnTo>
                  <a:lnTo>
                    <a:pt x="454" y="114"/>
                  </a:lnTo>
                  <a:lnTo>
                    <a:pt x="454" y="170"/>
                  </a:lnTo>
                  <a:lnTo>
                    <a:pt x="482" y="199"/>
                  </a:lnTo>
                  <a:lnTo>
                    <a:pt x="482" y="284"/>
                  </a:lnTo>
                  <a:lnTo>
                    <a:pt x="510" y="312"/>
                  </a:lnTo>
                  <a:lnTo>
                    <a:pt x="482" y="341"/>
                  </a:lnTo>
                  <a:lnTo>
                    <a:pt x="510" y="426"/>
                  </a:lnTo>
                  <a:lnTo>
                    <a:pt x="482" y="426"/>
                  </a:lnTo>
                  <a:lnTo>
                    <a:pt x="482" y="454"/>
                  </a:lnTo>
                  <a:lnTo>
                    <a:pt x="425" y="511"/>
                  </a:lnTo>
                  <a:lnTo>
                    <a:pt x="425" y="539"/>
                  </a:lnTo>
                  <a:lnTo>
                    <a:pt x="397" y="539"/>
                  </a:lnTo>
                  <a:lnTo>
                    <a:pt x="397" y="567"/>
                  </a:lnTo>
                  <a:lnTo>
                    <a:pt x="368" y="596"/>
                  </a:lnTo>
                  <a:lnTo>
                    <a:pt x="368" y="652"/>
                  </a:lnTo>
                  <a:lnTo>
                    <a:pt x="340" y="681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90" name="Freeform 750"/>
            <p:cNvSpPr>
              <a:spLocks/>
            </p:cNvSpPr>
            <p:nvPr/>
          </p:nvSpPr>
          <p:spPr bwMode="auto">
            <a:xfrm>
              <a:off x="5535" y="1323"/>
              <a:ext cx="255" cy="227"/>
            </a:xfrm>
            <a:custGeom>
              <a:avLst/>
              <a:gdLst>
                <a:gd name="T0" fmla="*/ 198 w 255"/>
                <a:gd name="T1" fmla="*/ 227 h 227"/>
                <a:gd name="T2" fmla="*/ 113 w 255"/>
                <a:gd name="T3" fmla="*/ 227 h 227"/>
                <a:gd name="T4" fmla="*/ 141 w 255"/>
                <a:gd name="T5" fmla="*/ 198 h 227"/>
                <a:gd name="T6" fmla="*/ 113 w 255"/>
                <a:gd name="T7" fmla="*/ 142 h 227"/>
                <a:gd name="T8" fmla="*/ 85 w 255"/>
                <a:gd name="T9" fmla="*/ 113 h 227"/>
                <a:gd name="T10" fmla="*/ 56 w 255"/>
                <a:gd name="T11" fmla="*/ 142 h 227"/>
                <a:gd name="T12" fmla="*/ 0 w 255"/>
                <a:gd name="T13" fmla="*/ 85 h 227"/>
                <a:gd name="T14" fmla="*/ 0 w 255"/>
                <a:gd name="T15" fmla="*/ 28 h 227"/>
                <a:gd name="T16" fmla="*/ 85 w 255"/>
                <a:gd name="T17" fmla="*/ 0 h 227"/>
                <a:gd name="T18" fmla="*/ 170 w 255"/>
                <a:gd name="T19" fmla="*/ 28 h 227"/>
                <a:gd name="T20" fmla="*/ 141 w 255"/>
                <a:gd name="T21" fmla="*/ 57 h 227"/>
                <a:gd name="T22" fmla="*/ 198 w 255"/>
                <a:gd name="T23" fmla="*/ 28 h 227"/>
                <a:gd name="T24" fmla="*/ 255 w 255"/>
                <a:gd name="T25" fmla="*/ 57 h 227"/>
                <a:gd name="T26" fmla="*/ 255 w 255"/>
                <a:gd name="T27" fmla="*/ 85 h 227"/>
                <a:gd name="T28" fmla="*/ 226 w 255"/>
                <a:gd name="T29" fmla="*/ 113 h 227"/>
                <a:gd name="T30" fmla="*/ 198 w 255"/>
                <a:gd name="T31" fmla="*/ 198 h 227"/>
                <a:gd name="T32" fmla="*/ 198 w 255"/>
                <a:gd name="T33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5" h="227">
                  <a:moveTo>
                    <a:pt x="198" y="227"/>
                  </a:moveTo>
                  <a:lnTo>
                    <a:pt x="113" y="227"/>
                  </a:lnTo>
                  <a:lnTo>
                    <a:pt x="141" y="198"/>
                  </a:lnTo>
                  <a:lnTo>
                    <a:pt x="113" y="142"/>
                  </a:lnTo>
                  <a:lnTo>
                    <a:pt x="85" y="113"/>
                  </a:lnTo>
                  <a:lnTo>
                    <a:pt x="56" y="142"/>
                  </a:lnTo>
                  <a:lnTo>
                    <a:pt x="0" y="85"/>
                  </a:lnTo>
                  <a:lnTo>
                    <a:pt x="0" y="28"/>
                  </a:lnTo>
                  <a:lnTo>
                    <a:pt x="85" y="0"/>
                  </a:lnTo>
                  <a:lnTo>
                    <a:pt x="170" y="28"/>
                  </a:lnTo>
                  <a:lnTo>
                    <a:pt x="141" y="57"/>
                  </a:lnTo>
                  <a:lnTo>
                    <a:pt x="198" y="28"/>
                  </a:lnTo>
                  <a:lnTo>
                    <a:pt x="255" y="57"/>
                  </a:lnTo>
                  <a:lnTo>
                    <a:pt x="255" y="85"/>
                  </a:lnTo>
                  <a:lnTo>
                    <a:pt x="226" y="113"/>
                  </a:lnTo>
                  <a:lnTo>
                    <a:pt x="198" y="198"/>
                  </a:lnTo>
                  <a:lnTo>
                    <a:pt x="198" y="227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91" name="Freeform 751"/>
            <p:cNvSpPr>
              <a:spLocks/>
            </p:cNvSpPr>
            <p:nvPr/>
          </p:nvSpPr>
          <p:spPr bwMode="auto">
            <a:xfrm>
              <a:off x="5393" y="1323"/>
              <a:ext cx="283" cy="340"/>
            </a:xfrm>
            <a:custGeom>
              <a:avLst/>
              <a:gdLst>
                <a:gd name="T0" fmla="*/ 85 w 283"/>
                <a:gd name="T1" fmla="*/ 340 h 340"/>
                <a:gd name="T2" fmla="*/ 56 w 283"/>
                <a:gd name="T3" fmla="*/ 312 h 340"/>
                <a:gd name="T4" fmla="*/ 28 w 283"/>
                <a:gd name="T5" fmla="*/ 227 h 340"/>
                <a:gd name="T6" fmla="*/ 28 w 283"/>
                <a:gd name="T7" fmla="*/ 170 h 340"/>
                <a:gd name="T8" fmla="*/ 56 w 283"/>
                <a:gd name="T9" fmla="*/ 170 h 340"/>
                <a:gd name="T10" fmla="*/ 56 w 283"/>
                <a:gd name="T11" fmla="*/ 113 h 340"/>
                <a:gd name="T12" fmla="*/ 0 w 283"/>
                <a:gd name="T13" fmla="*/ 85 h 340"/>
                <a:gd name="T14" fmla="*/ 28 w 283"/>
                <a:gd name="T15" fmla="*/ 28 h 340"/>
                <a:gd name="T16" fmla="*/ 28 w 283"/>
                <a:gd name="T17" fmla="*/ 0 h 340"/>
                <a:gd name="T18" fmla="*/ 85 w 283"/>
                <a:gd name="T19" fmla="*/ 28 h 340"/>
                <a:gd name="T20" fmla="*/ 142 w 283"/>
                <a:gd name="T21" fmla="*/ 28 h 340"/>
                <a:gd name="T22" fmla="*/ 142 w 283"/>
                <a:gd name="T23" fmla="*/ 85 h 340"/>
                <a:gd name="T24" fmla="*/ 198 w 283"/>
                <a:gd name="T25" fmla="*/ 142 h 340"/>
                <a:gd name="T26" fmla="*/ 227 w 283"/>
                <a:gd name="T27" fmla="*/ 113 h 340"/>
                <a:gd name="T28" fmla="*/ 255 w 283"/>
                <a:gd name="T29" fmla="*/ 142 h 340"/>
                <a:gd name="T30" fmla="*/ 283 w 283"/>
                <a:gd name="T31" fmla="*/ 198 h 340"/>
                <a:gd name="T32" fmla="*/ 255 w 283"/>
                <a:gd name="T33" fmla="*/ 227 h 340"/>
                <a:gd name="T34" fmla="*/ 198 w 283"/>
                <a:gd name="T35" fmla="*/ 255 h 340"/>
                <a:gd name="T36" fmla="*/ 142 w 283"/>
                <a:gd name="T37" fmla="*/ 255 h 340"/>
                <a:gd name="T38" fmla="*/ 85 w 283"/>
                <a:gd name="T39" fmla="*/ 312 h 340"/>
                <a:gd name="T40" fmla="*/ 85 w 283"/>
                <a:gd name="T41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3" h="340">
                  <a:moveTo>
                    <a:pt x="85" y="340"/>
                  </a:moveTo>
                  <a:lnTo>
                    <a:pt x="56" y="312"/>
                  </a:lnTo>
                  <a:lnTo>
                    <a:pt x="28" y="227"/>
                  </a:lnTo>
                  <a:lnTo>
                    <a:pt x="28" y="170"/>
                  </a:lnTo>
                  <a:lnTo>
                    <a:pt x="56" y="170"/>
                  </a:lnTo>
                  <a:lnTo>
                    <a:pt x="56" y="113"/>
                  </a:lnTo>
                  <a:lnTo>
                    <a:pt x="0" y="85"/>
                  </a:lnTo>
                  <a:lnTo>
                    <a:pt x="28" y="28"/>
                  </a:lnTo>
                  <a:lnTo>
                    <a:pt x="28" y="0"/>
                  </a:lnTo>
                  <a:lnTo>
                    <a:pt x="85" y="28"/>
                  </a:lnTo>
                  <a:lnTo>
                    <a:pt x="142" y="28"/>
                  </a:lnTo>
                  <a:lnTo>
                    <a:pt x="142" y="85"/>
                  </a:lnTo>
                  <a:lnTo>
                    <a:pt x="198" y="142"/>
                  </a:lnTo>
                  <a:lnTo>
                    <a:pt x="227" y="113"/>
                  </a:lnTo>
                  <a:lnTo>
                    <a:pt x="255" y="142"/>
                  </a:lnTo>
                  <a:lnTo>
                    <a:pt x="283" y="198"/>
                  </a:lnTo>
                  <a:lnTo>
                    <a:pt x="255" y="227"/>
                  </a:lnTo>
                  <a:lnTo>
                    <a:pt x="198" y="255"/>
                  </a:lnTo>
                  <a:lnTo>
                    <a:pt x="142" y="255"/>
                  </a:lnTo>
                  <a:lnTo>
                    <a:pt x="85" y="312"/>
                  </a:lnTo>
                  <a:lnTo>
                    <a:pt x="85" y="34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93" name="Freeform 753"/>
            <p:cNvSpPr>
              <a:spLocks/>
            </p:cNvSpPr>
            <p:nvPr/>
          </p:nvSpPr>
          <p:spPr bwMode="auto">
            <a:xfrm>
              <a:off x="5336" y="1493"/>
              <a:ext cx="57" cy="114"/>
            </a:xfrm>
            <a:custGeom>
              <a:avLst/>
              <a:gdLst>
                <a:gd name="T0" fmla="*/ 57 w 57"/>
                <a:gd name="T1" fmla="*/ 0 h 114"/>
                <a:gd name="T2" fmla="*/ 57 w 57"/>
                <a:gd name="T3" fmla="*/ 57 h 114"/>
                <a:gd name="T4" fmla="*/ 28 w 57"/>
                <a:gd name="T5" fmla="*/ 114 h 114"/>
                <a:gd name="T6" fmla="*/ 0 w 57"/>
                <a:gd name="T7" fmla="*/ 85 h 114"/>
                <a:gd name="T8" fmla="*/ 28 w 57"/>
                <a:gd name="T9" fmla="*/ 57 h 114"/>
                <a:gd name="T10" fmla="*/ 0 w 57"/>
                <a:gd name="T11" fmla="*/ 28 h 114"/>
                <a:gd name="T12" fmla="*/ 57 w 57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114">
                  <a:moveTo>
                    <a:pt x="57" y="0"/>
                  </a:moveTo>
                  <a:lnTo>
                    <a:pt x="57" y="57"/>
                  </a:lnTo>
                  <a:lnTo>
                    <a:pt x="28" y="114"/>
                  </a:lnTo>
                  <a:lnTo>
                    <a:pt x="0" y="85"/>
                  </a:lnTo>
                  <a:lnTo>
                    <a:pt x="28" y="57"/>
                  </a:lnTo>
                  <a:lnTo>
                    <a:pt x="0" y="28"/>
                  </a:lnTo>
                  <a:lnTo>
                    <a:pt x="57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94" name="Freeform 754"/>
            <p:cNvSpPr>
              <a:spLocks/>
            </p:cNvSpPr>
            <p:nvPr/>
          </p:nvSpPr>
          <p:spPr bwMode="auto">
            <a:xfrm>
              <a:off x="5761" y="1436"/>
              <a:ext cx="114" cy="85"/>
            </a:xfrm>
            <a:custGeom>
              <a:avLst/>
              <a:gdLst>
                <a:gd name="T0" fmla="*/ 57 w 114"/>
                <a:gd name="T1" fmla="*/ 0 h 85"/>
                <a:gd name="T2" fmla="*/ 0 w 114"/>
                <a:gd name="T3" fmla="*/ 29 h 85"/>
                <a:gd name="T4" fmla="*/ 0 w 114"/>
                <a:gd name="T5" fmla="*/ 57 h 85"/>
                <a:gd name="T6" fmla="*/ 29 w 114"/>
                <a:gd name="T7" fmla="*/ 85 h 85"/>
                <a:gd name="T8" fmla="*/ 57 w 114"/>
                <a:gd name="T9" fmla="*/ 57 h 85"/>
                <a:gd name="T10" fmla="*/ 114 w 114"/>
                <a:gd name="T11" fmla="*/ 85 h 85"/>
                <a:gd name="T12" fmla="*/ 114 w 114"/>
                <a:gd name="T13" fmla="*/ 57 h 85"/>
                <a:gd name="T14" fmla="*/ 85 w 114"/>
                <a:gd name="T15" fmla="*/ 0 h 85"/>
                <a:gd name="T16" fmla="*/ 57 w 114"/>
                <a:gd name="T17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85">
                  <a:moveTo>
                    <a:pt x="57" y="0"/>
                  </a:moveTo>
                  <a:lnTo>
                    <a:pt x="0" y="29"/>
                  </a:lnTo>
                  <a:lnTo>
                    <a:pt x="0" y="57"/>
                  </a:lnTo>
                  <a:lnTo>
                    <a:pt x="29" y="85"/>
                  </a:lnTo>
                  <a:lnTo>
                    <a:pt x="57" y="57"/>
                  </a:lnTo>
                  <a:lnTo>
                    <a:pt x="114" y="85"/>
                  </a:lnTo>
                  <a:lnTo>
                    <a:pt x="114" y="57"/>
                  </a:lnTo>
                  <a:lnTo>
                    <a:pt x="85" y="0"/>
                  </a:lnTo>
                  <a:lnTo>
                    <a:pt x="57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95" name="Freeform 755"/>
            <p:cNvSpPr>
              <a:spLocks/>
            </p:cNvSpPr>
            <p:nvPr/>
          </p:nvSpPr>
          <p:spPr bwMode="auto">
            <a:xfrm>
              <a:off x="5790" y="1295"/>
              <a:ext cx="56" cy="85"/>
            </a:xfrm>
            <a:custGeom>
              <a:avLst/>
              <a:gdLst>
                <a:gd name="T0" fmla="*/ 28 w 56"/>
                <a:gd name="T1" fmla="*/ 0 h 85"/>
                <a:gd name="T2" fmla="*/ 0 w 56"/>
                <a:gd name="T3" fmla="*/ 28 h 85"/>
                <a:gd name="T4" fmla="*/ 0 w 56"/>
                <a:gd name="T5" fmla="*/ 56 h 85"/>
                <a:gd name="T6" fmla="*/ 28 w 56"/>
                <a:gd name="T7" fmla="*/ 85 h 85"/>
                <a:gd name="T8" fmla="*/ 56 w 56"/>
                <a:gd name="T9" fmla="*/ 85 h 85"/>
                <a:gd name="T10" fmla="*/ 56 w 56"/>
                <a:gd name="T11" fmla="*/ 28 h 85"/>
                <a:gd name="T12" fmla="*/ 28 w 56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85">
                  <a:moveTo>
                    <a:pt x="28" y="0"/>
                  </a:moveTo>
                  <a:lnTo>
                    <a:pt x="0" y="28"/>
                  </a:lnTo>
                  <a:lnTo>
                    <a:pt x="0" y="56"/>
                  </a:lnTo>
                  <a:lnTo>
                    <a:pt x="28" y="85"/>
                  </a:lnTo>
                  <a:lnTo>
                    <a:pt x="56" y="85"/>
                  </a:lnTo>
                  <a:lnTo>
                    <a:pt x="56" y="28"/>
                  </a:lnTo>
                  <a:lnTo>
                    <a:pt x="28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96" name="Freeform 756"/>
            <p:cNvSpPr>
              <a:spLocks/>
            </p:cNvSpPr>
            <p:nvPr/>
          </p:nvSpPr>
          <p:spPr bwMode="auto">
            <a:xfrm>
              <a:off x="5024" y="1890"/>
              <a:ext cx="567" cy="397"/>
            </a:xfrm>
            <a:custGeom>
              <a:avLst/>
              <a:gdLst>
                <a:gd name="T0" fmla="*/ 539 w 567"/>
                <a:gd name="T1" fmla="*/ 0 h 397"/>
                <a:gd name="T2" fmla="*/ 567 w 567"/>
                <a:gd name="T3" fmla="*/ 85 h 397"/>
                <a:gd name="T4" fmla="*/ 539 w 567"/>
                <a:gd name="T5" fmla="*/ 113 h 397"/>
                <a:gd name="T6" fmla="*/ 511 w 567"/>
                <a:gd name="T7" fmla="*/ 113 h 397"/>
                <a:gd name="T8" fmla="*/ 482 w 567"/>
                <a:gd name="T9" fmla="*/ 170 h 397"/>
                <a:gd name="T10" fmla="*/ 482 w 567"/>
                <a:gd name="T11" fmla="*/ 142 h 397"/>
                <a:gd name="T12" fmla="*/ 425 w 567"/>
                <a:gd name="T13" fmla="*/ 170 h 397"/>
                <a:gd name="T14" fmla="*/ 425 w 567"/>
                <a:gd name="T15" fmla="*/ 198 h 397"/>
                <a:gd name="T16" fmla="*/ 369 w 567"/>
                <a:gd name="T17" fmla="*/ 198 h 397"/>
                <a:gd name="T18" fmla="*/ 284 w 567"/>
                <a:gd name="T19" fmla="*/ 227 h 397"/>
                <a:gd name="T20" fmla="*/ 255 w 567"/>
                <a:gd name="T21" fmla="*/ 284 h 397"/>
                <a:gd name="T22" fmla="*/ 227 w 567"/>
                <a:gd name="T23" fmla="*/ 284 h 397"/>
                <a:gd name="T24" fmla="*/ 142 w 567"/>
                <a:gd name="T25" fmla="*/ 369 h 397"/>
                <a:gd name="T26" fmla="*/ 114 w 567"/>
                <a:gd name="T27" fmla="*/ 397 h 397"/>
                <a:gd name="T28" fmla="*/ 85 w 567"/>
                <a:gd name="T29" fmla="*/ 369 h 397"/>
                <a:gd name="T30" fmla="*/ 29 w 567"/>
                <a:gd name="T31" fmla="*/ 397 h 397"/>
                <a:gd name="T32" fmla="*/ 0 w 567"/>
                <a:gd name="T33" fmla="*/ 369 h 397"/>
                <a:gd name="T34" fmla="*/ 85 w 567"/>
                <a:gd name="T35" fmla="*/ 284 h 397"/>
                <a:gd name="T36" fmla="*/ 114 w 567"/>
                <a:gd name="T37" fmla="*/ 312 h 397"/>
                <a:gd name="T38" fmla="*/ 170 w 567"/>
                <a:gd name="T39" fmla="*/ 312 h 397"/>
                <a:gd name="T40" fmla="*/ 170 w 567"/>
                <a:gd name="T41" fmla="*/ 255 h 397"/>
                <a:gd name="T42" fmla="*/ 284 w 567"/>
                <a:gd name="T43" fmla="*/ 170 h 397"/>
                <a:gd name="T44" fmla="*/ 284 w 567"/>
                <a:gd name="T45" fmla="*/ 142 h 397"/>
                <a:gd name="T46" fmla="*/ 255 w 567"/>
                <a:gd name="T47" fmla="*/ 113 h 397"/>
                <a:gd name="T48" fmla="*/ 312 w 567"/>
                <a:gd name="T49" fmla="*/ 85 h 397"/>
                <a:gd name="T50" fmla="*/ 340 w 567"/>
                <a:gd name="T51" fmla="*/ 113 h 397"/>
                <a:gd name="T52" fmla="*/ 340 w 567"/>
                <a:gd name="T53" fmla="*/ 85 h 397"/>
                <a:gd name="T54" fmla="*/ 369 w 567"/>
                <a:gd name="T55" fmla="*/ 57 h 397"/>
                <a:gd name="T56" fmla="*/ 425 w 567"/>
                <a:gd name="T57" fmla="*/ 113 h 397"/>
                <a:gd name="T58" fmla="*/ 454 w 567"/>
                <a:gd name="T59" fmla="*/ 57 h 397"/>
                <a:gd name="T60" fmla="*/ 511 w 567"/>
                <a:gd name="T61" fmla="*/ 57 h 397"/>
                <a:gd name="T62" fmla="*/ 511 w 567"/>
                <a:gd name="T63" fmla="*/ 28 h 397"/>
                <a:gd name="T64" fmla="*/ 539 w 567"/>
                <a:gd name="T6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7" h="397">
                  <a:moveTo>
                    <a:pt x="539" y="0"/>
                  </a:moveTo>
                  <a:lnTo>
                    <a:pt x="567" y="85"/>
                  </a:lnTo>
                  <a:lnTo>
                    <a:pt x="539" y="113"/>
                  </a:lnTo>
                  <a:lnTo>
                    <a:pt x="511" y="113"/>
                  </a:lnTo>
                  <a:lnTo>
                    <a:pt x="482" y="170"/>
                  </a:lnTo>
                  <a:lnTo>
                    <a:pt x="482" y="142"/>
                  </a:lnTo>
                  <a:lnTo>
                    <a:pt x="425" y="170"/>
                  </a:lnTo>
                  <a:lnTo>
                    <a:pt x="425" y="198"/>
                  </a:lnTo>
                  <a:lnTo>
                    <a:pt x="369" y="198"/>
                  </a:lnTo>
                  <a:lnTo>
                    <a:pt x="284" y="227"/>
                  </a:lnTo>
                  <a:lnTo>
                    <a:pt x="255" y="284"/>
                  </a:lnTo>
                  <a:lnTo>
                    <a:pt x="227" y="284"/>
                  </a:lnTo>
                  <a:lnTo>
                    <a:pt x="142" y="369"/>
                  </a:lnTo>
                  <a:lnTo>
                    <a:pt x="114" y="397"/>
                  </a:lnTo>
                  <a:lnTo>
                    <a:pt x="85" y="369"/>
                  </a:lnTo>
                  <a:lnTo>
                    <a:pt x="29" y="397"/>
                  </a:lnTo>
                  <a:lnTo>
                    <a:pt x="0" y="369"/>
                  </a:lnTo>
                  <a:lnTo>
                    <a:pt x="85" y="284"/>
                  </a:lnTo>
                  <a:lnTo>
                    <a:pt x="114" y="312"/>
                  </a:lnTo>
                  <a:lnTo>
                    <a:pt x="170" y="312"/>
                  </a:lnTo>
                  <a:lnTo>
                    <a:pt x="170" y="255"/>
                  </a:lnTo>
                  <a:lnTo>
                    <a:pt x="284" y="170"/>
                  </a:lnTo>
                  <a:lnTo>
                    <a:pt x="284" y="142"/>
                  </a:lnTo>
                  <a:lnTo>
                    <a:pt x="255" y="113"/>
                  </a:lnTo>
                  <a:lnTo>
                    <a:pt x="312" y="85"/>
                  </a:lnTo>
                  <a:lnTo>
                    <a:pt x="340" y="113"/>
                  </a:lnTo>
                  <a:lnTo>
                    <a:pt x="340" y="85"/>
                  </a:lnTo>
                  <a:lnTo>
                    <a:pt x="369" y="57"/>
                  </a:lnTo>
                  <a:lnTo>
                    <a:pt x="425" y="113"/>
                  </a:lnTo>
                  <a:lnTo>
                    <a:pt x="454" y="57"/>
                  </a:lnTo>
                  <a:lnTo>
                    <a:pt x="511" y="57"/>
                  </a:lnTo>
                  <a:lnTo>
                    <a:pt x="511" y="28"/>
                  </a:lnTo>
                  <a:lnTo>
                    <a:pt x="539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97" name="Freeform 757"/>
            <p:cNvSpPr>
              <a:spLocks/>
            </p:cNvSpPr>
            <p:nvPr/>
          </p:nvSpPr>
          <p:spPr bwMode="auto">
            <a:xfrm>
              <a:off x="5109" y="2259"/>
              <a:ext cx="255" cy="396"/>
            </a:xfrm>
            <a:custGeom>
              <a:avLst/>
              <a:gdLst>
                <a:gd name="T0" fmla="*/ 29 w 255"/>
                <a:gd name="T1" fmla="*/ 28 h 396"/>
                <a:gd name="T2" fmla="*/ 57 w 255"/>
                <a:gd name="T3" fmla="*/ 0 h 396"/>
                <a:gd name="T4" fmla="*/ 85 w 255"/>
                <a:gd name="T5" fmla="*/ 113 h 396"/>
                <a:gd name="T6" fmla="*/ 114 w 255"/>
                <a:gd name="T7" fmla="*/ 85 h 396"/>
                <a:gd name="T8" fmla="*/ 142 w 255"/>
                <a:gd name="T9" fmla="*/ 113 h 396"/>
                <a:gd name="T10" fmla="*/ 142 w 255"/>
                <a:gd name="T11" fmla="*/ 85 h 396"/>
                <a:gd name="T12" fmla="*/ 199 w 255"/>
                <a:gd name="T13" fmla="*/ 113 h 396"/>
                <a:gd name="T14" fmla="*/ 142 w 255"/>
                <a:gd name="T15" fmla="*/ 198 h 396"/>
                <a:gd name="T16" fmla="*/ 142 w 255"/>
                <a:gd name="T17" fmla="*/ 226 h 396"/>
                <a:gd name="T18" fmla="*/ 255 w 255"/>
                <a:gd name="T19" fmla="*/ 311 h 396"/>
                <a:gd name="T20" fmla="*/ 199 w 255"/>
                <a:gd name="T21" fmla="*/ 311 h 396"/>
                <a:gd name="T22" fmla="*/ 227 w 255"/>
                <a:gd name="T23" fmla="*/ 340 h 396"/>
                <a:gd name="T24" fmla="*/ 142 w 255"/>
                <a:gd name="T25" fmla="*/ 368 h 396"/>
                <a:gd name="T26" fmla="*/ 114 w 255"/>
                <a:gd name="T27" fmla="*/ 396 h 396"/>
                <a:gd name="T28" fmla="*/ 114 w 255"/>
                <a:gd name="T29" fmla="*/ 368 h 396"/>
                <a:gd name="T30" fmla="*/ 114 w 255"/>
                <a:gd name="T31" fmla="*/ 311 h 396"/>
                <a:gd name="T32" fmla="*/ 85 w 255"/>
                <a:gd name="T33" fmla="*/ 311 h 396"/>
                <a:gd name="T34" fmla="*/ 57 w 255"/>
                <a:gd name="T35" fmla="*/ 340 h 396"/>
                <a:gd name="T36" fmla="*/ 29 w 255"/>
                <a:gd name="T37" fmla="*/ 340 h 396"/>
                <a:gd name="T38" fmla="*/ 0 w 255"/>
                <a:gd name="T39" fmla="*/ 283 h 396"/>
                <a:gd name="T40" fmla="*/ 29 w 255"/>
                <a:gd name="T41" fmla="*/ 255 h 396"/>
                <a:gd name="T42" fmla="*/ 29 w 255"/>
                <a:gd name="T43" fmla="*/ 226 h 396"/>
                <a:gd name="T44" fmla="*/ 0 w 255"/>
                <a:gd name="T45" fmla="*/ 198 h 396"/>
                <a:gd name="T46" fmla="*/ 57 w 255"/>
                <a:gd name="T47" fmla="*/ 85 h 396"/>
                <a:gd name="T48" fmla="*/ 57 w 255"/>
                <a:gd name="T49" fmla="*/ 56 h 396"/>
                <a:gd name="T50" fmla="*/ 29 w 255"/>
                <a:gd name="T51" fmla="*/ 28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5" h="396">
                  <a:moveTo>
                    <a:pt x="29" y="28"/>
                  </a:moveTo>
                  <a:lnTo>
                    <a:pt x="57" y="0"/>
                  </a:lnTo>
                  <a:lnTo>
                    <a:pt x="85" y="113"/>
                  </a:lnTo>
                  <a:lnTo>
                    <a:pt x="114" y="85"/>
                  </a:lnTo>
                  <a:lnTo>
                    <a:pt x="142" y="113"/>
                  </a:lnTo>
                  <a:lnTo>
                    <a:pt x="142" y="85"/>
                  </a:lnTo>
                  <a:lnTo>
                    <a:pt x="199" y="113"/>
                  </a:lnTo>
                  <a:lnTo>
                    <a:pt x="142" y="198"/>
                  </a:lnTo>
                  <a:lnTo>
                    <a:pt x="142" y="226"/>
                  </a:lnTo>
                  <a:lnTo>
                    <a:pt x="255" y="311"/>
                  </a:lnTo>
                  <a:lnTo>
                    <a:pt x="199" y="311"/>
                  </a:lnTo>
                  <a:lnTo>
                    <a:pt x="227" y="340"/>
                  </a:lnTo>
                  <a:lnTo>
                    <a:pt x="142" y="368"/>
                  </a:lnTo>
                  <a:lnTo>
                    <a:pt x="114" y="396"/>
                  </a:lnTo>
                  <a:lnTo>
                    <a:pt x="114" y="368"/>
                  </a:lnTo>
                  <a:lnTo>
                    <a:pt x="114" y="311"/>
                  </a:lnTo>
                  <a:lnTo>
                    <a:pt x="85" y="311"/>
                  </a:lnTo>
                  <a:lnTo>
                    <a:pt x="57" y="340"/>
                  </a:lnTo>
                  <a:lnTo>
                    <a:pt x="29" y="340"/>
                  </a:lnTo>
                  <a:lnTo>
                    <a:pt x="0" y="283"/>
                  </a:lnTo>
                  <a:lnTo>
                    <a:pt x="29" y="255"/>
                  </a:lnTo>
                  <a:lnTo>
                    <a:pt x="29" y="226"/>
                  </a:lnTo>
                  <a:lnTo>
                    <a:pt x="0" y="198"/>
                  </a:lnTo>
                  <a:lnTo>
                    <a:pt x="57" y="85"/>
                  </a:lnTo>
                  <a:lnTo>
                    <a:pt x="57" y="56"/>
                  </a:lnTo>
                  <a:lnTo>
                    <a:pt x="29" y="28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98" name="Freeform 758"/>
            <p:cNvSpPr>
              <a:spLocks/>
            </p:cNvSpPr>
            <p:nvPr/>
          </p:nvSpPr>
          <p:spPr bwMode="auto">
            <a:xfrm>
              <a:off x="4996" y="2287"/>
              <a:ext cx="170" cy="227"/>
            </a:xfrm>
            <a:custGeom>
              <a:avLst/>
              <a:gdLst>
                <a:gd name="T0" fmla="*/ 142 w 170"/>
                <a:gd name="T1" fmla="*/ 0 h 227"/>
                <a:gd name="T2" fmla="*/ 170 w 170"/>
                <a:gd name="T3" fmla="*/ 28 h 227"/>
                <a:gd name="T4" fmla="*/ 170 w 170"/>
                <a:gd name="T5" fmla="*/ 57 h 227"/>
                <a:gd name="T6" fmla="*/ 113 w 170"/>
                <a:gd name="T7" fmla="*/ 170 h 227"/>
                <a:gd name="T8" fmla="*/ 142 w 170"/>
                <a:gd name="T9" fmla="*/ 198 h 227"/>
                <a:gd name="T10" fmla="*/ 142 w 170"/>
                <a:gd name="T11" fmla="*/ 227 h 227"/>
                <a:gd name="T12" fmla="*/ 113 w 170"/>
                <a:gd name="T13" fmla="*/ 198 h 227"/>
                <a:gd name="T14" fmla="*/ 85 w 170"/>
                <a:gd name="T15" fmla="*/ 227 h 227"/>
                <a:gd name="T16" fmla="*/ 28 w 170"/>
                <a:gd name="T17" fmla="*/ 227 h 227"/>
                <a:gd name="T18" fmla="*/ 0 w 170"/>
                <a:gd name="T19" fmla="*/ 142 h 227"/>
                <a:gd name="T20" fmla="*/ 57 w 170"/>
                <a:gd name="T21" fmla="*/ 170 h 227"/>
                <a:gd name="T22" fmla="*/ 57 w 170"/>
                <a:gd name="T23" fmla="*/ 142 h 227"/>
                <a:gd name="T24" fmla="*/ 113 w 170"/>
                <a:gd name="T25" fmla="*/ 142 h 227"/>
                <a:gd name="T26" fmla="*/ 113 w 170"/>
                <a:gd name="T27" fmla="*/ 85 h 227"/>
                <a:gd name="T28" fmla="*/ 142 w 170"/>
                <a:gd name="T29" fmla="*/ 28 h 227"/>
                <a:gd name="T30" fmla="*/ 142 w 170"/>
                <a:gd name="T3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0" h="227">
                  <a:moveTo>
                    <a:pt x="142" y="0"/>
                  </a:moveTo>
                  <a:lnTo>
                    <a:pt x="170" y="28"/>
                  </a:lnTo>
                  <a:lnTo>
                    <a:pt x="170" y="57"/>
                  </a:lnTo>
                  <a:lnTo>
                    <a:pt x="113" y="170"/>
                  </a:lnTo>
                  <a:lnTo>
                    <a:pt x="142" y="198"/>
                  </a:lnTo>
                  <a:lnTo>
                    <a:pt x="142" y="227"/>
                  </a:lnTo>
                  <a:lnTo>
                    <a:pt x="113" y="198"/>
                  </a:lnTo>
                  <a:lnTo>
                    <a:pt x="85" y="227"/>
                  </a:lnTo>
                  <a:lnTo>
                    <a:pt x="28" y="227"/>
                  </a:lnTo>
                  <a:lnTo>
                    <a:pt x="0" y="142"/>
                  </a:lnTo>
                  <a:lnTo>
                    <a:pt x="57" y="170"/>
                  </a:lnTo>
                  <a:lnTo>
                    <a:pt x="57" y="142"/>
                  </a:lnTo>
                  <a:lnTo>
                    <a:pt x="113" y="142"/>
                  </a:lnTo>
                  <a:lnTo>
                    <a:pt x="113" y="85"/>
                  </a:lnTo>
                  <a:lnTo>
                    <a:pt x="142" y="28"/>
                  </a:lnTo>
                  <a:lnTo>
                    <a:pt x="142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99" name="Freeform 759"/>
            <p:cNvSpPr>
              <a:spLocks/>
            </p:cNvSpPr>
            <p:nvPr/>
          </p:nvSpPr>
          <p:spPr bwMode="auto">
            <a:xfrm>
              <a:off x="4939" y="2174"/>
              <a:ext cx="199" cy="283"/>
            </a:xfrm>
            <a:custGeom>
              <a:avLst/>
              <a:gdLst>
                <a:gd name="T0" fmla="*/ 85 w 199"/>
                <a:gd name="T1" fmla="*/ 85 h 283"/>
                <a:gd name="T2" fmla="*/ 114 w 199"/>
                <a:gd name="T3" fmla="*/ 113 h 283"/>
                <a:gd name="T4" fmla="*/ 170 w 199"/>
                <a:gd name="T5" fmla="*/ 85 h 283"/>
                <a:gd name="T6" fmla="*/ 199 w 199"/>
                <a:gd name="T7" fmla="*/ 113 h 283"/>
                <a:gd name="T8" fmla="*/ 199 w 199"/>
                <a:gd name="T9" fmla="*/ 141 h 283"/>
                <a:gd name="T10" fmla="*/ 170 w 199"/>
                <a:gd name="T11" fmla="*/ 198 h 283"/>
                <a:gd name="T12" fmla="*/ 170 w 199"/>
                <a:gd name="T13" fmla="*/ 255 h 283"/>
                <a:gd name="T14" fmla="*/ 114 w 199"/>
                <a:gd name="T15" fmla="*/ 255 h 283"/>
                <a:gd name="T16" fmla="*/ 114 w 199"/>
                <a:gd name="T17" fmla="*/ 283 h 283"/>
                <a:gd name="T18" fmla="*/ 57 w 199"/>
                <a:gd name="T19" fmla="*/ 255 h 283"/>
                <a:gd name="T20" fmla="*/ 0 w 199"/>
                <a:gd name="T21" fmla="*/ 170 h 283"/>
                <a:gd name="T22" fmla="*/ 0 w 199"/>
                <a:gd name="T23" fmla="*/ 85 h 283"/>
                <a:gd name="T24" fmla="*/ 29 w 199"/>
                <a:gd name="T25" fmla="*/ 28 h 283"/>
                <a:gd name="T26" fmla="*/ 0 w 199"/>
                <a:gd name="T27" fmla="*/ 0 h 283"/>
                <a:gd name="T28" fmla="*/ 57 w 199"/>
                <a:gd name="T29" fmla="*/ 28 h 283"/>
                <a:gd name="T30" fmla="*/ 85 w 199"/>
                <a:gd name="T31" fmla="*/ 85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9" h="283">
                  <a:moveTo>
                    <a:pt x="85" y="85"/>
                  </a:moveTo>
                  <a:lnTo>
                    <a:pt x="114" y="113"/>
                  </a:lnTo>
                  <a:lnTo>
                    <a:pt x="170" y="85"/>
                  </a:lnTo>
                  <a:lnTo>
                    <a:pt x="199" y="113"/>
                  </a:lnTo>
                  <a:lnTo>
                    <a:pt x="199" y="141"/>
                  </a:lnTo>
                  <a:lnTo>
                    <a:pt x="170" y="198"/>
                  </a:lnTo>
                  <a:lnTo>
                    <a:pt x="170" y="255"/>
                  </a:lnTo>
                  <a:lnTo>
                    <a:pt x="114" y="255"/>
                  </a:lnTo>
                  <a:lnTo>
                    <a:pt x="114" y="283"/>
                  </a:lnTo>
                  <a:lnTo>
                    <a:pt x="57" y="255"/>
                  </a:lnTo>
                  <a:lnTo>
                    <a:pt x="0" y="170"/>
                  </a:lnTo>
                  <a:lnTo>
                    <a:pt x="0" y="85"/>
                  </a:lnTo>
                  <a:lnTo>
                    <a:pt x="29" y="28"/>
                  </a:lnTo>
                  <a:lnTo>
                    <a:pt x="0" y="0"/>
                  </a:lnTo>
                  <a:lnTo>
                    <a:pt x="57" y="28"/>
                  </a:lnTo>
                  <a:lnTo>
                    <a:pt x="85" y="85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001" name="Freeform 761"/>
            <p:cNvSpPr>
              <a:spLocks/>
            </p:cNvSpPr>
            <p:nvPr/>
          </p:nvSpPr>
          <p:spPr bwMode="auto">
            <a:xfrm>
              <a:off x="5109" y="2570"/>
              <a:ext cx="142" cy="142"/>
            </a:xfrm>
            <a:custGeom>
              <a:avLst/>
              <a:gdLst>
                <a:gd name="T0" fmla="*/ 29 w 142"/>
                <a:gd name="T1" fmla="*/ 29 h 142"/>
                <a:gd name="T2" fmla="*/ 57 w 142"/>
                <a:gd name="T3" fmla="*/ 29 h 142"/>
                <a:gd name="T4" fmla="*/ 85 w 142"/>
                <a:gd name="T5" fmla="*/ 0 h 142"/>
                <a:gd name="T6" fmla="*/ 114 w 142"/>
                <a:gd name="T7" fmla="*/ 0 h 142"/>
                <a:gd name="T8" fmla="*/ 114 w 142"/>
                <a:gd name="T9" fmla="*/ 85 h 142"/>
                <a:gd name="T10" fmla="*/ 142 w 142"/>
                <a:gd name="T11" fmla="*/ 114 h 142"/>
                <a:gd name="T12" fmla="*/ 85 w 142"/>
                <a:gd name="T13" fmla="*/ 142 h 142"/>
                <a:gd name="T14" fmla="*/ 29 w 142"/>
                <a:gd name="T15" fmla="*/ 114 h 142"/>
                <a:gd name="T16" fmla="*/ 0 w 142"/>
                <a:gd name="T17" fmla="*/ 85 h 142"/>
                <a:gd name="T18" fmla="*/ 0 w 142"/>
                <a:gd name="T19" fmla="*/ 57 h 142"/>
                <a:gd name="T20" fmla="*/ 29 w 142"/>
                <a:gd name="T21" fmla="*/ 2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142">
                  <a:moveTo>
                    <a:pt x="29" y="29"/>
                  </a:moveTo>
                  <a:lnTo>
                    <a:pt x="57" y="29"/>
                  </a:lnTo>
                  <a:lnTo>
                    <a:pt x="85" y="0"/>
                  </a:lnTo>
                  <a:lnTo>
                    <a:pt x="114" y="0"/>
                  </a:lnTo>
                  <a:lnTo>
                    <a:pt x="114" y="85"/>
                  </a:lnTo>
                  <a:lnTo>
                    <a:pt x="142" y="114"/>
                  </a:lnTo>
                  <a:lnTo>
                    <a:pt x="85" y="142"/>
                  </a:lnTo>
                  <a:lnTo>
                    <a:pt x="29" y="114"/>
                  </a:lnTo>
                  <a:lnTo>
                    <a:pt x="0" y="85"/>
                  </a:lnTo>
                  <a:lnTo>
                    <a:pt x="0" y="57"/>
                  </a:lnTo>
                  <a:lnTo>
                    <a:pt x="29" y="29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002" name="Freeform 762"/>
            <p:cNvSpPr>
              <a:spLocks/>
            </p:cNvSpPr>
            <p:nvPr/>
          </p:nvSpPr>
          <p:spPr bwMode="auto">
            <a:xfrm>
              <a:off x="4996" y="2485"/>
              <a:ext cx="142" cy="199"/>
            </a:xfrm>
            <a:custGeom>
              <a:avLst/>
              <a:gdLst>
                <a:gd name="T0" fmla="*/ 113 w 142"/>
                <a:gd name="T1" fmla="*/ 170 h 199"/>
                <a:gd name="T2" fmla="*/ 113 w 142"/>
                <a:gd name="T3" fmla="*/ 142 h 199"/>
                <a:gd name="T4" fmla="*/ 142 w 142"/>
                <a:gd name="T5" fmla="*/ 114 h 199"/>
                <a:gd name="T6" fmla="*/ 113 w 142"/>
                <a:gd name="T7" fmla="*/ 57 h 199"/>
                <a:gd name="T8" fmla="*/ 142 w 142"/>
                <a:gd name="T9" fmla="*/ 29 h 199"/>
                <a:gd name="T10" fmla="*/ 113 w 142"/>
                <a:gd name="T11" fmla="*/ 0 h 199"/>
                <a:gd name="T12" fmla="*/ 85 w 142"/>
                <a:gd name="T13" fmla="*/ 29 h 199"/>
                <a:gd name="T14" fmla="*/ 28 w 142"/>
                <a:gd name="T15" fmla="*/ 29 h 199"/>
                <a:gd name="T16" fmla="*/ 0 w 142"/>
                <a:gd name="T17" fmla="*/ 85 h 199"/>
                <a:gd name="T18" fmla="*/ 57 w 142"/>
                <a:gd name="T19" fmla="*/ 114 h 199"/>
                <a:gd name="T20" fmla="*/ 57 w 142"/>
                <a:gd name="T21" fmla="*/ 170 h 199"/>
                <a:gd name="T22" fmla="*/ 85 w 142"/>
                <a:gd name="T23" fmla="*/ 199 h 199"/>
                <a:gd name="T24" fmla="*/ 113 w 142"/>
                <a:gd name="T25" fmla="*/ 17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2" h="199">
                  <a:moveTo>
                    <a:pt x="113" y="170"/>
                  </a:moveTo>
                  <a:lnTo>
                    <a:pt x="113" y="142"/>
                  </a:lnTo>
                  <a:lnTo>
                    <a:pt x="142" y="114"/>
                  </a:lnTo>
                  <a:lnTo>
                    <a:pt x="113" y="57"/>
                  </a:lnTo>
                  <a:lnTo>
                    <a:pt x="142" y="29"/>
                  </a:lnTo>
                  <a:lnTo>
                    <a:pt x="113" y="0"/>
                  </a:lnTo>
                  <a:lnTo>
                    <a:pt x="85" y="29"/>
                  </a:lnTo>
                  <a:lnTo>
                    <a:pt x="28" y="29"/>
                  </a:lnTo>
                  <a:lnTo>
                    <a:pt x="0" y="85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85" y="199"/>
                  </a:lnTo>
                  <a:lnTo>
                    <a:pt x="113" y="17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003" name="Freeform 763"/>
            <p:cNvSpPr>
              <a:spLocks/>
            </p:cNvSpPr>
            <p:nvPr/>
          </p:nvSpPr>
          <p:spPr bwMode="auto">
            <a:xfrm>
              <a:off x="5081" y="2684"/>
              <a:ext cx="170" cy="198"/>
            </a:xfrm>
            <a:custGeom>
              <a:avLst/>
              <a:gdLst>
                <a:gd name="T0" fmla="*/ 170 w 170"/>
                <a:gd name="T1" fmla="*/ 0 h 198"/>
                <a:gd name="T2" fmla="*/ 113 w 170"/>
                <a:gd name="T3" fmla="*/ 28 h 198"/>
                <a:gd name="T4" fmla="*/ 57 w 170"/>
                <a:gd name="T5" fmla="*/ 0 h 198"/>
                <a:gd name="T6" fmla="*/ 57 w 170"/>
                <a:gd name="T7" fmla="*/ 57 h 198"/>
                <a:gd name="T8" fmla="*/ 0 w 170"/>
                <a:gd name="T9" fmla="*/ 113 h 198"/>
                <a:gd name="T10" fmla="*/ 28 w 170"/>
                <a:gd name="T11" fmla="*/ 170 h 198"/>
                <a:gd name="T12" fmla="*/ 85 w 170"/>
                <a:gd name="T13" fmla="*/ 198 h 198"/>
                <a:gd name="T14" fmla="*/ 85 w 170"/>
                <a:gd name="T15" fmla="*/ 113 h 198"/>
                <a:gd name="T16" fmla="*/ 170 w 170"/>
                <a:gd name="T17" fmla="*/ 28 h 198"/>
                <a:gd name="T18" fmla="*/ 170 w 170"/>
                <a:gd name="T19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198">
                  <a:moveTo>
                    <a:pt x="170" y="0"/>
                  </a:moveTo>
                  <a:lnTo>
                    <a:pt x="113" y="28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113"/>
                  </a:lnTo>
                  <a:lnTo>
                    <a:pt x="28" y="170"/>
                  </a:lnTo>
                  <a:lnTo>
                    <a:pt x="85" y="198"/>
                  </a:lnTo>
                  <a:lnTo>
                    <a:pt x="85" y="113"/>
                  </a:lnTo>
                  <a:lnTo>
                    <a:pt x="170" y="28"/>
                  </a:lnTo>
                  <a:lnTo>
                    <a:pt x="170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004" name="Freeform 764"/>
            <p:cNvSpPr>
              <a:spLocks/>
            </p:cNvSpPr>
            <p:nvPr/>
          </p:nvSpPr>
          <p:spPr bwMode="auto">
            <a:xfrm>
              <a:off x="4996" y="2797"/>
              <a:ext cx="170" cy="142"/>
            </a:xfrm>
            <a:custGeom>
              <a:avLst/>
              <a:gdLst>
                <a:gd name="T0" fmla="*/ 85 w 170"/>
                <a:gd name="T1" fmla="*/ 0 h 142"/>
                <a:gd name="T2" fmla="*/ 28 w 170"/>
                <a:gd name="T3" fmla="*/ 29 h 142"/>
                <a:gd name="T4" fmla="*/ 0 w 170"/>
                <a:gd name="T5" fmla="*/ 57 h 142"/>
                <a:gd name="T6" fmla="*/ 0 w 170"/>
                <a:gd name="T7" fmla="*/ 114 h 142"/>
                <a:gd name="T8" fmla="*/ 28 w 170"/>
                <a:gd name="T9" fmla="*/ 142 h 142"/>
                <a:gd name="T10" fmla="*/ 113 w 170"/>
                <a:gd name="T11" fmla="*/ 142 h 142"/>
                <a:gd name="T12" fmla="*/ 170 w 170"/>
                <a:gd name="T13" fmla="*/ 85 h 142"/>
                <a:gd name="T14" fmla="*/ 113 w 170"/>
                <a:gd name="T15" fmla="*/ 57 h 142"/>
                <a:gd name="T16" fmla="*/ 85 w 170"/>
                <a:gd name="T17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42">
                  <a:moveTo>
                    <a:pt x="85" y="0"/>
                  </a:moveTo>
                  <a:lnTo>
                    <a:pt x="28" y="29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28" y="142"/>
                  </a:lnTo>
                  <a:lnTo>
                    <a:pt x="113" y="142"/>
                  </a:lnTo>
                  <a:lnTo>
                    <a:pt x="170" y="85"/>
                  </a:lnTo>
                  <a:lnTo>
                    <a:pt x="113" y="57"/>
                  </a:lnTo>
                  <a:lnTo>
                    <a:pt x="85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005" name="Freeform 765"/>
            <p:cNvSpPr>
              <a:spLocks/>
            </p:cNvSpPr>
            <p:nvPr/>
          </p:nvSpPr>
          <p:spPr bwMode="auto">
            <a:xfrm>
              <a:off x="5024" y="2939"/>
              <a:ext cx="114" cy="85"/>
            </a:xfrm>
            <a:custGeom>
              <a:avLst/>
              <a:gdLst>
                <a:gd name="T0" fmla="*/ 85 w 114"/>
                <a:gd name="T1" fmla="*/ 0 h 85"/>
                <a:gd name="T2" fmla="*/ 0 w 114"/>
                <a:gd name="T3" fmla="*/ 0 h 85"/>
                <a:gd name="T4" fmla="*/ 29 w 114"/>
                <a:gd name="T5" fmla="*/ 57 h 85"/>
                <a:gd name="T6" fmla="*/ 85 w 114"/>
                <a:gd name="T7" fmla="*/ 85 h 85"/>
                <a:gd name="T8" fmla="*/ 114 w 114"/>
                <a:gd name="T9" fmla="*/ 85 h 85"/>
                <a:gd name="T10" fmla="*/ 57 w 114"/>
                <a:gd name="T11" fmla="*/ 28 h 85"/>
                <a:gd name="T12" fmla="*/ 85 w 114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85">
                  <a:moveTo>
                    <a:pt x="85" y="0"/>
                  </a:moveTo>
                  <a:lnTo>
                    <a:pt x="0" y="0"/>
                  </a:lnTo>
                  <a:lnTo>
                    <a:pt x="29" y="57"/>
                  </a:lnTo>
                  <a:lnTo>
                    <a:pt x="85" y="85"/>
                  </a:lnTo>
                  <a:lnTo>
                    <a:pt x="114" y="85"/>
                  </a:lnTo>
                  <a:lnTo>
                    <a:pt x="57" y="28"/>
                  </a:lnTo>
                  <a:lnTo>
                    <a:pt x="85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006" name="Freeform 766"/>
            <p:cNvSpPr>
              <a:spLocks/>
            </p:cNvSpPr>
            <p:nvPr/>
          </p:nvSpPr>
          <p:spPr bwMode="auto">
            <a:xfrm>
              <a:off x="4996" y="2996"/>
              <a:ext cx="283" cy="198"/>
            </a:xfrm>
            <a:custGeom>
              <a:avLst/>
              <a:gdLst>
                <a:gd name="T0" fmla="*/ 142 w 283"/>
                <a:gd name="T1" fmla="*/ 28 h 198"/>
                <a:gd name="T2" fmla="*/ 113 w 283"/>
                <a:gd name="T3" fmla="*/ 28 h 198"/>
                <a:gd name="T4" fmla="*/ 57 w 283"/>
                <a:gd name="T5" fmla="*/ 0 h 198"/>
                <a:gd name="T6" fmla="*/ 0 w 283"/>
                <a:gd name="T7" fmla="*/ 28 h 198"/>
                <a:gd name="T8" fmla="*/ 0 w 283"/>
                <a:gd name="T9" fmla="*/ 85 h 198"/>
                <a:gd name="T10" fmla="*/ 0 w 283"/>
                <a:gd name="T11" fmla="*/ 141 h 198"/>
                <a:gd name="T12" fmla="*/ 28 w 283"/>
                <a:gd name="T13" fmla="*/ 141 h 198"/>
                <a:gd name="T14" fmla="*/ 85 w 283"/>
                <a:gd name="T15" fmla="*/ 198 h 198"/>
                <a:gd name="T16" fmla="*/ 113 w 283"/>
                <a:gd name="T17" fmla="*/ 198 h 198"/>
                <a:gd name="T18" fmla="*/ 170 w 283"/>
                <a:gd name="T19" fmla="*/ 198 h 198"/>
                <a:gd name="T20" fmla="*/ 255 w 283"/>
                <a:gd name="T21" fmla="*/ 113 h 198"/>
                <a:gd name="T22" fmla="*/ 283 w 283"/>
                <a:gd name="T23" fmla="*/ 113 h 198"/>
                <a:gd name="T24" fmla="*/ 283 w 283"/>
                <a:gd name="T25" fmla="*/ 56 h 198"/>
                <a:gd name="T26" fmla="*/ 255 w 283"/>
                <a:gd name="T27" fmla="*/ 56 h 198"/>
                <a:gd name="T28" fmla="*/ 283 w 283"/>
                <a:gd name="T29" fmla="*/ 28 h 198"/>
                <a:gd name="T30" fmla="*/ 255 w 283"/>
                <a:gd name="T31" fmla="*/ 0 h 198"/>
                <a:gd name="T32" fmla="*/ 170 w 283"/>
                <a:gd name="T33" fmla="*/ 28 h 198"/>
                <a:gd name="T34" fmla="*/ 170 w 283"/>
                <a:gd name="T35" fmla="*/ 85 h 198"/>
                <a:gd name="T36" fmla="*/ 142 w 283"/>
                <a:gd name="T37" fmla="*/ 56 h 198"/>
                <a:gd name="T38" fmla="*/ 142 w 283"/>
                <a:gd name="T39" fmla="*/ 2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198">
                  <a:moveTo>
                    <a:pt x="142" y="28"/>
                  </a:moveTo>
                  <a:lnTo>
                    <a:pt x="113" y="28"/>
                  </a:lnTo>
                  <a:lnTo>
                    <a:pt x="57" y="0"/>
                  </a:lnTo>
                  <a:lnTo>
                    <a:pt x="0" y="28"/>
                  </a:lnTo>
                  <a:lnTo>
                    <a:pt x="0" y="85"/>
                  </a:lnTo>
                  <a:lnTo>
                    <a:pt x="0" y="141"/>
                  </a:lnTo>
                  <a:lnTo>
                    <a:pt x="28" y="141"/>
                  </a:lnTo>
                  <a:lnTo>
                    <a:pt x="85" y="198"/>
                  </a:lnTo>
                  <a:lnTo>
                    <a:pt x="113" y="198"/>
                  </a:lnTo>
                  <a:lnTo>
                    <a:pt x="170" y="198"/>
                  </a:lnTo>
                  <a:lnTo>
                    <a:pt x="255" y="113"/>
                  </a:lnTo>
                  <a:lnTo>
                    <a:pt x="283" y="113"/>
                  </a:lnTo>
                  <a:lnTo>
                    <a:pt x="283" y="56"/>
                  </a:lnTo>
                  <a:lnTo>
                    <a:pt x="255" y="56"/>
                  </a:lnTo>
                  <a:lnTo>
                    <a:pt x="283" y="28"/>
                  </a:lnTo>
                  <a:lnTo>
                    <a:pt x="255" y="0"/>
                  </a:lnTo>
                  <a:lnTo>
                    <a:pt x="170" y="28"/>
                  </a:lnTo>
                  <a:lnTo>
                    <a:pt x="170" y="85"/>
                  </a:lnTo>
                  <a:lnTo>
                    <a:pt x="142" y="56"/>
                  </a:lnTo>
                  <a:lnTo>
                    <a:pt x="142" y="28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007" name="Freeform 767"/>
            <p:cNvSpPr>
              <a:spLocks/>
            </p:cNvSpPr>
            <p:nvPr/>
          </p:nvSpPr>
          <p:spPr bwMode="auto">
            <a:xfrm>
              <a:off x="4882" y="3024"/>
              <a:ext cx="199" cy="283"/>
            </a:xfrm>
            <a:custGeom>
              <a:avLst/>
              <a:gdLst>
                <a:gd name="T0" fmla="*/ 114 w 199"/>
                <a:gd name="T1" fmla="*/ 113 h 283"/>
                <a:gd name="T2" fmla="*/ 114 w 199"/>
                <a:gd name="T3" fmla="*/ 57 h 283"/>
                <a:gd name="T4" fmla="*/ 86 w 199"/>
                <a:gd name="T5" fmla="*/ 57 h 283"/>
                <a:gd name="T6" fmla="*/ 86 w 199"/>
                <a:gd name="T7" fmla="*/ 28 h 283"/>
                <a:gd name="T8" fmla="*/ 57 w 199"/>
                <a:gd name="T9" fmla="*/ 0 h 283"/>
                <a:gd name="T10" fmla="*/ 29 w 199"/>
                <a:gd name="T11" fmla="*/ 57 h 283"/>
                <a:gd name="T12" fmla="*/ 57 w 199"/>
                <a:gd name="T13" fmla="*/ 57 h 283"/>
                <a:gd name="T14" fmla="*/ 0 w 199"/>
                <a:gd name="T15" fmla="*/ 113 h 283"/>
                <a:gd name="T16" fmla="*/ 29 w 199"/>
                <a:gd name="T17" fmla="*/ 142 h 283"/>
                <a:gd name="T18" fmla="*/ 29 w 199"/>
                <a:gd name="T19" fmla="*/ 113 h 283"/>
                <a:gd name="T20" fmla="*/ 57 w 199"/>
                <a:gd name="T21" fmla="*/ 142 h 283"/>
                <a:gd name="T22" fmla="*/ 29 w 199"/>
                <a:gd name="T23" fmla="*/ 170 h 283"/>
                <a:gd name="T24" fmla="*/ 29 w 199"/>
                <a:gd name="T25" fmla="*/ 198 h 283"/>
                <a:gd name="T26" fmla="*/ 57 w 199"/>
                <a:gd name="T27" fmla="*/ 198 h 283"/>
                <a:gd name="T28" fmla="*/ 57 w 199"/>
                <a:gd name="T29" fmla="*/ 227 h 283"/>
                <a:gd name="T30" fmla="*/ 114 w 199"/>
                <a:gd name="T31" fmla="*/ 283 h 283"/>
                <a:gd name="T32" fmla="*/ 142 w 199"/>
                <a:gd name="T33" fmla="*/ 255 h 283"/>
                <a:gd name="T34" fmla="*/ 142 w 199"/>
                <a:gd name="T35" fmla="*/ 227 h 283"/>
                <a:gd name="T36" fmla="*/ 199 w 199"/>
                <a:gd name="T37" fmla="*/ 198 h 283"/>
                <a:gd name="T38" fmla="*/ 199 w 199"/>
                <a:gd name="T39" fmla="*/ 170 h 283"/>
                <a:gd name="T40" fmla="*/ 142 w 199"/>
                <a:gd name="T41" fmla="*/ 113 h 283"/>
                <a:gd name="T42" fmla="*/ 114 w 199"/>
                <a:gd name="T43" fmla="*/ 11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9" h="283">
                  <a:moveTo>
                    <a:pt x="114" y="113"/>
                  </a:moveTo>
                  <a:lnTo>
                    <a:pt x="114" y="57"/>
                  </a:lnTo>
                  <a:lnTo>
                    <a:pt x="86" y="57"/>
                  </a:lnTo>
                  <a:lnTo>
                    <a:pt x="86" y="28"/>
                  </a:lnTo>
                  <a:lnTo>
                    <a:pt x="57" y="0"/>
                  </a:lnTo>
                  <a:lnTo>
                    <a:pt x="29" y="57"/>
                  </a:lnTo>
                  <a:lnTo>
                    <a:pt x="57" y="57"/>
                  </a:lnTo>
                  <a:lnTo>
                    <a:pt x="0" y="113"/>
                  </a:lnTo>
                  <a:lnTo>
                    <a:pt x="29" y="142"/>
                  </a:lnTo>
                  <a:lnTo>
                    <a:pt x="29" y="113"/>
                  </a:lnTo>
                  <a:lnTo>
                    <a:pt x="57" y="142"/>
                  </a:lnTo>
                  <a:lnTo>
                    <a:pt x="29" y="170"/>
                  </a:lnTo>
                  <a:lnTo>
                    <a:pt x="29" y="198"/>
                  </a:lnTo>
                  <a:lnTo>
                    <a:pt x="57" y="198"/>
                  </a:lnTo>
                  <a:lnTo>
                    <a:pt x="57" y="227"/>
                  </a:lnTo>
                  <a:lnTo>
                    <a:pt x="114" y="283"/>
                  </a:lnTo>
                  <a:lnTo>
                    <a:pt x="142" y="255"/>
                  </a:lnTo>
                  <a:lnTo>
                    <a:pt x="142" y="227"/>
                  </a:lnTo>
                  <a:lnTo>
                    <a:pt x="199" y="198"/>
                  </a:lnTo>
                  <a:lnTo>
                    <a:pt x="199" y="170"/>
                  </a:lnTo>
                  <a:lnTo>
                    <a:pt x="142" y="113"/>
                  </a:lnTo>
                  <a:lnTo>
                    <a:pt x="114" y="113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008" name="Freeform 768"/>
            <p:cNvSpPr>
              <a:spLocks/>
            </p:cNvSpPr>
            <p:nvPr/>
          </p:nvSpPr>
          <p:spPr bwMode="auto">
            <a:xfrm>
              <a:off x="4741" y="3081"/>
              <a:ext cx="255" cy="312"/>
            </a:xfrm>
            <a:custGeom>
              <a:avLst/>
              <a:gdLst>
                <a:gd name="T0" fmla="*/ 198 w 255"/>
                <a:gd name="T1" fmla="*/ 0 h 312"/>
                <a:gd name="T2" fmla="*/ 170 w 255"/>
                <a:gd name="T3" fmla="*/ 0 h 312"/>
                <a:gd name="T4" fmla="*/ 113 w 255"/>
                <a:gd name="T5" fmla="*/ 28 h 312"/>
                <a:gd name="T6" fmla="*/ 85 w 255"/>
                <a:gd name="T7" fmla="*/ 0 h 312"/>
                <a:gd name="T8" fmla="*/ 85 w 255"/>
                <a:gd name="T9" fmla="*/ 28 h 312"/>
                <a:gd name="T10" fmla="*/ 28 w 255"/>
                <a:gd name="T11" fmla="*/ 56 h 312"/>
                <a:gd name="T12" fmla="*/ 0 w 255"/>
                <a:gd name="T13" fmla="*/ 85 h 312"/>
                <a:gd name="T14" fmla="*/ 28 w 255"/>
                <a:gd name="T15" fmla="*/ 141 h 312"/>
                <a:gd name="T16" fmla="*/ 28 w 255"/>
                <a:gd name="T17" fmla="*/ 113 h 312"/>
                <a:gd name="T18" fmla="*/ 56 w 255"/>
                <a:gd name="T19" fmla="*/ 113 h 312"/>
                <a:gd name="T20" fmla="*/ 56 w 255"/>
                <a:gd name="T21" fmla="*/ 170 h 312"/>
                <a:gd name="T22" fmla="*/ 28 w 255"/>
                <a:gd name="T23" fmla="*/ 198 h 312"/>
                <a:gd name="T24" fmla="*/ 28 w 255"/>
                <a:gd name="T25" fmla="*/ 283 h 312"/>
                <a:gd name="T26" fmla="*/ 85 w 255"/>
                <a:gd name="T27" fmla="*/ 283 h 312"/>
                <a:gd name="T28" fmla="*/ 85 w 255"/>
                <a:gd name="T29" fmla="*/ 312 h 312"/>
                <a:gd name="T30" fmla="*/ 113 w 255"/>
                <a:gd name="T31" fmla="*/ 283 h 312"/>
                <a:gd name="T32" fmla="*/ 198 w 255"/>
                <a:gd name="T33" fmla="*/ 255 h 312"/>
                <a:gd name="T34" fmla="*/ 255 w 255"/>
                <a:gd name="T35" fmla="*/ 226 h 312"/>
                <a:gd name="T36" fmla="*/ 198 w 255"/>
                <a:gd name="T37" fmla="*/ 170 h 312"/>
                <a:gd name="T38" fmla="*/ 198 w 255"/>
                <a:gd name="T39" fmla="*/ 141 h 312"/>
                <a:gd name="T40" fmla="*/ 170 w 255"/>
                <a:gd name="T41" fmla="*/ 141 h 312"/>
                <a:gd name="T42" fmla="*/ 170 w 255"/>
                <a:gd name="T43" fmla="*/ 113 h 312"/>
                <a:gd name="T44" fmla="*/ 198 w 255"/>
                <a:gd name="T45" fmla="*/ 85 h 312"/>
                <a:gd name="T46" fmla="*/ 170 w 255"/>
                <a:gd name="T47" fmla="*/ 56 h 312"/>
                <a:gd name="T48" fmla="*/ 170 w 255"/>
                <a:gd name="T49" fmla="*/ 85 h 312"/>
                <a:gd name="T50" fmla="*/ 141 w 255"/>
                <a:gd name="T51" fmla="*/ 56 h 312"/>
                <a:gd name="T52" fmla="*/ 198 w 255"/>
                <a:gd name="T53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55" h="312">
                  <a:moveTo>
                    <a:pt x="198" y="0"/>
                  </a:moveTo>
                  <a:lnTo>
                    <a:pt x="170" y="0"/>
                  </a:lnTo>
                  <a:lnTo>
                    <a:pt x="113" y="28"/>
                  </a:lnTo>
                  <a:lnTo>
                    <a:pt x="85" y="0"/>
                  </a:lnTo>
                  <a:lnTo>
                    <a:pt x="85" y="28"/>
                  </a:lnTo>
                  <a:lnTo>
                    <a:pt x="28" y="56"/>
                  </a:lnTo>
                  <a:lnTo>
                    <a:pt x="0" y="85"/>
                  </a:lnTo>
                  <a:lnTo>
                    <a:pt x="28" y="141"/>
                  </a:lnTo>
                  <a:lnTo>
                    <a:pt x="28" y="113"/>
                  </a:lnTo>
                  <a:lnTo>
                    <a:pt x="56" y="113"/>
                  </a:lnTo>
                  <a:lnTo>
                    <a:pt x="56" y="170"/>
                  </a:lnTo>
                  <a:lnTo>
                    <a:pt x="28" y="198"/>
                  </a:lnTo>
                  <a:lnTo>
                    <a:pt x="28" y="283"/>
                  </a:lnTo>
                  <a:lnTo>
                    <a:pt x="85" y="283"/>
                  </a:lnTo>
                  <a:lnTo>
                    <a:pt x="85" y="312"/>
                  </a:lnTo>
                  <a:lnTo>
                    <a:pt x="113" y="283"/>
                  </a:lnTo>
                  <a:lnTo>
                    <a:pt x="198" y="255"/>
                  </a:lnTo>
                  <a:lnTo>
                    <a:pt x="255" y="226"/>
                  </a:lnTo>
                  <a:lnTo>
                    <a:pt x="198" y="170"/>
                  </a:lnTo>
                  <a:lnTo>
                    <a:pt x="198" y="141"/>
                  </a:lnTo>
                  <a:lnTo>
                    <a:pt x="170" y="141"/>
                  </a:lnTo>
                  <a:lnTo>
                    <a:pt x="170" y="113"/>
                  </a:lnTo>
                  <a:lnTo>
                    <a:pt x="198" y="85"/>
                  </a:lnTo>
                  <a:lnTo>
                    <a:pt x="170" y="56"/>
                  </a:lnTo>
                  <a:lnTo>
                    <a:pt x="170" y="85"/>
                  </a:lnTo>
                  <a:lnTo>
                    <a:pt x="141" y="56"/>
                  </a:lnTo>
                  <a:lnTo>
                    <a:pt x="198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009" name="Freeform 769"/>
            <p:cNvSpPr>
              <a:spLocks/>
            </p:cNvSpPr>
            <p:nvPr/>
          </p:nvSpPr>
          <p:spPr bwMode="auto">
            <a:xfrm>
              <a:off x="4939" y="2911"/>
              <a:ext cx="114" cy="170"/>
            </a:xfrm>
            <a:custGeom>
              <a:avLst/>
              <a:gdLst>
                <a:gd name="T0" fmla="*/ 57 w 114"/>
                <a:gd name="T1" fmla="*/ 0 h 170"/>
                <a:gd name="T2" fmla="*/ 85 w 114"/>
                <a:gd name="T3" fmla="*/ 28 h 170"/>
                <a:gd name="T4" fmla="*/ 114 w 114"/>
                <a:gd name="T5" fmla="*/ 85 h 170"/>
                <a:gd name="T6" fmla="*/ 57 w 114"/>
                <a:gd name="T7" fmla="*/ 113 h 170"/>
                <a:gd name="T8" fmla="*/ 57 w 114"/>
                <a:gd name="T9" fmla="*/ 170 h 170"/>
                <a:gd name="T10" fmla="*/ 29 w 114"/>
                <a:gd name="T11" fmla="*/ 170 h 170"/>
                <a:gd name="T12" fmla="*/ 29 w 114"/>
                <a:gd name="T13" fmla="*/ 141 h 170"/>
                <a:gd name="T14" fmla="*/ 0 w 114"/>
                <a:gd name="T15" fmla="*/ 113 h 170"/>
                <a:gd name="T16" fmla="*/ 29 w 114"/>
                <a:gd name="T17" fmla="*/ 85 h 170"/>
                <a:gd name="T18" fmla="*/ 29 w 114"/>
                <a:gd name="T19" fmla="*/ 28 h 170"/>
                <a:gd name="T20" fmla="*/ 57 w 114"/>
                <a:gd name="T2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4" h="170">
                  <a:moveTo>
                    <a:pt x="57" y="0"/>
                  </a:moveTo>
                  <a:lnTo>
                    <a:pt x="85" y="28"/>
                  </a:lnTo>
                  <a:lnTo>
                    <a:pt x="114" y="85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29" y="170"/>
                  </a:lnTo>
                  <a:lnTo>
                    <a:pt x="29" y="141"/>
                  </a:lnTo>
                  <a:lnTo>
                    <a:pt x="0" y="113"/>
                  </a:lnTo>
                  <a:lnTo>
                    <a:pt x="29" y="85"/>
                  </a:lnTo>
                  <a:lnTo>
                    <a:pt x="29" y="28"/>
                  </a:lnTo>
                  <a:lnTo>
                    <a:pt x="57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010" name="Freeform 770"/>
            <p:cNvSpPr>
              <a:spLocks/>
            </p:cNvSpPr>
            <p:nvPr/>
          </p:nvSpPr>
          <p:spPr bwMode="auto">
            <a:xfrm>
              <a:off x="4741" y="2967"/>
              <a:ext cx="198" cy="170"/>
            </a:xfrm>
            <a:custGeom>
              <a:avLst/>
              <a:gdLst>
                <a:gd name="T0" fmla="*/ 198 w 198"/>
                <a:gd name="T1" fmla="*/ 57 h 170"/>
                <a:gd name="T2" fmla="*/ 170 w 198"/>
                <a:gd name="T3" fmla="*/ 29 h 170"/>
                <a:gd name="T4" fmla="*/ 141 w 198"/>
                <a:gd name="T5" fmla="*/ 29 h 170"/>
                <a:gd name="T6" fmla="*/ 113 w 198"/>
                <a:gd name="T7" fmla="*/ 0 h 170"/>
                <a:gd name="T8" fmla="*/ 85 w 198"/>
                <a:gd name="T9" fmla="*/ 57 h 170"/>
                <a:gd name="T10" fmla="*/ 0 w 198"/>
                <a:gd name="T11" fmla="*/ 85 h 170"/>
                <a:gd name="T12" fmla="*/ 28 w 198"/>
                <a:gd name="T13" fmla="*/ 114 h 170"/>
                <a:gd name="T14" fmla="*/ 0 w 198"/>
                <a:gd name="T15" fmla="*/ 142 h 170"/>
                <a:gd name="T16" fmla="*/ 0 w 198"/>
                <a:gd name="T17" fmla="*/ 170 h 170"/>
                <a:gd name="T18" fmla="*/ 28 w 198"/>
                <a:gd name="T19" fmla="*/ 170 h 170"/>
                <a:gd name="T20" fmla="*/ 85 w 198"/>
                <a:gd name="T21" fmla="*/ 142 h 170"/>
                <a:gd name="T22" fmla="*/ 85 w 198"/>
                <a:gd name="T23" fmla="*/ 114 h 170"/>
                <a:gd name="T24" fmla="*/ 113 w 198"/>
                <a:gd name="T25" fmla="*/ 142 h 170"/>
                <a:gd name="T26" fmla="*/ 170 w 198"/>
                <a:gd name="T27" fmla="*/ 114 h 170"/>
                <a:gd name="T28" fmla="*/ 198 w 198"/>
                <a:gd name="T29" fmla="*/ 5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8" h="170">
                  <a:moveTo>
                    <a:pt x="198" y="57"/>
                  </a:moveTo>
                  <a:lnTo>
                    <a:pt x="170" y="29"/>
                  </a:lnTo>
                  <a:lnTo>
                    <a:pt x="141" y="29"/>
                  </a:lnTo>
                  <a:lnTo>
                    <a:pt x="113" y="0"/>
                  </a:lnTo>
                  <a:lnTo>
                    <a:pt x="85" y="57"/>
                  </a:lnTo>
                  <a:lnTo>
                    <a:pt x="0" y="85"/>
                  </a:lnTo>
                  <a:lnTo>
                    <a:pt x="28" y="114"/>
                  </a:lnTo>
                  <a:lnTo>
                    <a:pt x="0" y="142"/>
                  </a:lnTo>
                  <a:lnTo>
                    <a:pt x="0" y="170"/>
                  </a:lnTo>
                  <a:lnTo>
                    <a:pt x="28" y="170"/>
                  </a:lnTo>
                  <a:lnTo>
                    <a:pt x="85" y="142"/>
                  </a:lnTo>
                  <a:lnTo>
                    <a:pt x="85" y="114"/>
                  </a:lnTo>
                  <a:lnTo>
                    <a:pt x="113" y="142"/>
                  </a:lnTo>
                  <a:lnTo>
                    <a:pt x="170" y="114"/>
                  </a:lnTo>
                  <a:lnTo>
                    <a:pt x="198" y="57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012" name="Freeform 772"/>
            <p:cNvSpPr>
              <a:spLocks/>
            </p:cNvSpPr>
            <p:nvPr/>
          </p:nvSpPr>
          <p:spPr bwMode="auto">
            <a:xfrm>
              <a:off x="4968" y="2655"/>
              <a:ext cx="170" cy="142"/>
            </a:xfrm>
            <a:custGeom>
              <a:avLst/>
              <a:gdLst>
                <a:gd name="T0" fmla="*/ 113 w 170"/>
                <a:gd name="T1" fmla="*/ 142 h 142"/>
                <a:gd name="T2" fmla="*/ 28 w 170"/>
                <a:gd name="T3" fmla="*/ 142 h 142"/>
                <a:gd name="T4" fmla="*/ 0 w 170"/>
                <a:gd name="T5" fmla="*/ 86 h 142"/>
                <a:gd name="T6" fmla="*/ 56 w 170"/>
                <a:gd name="T7" fmla="*/ 57 h 142"/>
                <a:gd name="T8" fmla="*/ 56 w 170"/>
                <a:gd name="T9" fmla="*/ 29 h 142"/>
                <a:gd name="T10" fmla="*/ 85 w 170"/>
                <a:gd name="T11" fmla="*/ 0 h 142"/>
                <a:gd name="T12" fmla="*/ 113 w 170"/>
                <a:gd name="T13" fmla="*/ 29 h 142"/>
                <a:gd name="T14" fmla="*/ 141 w 170"/>
                <a:gd name="T15" fmla="*/ 0 h 142"/>
                <a:gd name="T16" fmla="*/ 170 w 170"/>
                <a:gd name="T17" fmla="*/ 29 h 142"/>
                <a:gd name="T18" fmla="*/ 170 w 170"/>
                <a:gd name="T19" fmla="*/ 86 h 142"/>
                <a:gd name="T20" fmla="*/ 113 w 170"/>
                <a:gd name="T21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142">
                  <a:moveTo>
                    <a:pt x="113" y="142"/>
                  </a:moveTo>
                  <a:lnTo>
                    <a:pt x="28" y="142"/>
                  </a:lnTo>
                  <a:lnTo>
                    <a:pt x="0" y="86"/>
                  </a:lnTo>
                  <a:lnTo>
                    <a:pt x="56" y="57"/>
                  </a:lnTo>
                  <a:lnTo>
                    <a:pt x="56" y="29"/>
                  </a:lnTo>
                  <a:lnTo>
                    <a:pt x="85" y="0"/>
                  </a:lnTo>
                  <a:lnTo>
                    <a:pt x="113" y="29"/>
                  </a:lnTo>
                  <a:lnTo>
                    <a:pt x="141" y="0"/>
                  </a:lnTo>
                  <a:lnTo>
                    <a:pt x="170" y="29"/>
                  </a:lnTo>
                  <a:lnTo>
                    <a:pt x="170" y="86"/>
                  </a:lnTo>
                  <a:lnTo>
                    <a:pt x="113" y="142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014" name="Freeform 774"/>
            <p:cNvSpPr>
              <a:spLocks/>
            </p:cNvSpPr>
            <p:nvPr/>
          </p:nvSpPr>
          <p:spPr bwMode="auto">
            <a:xfrm>
              <a:off x="4826" y="2741"/>
              <a:ext cx="255" cy="113"/>
            </a:xfrm>
            <a:custGeom>
              <a:avLst/>
              <a:gdLst>
                <a:gd name="T0" fmla="*/ 142 w 255"/>
                <a:gd name="T1" fmla="*/ 0 h 113"/>
                <a:gd name="T2" fmla="*/ 85 w 255"/>
                <a:gd name="T3" fmla="*/ 0 h 113"/>
                <a:gd name="T4" fmla="*/ 0 w 255"/>
                <a:gd name="T5" fmla="*/ 85 h 113"/>
                <a:gd name="T6" fmla="*/ 85 w 255"/>
                <a:gd name="T7" fmla="*/ 113 h 113"/>
                <a:gd name="T8" fmla="*/ 170 w 255"/>
                <a:gd name="T9" fmla="*/ 113 h 113"/>
                <a:gd name="T10" fmla="*/ 198 w 255"/>
                <a:gd name="T11" fmla="*/ 85 h 113"/>
                <a:gd name="T12" fmla="*/ 255 w 255"/>
                <a:gd name="T13" fmla="*/ 56 h 113"/>
                <a:gd name="T14" fmla="*/ 170 w 255"/>
                <a:gd name="T15" fmla="*/ 56 h 113"/>
                <a:gd name="T16" fmla="*/ 142 w 255"/>
                <a:gd name="T1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5" h="113">
                  <a:moveTo>
                    <a:pt x="142" y="0"/>
                  </a:moveTo>
                  <a:lnTo>
                    <a:pt x="85" y="0"/>
                  </a:lnTo>
                  <a:lnTo>
                    <a:pt x="0" y="85"/>
                  </a:lnTo>
                  <a:lnTo>
                    <a:pt x="85" y="113"/>
                  </a:lnTo>
                  <a:lnTo>
                    <a:pt x="170" y="113"/>
                  </a:lnTo>
                  <a:lnTo>
                    <a:pt x="198" y="85"/>
                  </a:lnTo>
                  <a:lnTo>
                    <a:pt x="255" y="56"/>
                  </a:lnTo>
                  <a:lnTo>
                    <a:pt x="170" y="56"/>
                  </a:lnTo>
                  <a:lnTo>
                    <a:pt x="142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015" name="Freeform 775"/>
            <p:cNvSpPr>
              <a:spLocks/>
            </p:cNvSpPr>
            <p:nvPr/>
          </p:nvSpPr>
          <p:spPr bwMode="auto">
            <a:xfrm>
              <a:off x="4712" y="2797"/>
              <a:ext cx="284" cy="255"/>
            </a:xfrm>
            <a:custGeom>
              <a:avLst/>
              <a:gdLst>
                <a:gd name="T0" fmla="*/ 29 w 284"/>
                <a:gd name="T1" fmla="*/ 255 h 255"/>
                <a:gd name="T2" fmla="*/ 114 w 284"/>
                <a:gd name="T3" fmla="*/ 227 h 255"/>
                <a:gd name="T4" fmla="*/ 142 w 284"/>
                <a:gd name="T5" fmla="*/ 170 h 255"/>
                <a:gd name="T6" fmla="*/ 170 w 284"/>
                <a:gd name="T7" fmla="*/ 199 h 255"/>
                <a:gd name="T8" fmla="*/ 199 w 284"/>
                <a:gd name="T9" fmla="*/ 199 h 255"/>
                <a:gd name="T10" fmla="*/ 227 w 284"/>
                <a:gd name="T11" fmla="*/ 227 h 255"/>
                <a:gd name="T12" fmla="*/ 256 w 284"/>
                <a:gd name="T13" fmla="*/ 199 h 255"/>
                <a:gd name="T14" fmla="*/ 256 w 284"/>
                <a:gd name="T15" fmla="*/ 142 h 255"/>
                <a:gd name="T16" fmla="*/ 284 w 284"/>
                <a:gd name="T17" fmla="*/ 114 h 255"/>
                <a:gd name="T18" fmla="*/ 284 w 284"/>
                <a:gd name="T19" fmla="*/ 57 h 255"/>
                <a:gd name="T20" fmla="*/ 199 w 284"/>
                <a:gd name="T21" fmla="*/ 57 h 255"/>
                <a:gd name="T22" fmla="*/ 114 w 284"/>
                <a:gd name="T23" fmla="*/ 29 h 255"/>
                <a:gd name="T24" fmla="*/ 85 w 284"/>
                <a:gd name="T25" fmla="*/ 0 h 255"/>
                <a:gd name="T26" fmla="*/ 85 w 284"/>
                <a:gd name="T27" fmla="*/ 57 h 255"/>
                <a:gd name="T28" fmla="*/ 85 w 284"/>
                <a:gd name="T29" fmla="*/ 85 h 255"/>
                <a:gd name="T30" fmla="*/ 114 w 284"/>
                <a:gd name="T31" fmla="*/ 57 h 255"/>
                <a:gd name="T32" fmla="*/ 114 w 284"/>
                <a:gd name="T33" fmla="*/ 85 h 255"/>
                <a:gd name="T34" fmla="*/ 85 w 284"/>
                <a:gd name="T35" fmla="*/ 114 h 255"/>
                <a:gd name="T36" fmla="*/ 57 w 284"/>
                <a:gd name="T37" fmla="*/ 114 h 255"/>
                <a:gd name="T38" fmla="*/ 0 w 284"/>
                <a:gd name="T39" fmla="*/ 170 h 255"/>
                <a:gd name="T40" fmla="*/ 29 w 284"/>
                <a:gd name="T41" fmla="*/ 227 h 255"/>
                <a:gd name="T42" fmla="*/ 29 w 284"/>
                <a:gd name="T43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4" h="255">
                  <a:moveTo>
                    <a:pt x="29" y="255"/>
                  </a:moveTo>
                  <a:lnTo>
                    <a:pt x="114" y="227"/>
                  </a:lnTo>
                  <a:lnTo>
                    <a:pt x="142" y="170"/>
                  </a:lnTo>
                  <a:lnTo>
                    <a:pt x="170" y="199"/>
                  </a:lnTo>
                  <a:lnTo>
                    <a:pt x="199" y="199"/>
                  </a:lnTo>
                  <a:lnTo>
                    <a:pt x="227" y="227"/>
                  </a:lnTo>
                  <a:lnTo>
                    <a:pt x="256" y="199"/>
                  </a:lnTo>
                  <a:lnTo>
                    <a:pt x="256" y="142"/>
                  </a:lnTo>
                  <a:lnTo>
                    <a:pt x="284" y="114"/>
                  </a:lnTo>
                  <a:lnTo>
                    <a:pt x="284" y="57"/>
                  </a:lnTo>
                  <a:lnTo>
                    <a:pt x="199" y="57"/>
                  </a:lnTo>
                  <a:lnTo>
                    <a:pt x="114" y="29"/>
                  </a:lnTo>
                  <a:lnTo>
                    <a:pt x="85" y="0"/>
                  </a:lnTo>
                  <a:lnTo>
                    <a:pt x="85" y="57"/>
                  </a:lnTo>
                  <a:lnTo>
                    <a:pt x="85" y="85"/>
                  </a:lnTo>
                  <a:lnTo>
                    <a:pt x="114" y="57"/>
                  </a:lnTo>
                  <a:lnTo>
                    <a:pt x="114" y="85"/>
                  </a:lnTo>
                  <a:lnTo>
                    <a:pt x="85" y="114"/>
                  </a:lnTo>
                  <a:lnTo>
                    <a:pt x="57" y="114"/>
                  </a:lnTo>
                  <a:lnTo>
                    <a:pt x="0" y="170"/>
                  </a:lnTo>
                  <a:lnTo>
                    <a:pt x="29" y="227"/>
                  </a:lnTo>
                  <a:lnTo>
                    <a:pt x="29" y="255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016" name="Freeform 776"/>
            <p:cNvSpPr>
              <a:spLocks/>
            </p:cNvSpPr>
            <p:nvPr/>
          </p:nvSpPr>
          <p:spPr bwMode="auto">
            <a:xfrm>
              <a:off x="1395" y="5944"/>
              <a:ext cx="114" cy="57"/>
            </a:xfrm>
            <a:custGeom>
              <a:avLst/>
              <a:gdLst>
                <a:gd name="T0" fmla="*/ 114 w 114"/>
                <a:gd name="T1" fmla="*/ 0 h 57"/>
                <a:gd name="T2" fmla="*/ 57 w 114"/>
                <a:gd name="T3" fmla="*/ 57 h 57"/>
                <a:gd name="T4" fmla="*/ 0 w 114"/>
                <a:gd name="T5" fmla="*/ 57 h 57"/>
                <a:gd name="T6" fmla="*/ 86 w 114"/>
                <a:gd name="T7" fmla="*/ 0 h 57"/>
                <a:gd name="T8" fmla="*/ 114 w 114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57">
                  <a:moveTo>
                    <a:pt x="114" y="0"/>
                  </a:moveTo>
                  <a:lnTo>
                    <a:pt x="57" y="57"/>
                  </a:lnTo>
                  <a:lnTo>
                    <a:pt x="0" y="57"/>
                  </a:lnTo>
                  <a:lnTo>
                    <a:pt x="86" y="0"/>
                  </a:lnTo>
                  <a:lnTo>
                    <a:pt x="114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142" name="Freeform 902"/>
            <p:cNvSpPr>
              <a:spLocks/>
            </p:cNvSpPr>
            <p:nvPr/>
          </p:nvSpPr>
          <p:spPr bwMode="auto">
            <a:xfrm>
              <a:off x="573" y="5689"/>
              <a:ext cx="341" cy="113"/>
            </a:xfrm>
            <a:custGeom>
              <a:avLst/>
              <a:gdLst>
                <a:gd name="T0" fmla="*/ 255 w 341"/>
                <a:gd name="T1" fmla="*/ 0 h 113"/>
                <a:gd name="T2" fmla="*/ 85 w 341"/>
                <a:gd name="T3" fmla="*/ 0 h 113"/>
                <a:gd name="T4" fmla="*/ 0 w 341"/>
                <a:gd name="T5" fmla="*/ 57 h 113"/>
                <a:gd name="T6" fmla="*/ 0 w 341"/>
                <a:gd name="T7" fmla="*/ 85 h 113"/>
                <a:gd name="T8" fmla="*/ 142 w 341"/>
                <a:gd name="T9" fmla="*/ 113 h 113"/>
                <a:gd name="T10" fmla="*/ 227 w 341"/>
                <a:gd name="T11" fmla="*/ 113 h 113"/>
                <a:gd name="T12" fmla="*/ 341 w 341"/>
                <a:gd name="T13" fmla="*/ 57 h 113"/>
                <a:gd name="T14" fmla="*/ 341 w 341"/>
                <a:gd name="T15" fmla="*/ 28 h 113"/>
                <a:gd name="T16" fmla="*/ 255 w 341"/>
                <a:gd name="T1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" h="113">
                  <a:moveTo>
                    <a:pt x="255" y="0"/>
                  </a:moveTo>
                  <a:lnTo>
                    <a:pt x="85" y="0"/>
                  </a:lnTo>
                  <a:lnTo>
                    <a:pt x="0" y="57"/>
                  </a:lnTo>
                  <a:lnTo>
                    <a:pt x="0" y="85"/>
                  </a:lnTo>
                  <a:lnTo>
                    <a:pt x="142" y="113"/>
                  </a:lnTo>
                  <a:lnTo>
                    <a:pt x="227" y="113"/>
                  </a:lnTo>
                  <a:lnTo>
                    <a:pt x="341" y="57"/>
                  </a:lnTo>
                  <a:lnTo>
                    <a:pt x="341" y="28"/>
                  </a:lnTo>
                  <a:lnTo>
                    <a:pt x="255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6" name="Group 903"/>
          <p:cNvGrpSpPr>
            <a:grpSpLocks/>
          </p:cNvGrpSpPr>
          <p:nvPr/>
        </p:nvGrpSpPr>
        <p:grpSpPr bwMode="auto">
          <a:xfrm>
            <a:off x="909914" y="120365"/>
            <a:ext cx="10217150" cy="9405938"/>
            <a:chOff x="573" y="76"/>
            <a:chExt cx="6436" cy="5925"/>
          </a:xfrm>
        </p:grpSpPr>
        <p:sp>
          <p:nvSpPr>
            <p:cNvPr id="217" name="Freeform 698"/>
            <p:cNvSpPr>
              <a:spLocks/>
            </p:cNvSpPr>
            <p:nvPr/>
          </p:nvSpPr>
          <p:spPr bwMode="auto">
            <a:xfrm>
              <a:off x="5506" y="76"/>
              <a:ext cx="312" cy="368"/>
            </a:xfrm>
            <a:custGeom>
              <a:avLst/>
              <a:gdLst>
                <a:gd name="T0" fmla="*/ 312 w 312"/>
                <a:gd name="T1" fmla="*/ 0 h 368"/>
                <a:gd name="T2" fmla="*/ 227 w 312"/>
                <a:gd name="T3" fmla="*/ 28 h 368"/>
                <a:gd name="T4" fmla="*/ 57 w 312"/>
                <a:gd name="T5" fmla="*/ 226 h 368"/>
                <a:gd name="T6" fmla="*/ 85 w 312"/>
                <a:gd name="T7" fmla="*/ 283 h 368"/>
                <a:gd name="T8" fmla="*/ 0 w 312"/>
                <a:gd name="T9" fmla="*/ 311 h 368"/>
                <a:gd name="T10" fmla="*/ 29 w 312"/>
                <a:gd name="T11" fmla="*/ 368 h 368"/>
                <a:gd name="T12" fmla="*/ 85 w 312"/>
                <a:gd name="T13" fmla="*/ 311 h 368"/>
                <a:gd name="T14" fmla="*/ 114 w 312"/>
                <a:gd name="T15" fmla="*/ 255 h 368"/>
                <a:gd name="T16" fmla="*/ 170 w 312"/>
                <a:gd name="T17" fmla="*/ 226 h 368"/>
                <a:gd name="T18" fmla="*/ 170 w 312"/>
                <a:gd name="T19" fmla="*/ 170 h 368"/>
                <a:gd name="T20" fmla="*/ 255 w 312"/>
                <a:gd name="T21" fmla="*/ 170 h 368"/>
                <a:gd name="T22" fmla="*/ 284 w 312"/>
                <a:gd name="T23" fmla="*/ 113 h 368"/>
                <a:gd name="T24" fmla="*/ 255 w 312"/>
                <a:gd name="T25" fmla="*/ 85 h 368"/>
                <a:gd name="T26" fmla="*/ 312 w 312"/>
                <a:gd name="T27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2" h="368">
                  <a:moveTo>
                    <a:pt x="312" y="0"/>
                  </a:moveTo>
                  <a:lnTo>
                    <a:pt x="227" y="28"/>
                  </a:lnTo>
                  <a:lnTo>
                    <a:pt x="57" y="226"/>
                  </a:lnTo>
                  <a:lnTo>
                    <a:pt x="85" y="283"/>
                  </a:lnTo>
                  <a:lnTo>
                    <a:pt x="0" y="311"/>
                  </a:lnTo>
                  <a:lnTo>
                    <a:pt x="29" y="368"/>
                  </a:lnTo>
                  <a:lnTo>
                    <a:pt x="85" y="311"/>
                  </a:lnTo>
                  <a:lnTo>
                    <a:pt x="114" y="255"/>
                  </a:lnTo>
                  <a:lnTo>
                    <a:pt x="170" y="226"/>
                  </a:lnTo>
                  <a:lnTo>
                    <a:pt x="170" y="170"/>
                  </a:lnTo>
                  <a:lnTo>
                    <a:pt x="255" y="170"/>
                  </a:lnTo>
                  <a:lnTo>
                    <a:pt x="284" y="113"/>
                  </a:lnTo>
                  <a:lnTo>
                    <a:pt x="255" y="85"/>
                  </a:lnTo>
                  <a:lnTo>
                    <a:pt x="312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8" name="Freeform 699"/>
            <p:cNvSpPr>
              <a:spLocks/>
            </p:cNvSpPr>
            <p:nvPr/>
          </p:nvSpPr>
          <p:spPr bwMode="auto">
            <a:xfrm>
              <a:off x="5591" y="444"/>
              <a:ext cx="85" cy="29"/>
            </a:xfrm>
            <a:custGeom>
              <a:avLst/>
              <a:gdLst>
                <a:gd name="T0" fmla="*/ 85 w 85"/>
                <a:gd name="T1" fmla="*/ 0 h 29"/>
                <a:gd name="T2" fmla="*/ 0 w 85"/>
                <a:gd name="T3" fmla="*/ 0 h 29"/>
                <a:gd name="T4" fmla="*/ 29 w 85"/>
                <a:gd name="T5" fmla="*/ 29 h 29"/>
                <a:gd name="T6" fmla="*/ 57 w 85"/>
                <a:gd name="T7" fmla="*/ 29 h 29"/>
                <a:gd name="T8" fmla="*/ 85 w 85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9">
                  <a:moveTo>
                    <a:pt x="85" y="0"/>
                  </a:moveTo>
                  <a:lnTo>
                    <a:pt x="0" y="0"/>
                  </a:lnTo>
                  <a:lnTo>
                    <a:pt x="29" y="29"/>
                  </a:lnTo>
                  <a:lnTo>
                    <a:pt x="57" y="29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9" name="Freeform 701"/>
            <p:cNvSpPr>
              <a:spLocks/>
            </p:cNvSpPr>
            <p:nvPr/>
          </p:nvSpPr>
          <p:spPr bwMode="auto">
            <a:xfrm>
              <a:off x="5506" y="529"/>
              <a:ext cx="142" cy="142"/>
            </a:xfrm>
            <a:custGeom>
              <a:avLst/>
              <a:gdLst>
                <a:gd name="T0" fmla="*/ 85 w 142"/>
                <a:gd name="T1" fmla="*/ 0 h 142"/>
                <a:gd name="T2" fmla="*/ 0 w 142"/>
                <a:gd name="T3" fmla="*/ 29 h 142"/>
                <a:gd name="T4" fmla="*/ 0 w 142"/>
                <a:gd name="T5" fmla="*/ 85 h 142"/>
                <a:gd name="T6" fmla="*/ 57 w 142"/>
                <a:gd name="T7" fmla="*/ 142 h 142"/>
                <a:gd name="T8" fmla="*/ 114 w 142"/>
                <a:gd name="T9" fmla="*/ 114 h 142"/>
                <a:gd name="T10" fmla="*/ 142 w 142"/>
                <a:gd name="T11" fmla="*/ 85 h 142"/>
                <a:gd name="T12" fmla="*/ 142 w 142"/>
                <a:gd name="T13" fmla="*/ 29 h 142"/>
                <a:gd name="T14" fmla="*/ 85 w 142"/>
                <a:gd name="T15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" h="142">
                  <a:moveTo>
                    <a:pt x="85" y="0"/>
                  </a:moveTo>
                  <a:lnTo>
                    <a:pt x="0" y="29"/>
                  </a:lnTo>
                  <a:lnTo>
                    <a:pt x="0" y="85"/>
                  </a:lnTo>
                  <a:lnTo>
                    <a:pt x="57" y="142"/>
                  </a:lnTo>
                  <a:lnTo>
                    <a:pt x="114" y="114"/>
                  </a:lnTo>
                  <a:lnTo>
                    <a:pt x="142" y="85"/>
                  </a:lnTo>
                  <a:lnTo>
                    <a:pt x="142" y="29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0" name="Freeform 702"/>
            <p:cNvSpPr>
              <a:spLocks/>
            </p:cNvSpPr>
            <p:nvPr/>
          </p:nvSpPr>
          <p:spPr bwMode="auto">
            <a:xfrm>
              <a:off x="5535" y="699"/>
              <a:ext cx="56" cy="29"/>
            </a:xfrm>
            <a:custGeom>
              <a:avLst/>
              <a:gdLst>
                <a:gd name="T0" fmla="*/ 0 w 56"/>
                <a:gd name="T1" fmla="*/ 0 h 29"/>
                <a:gd name="T2" fmla="*/ 28 w 56"/>
                <a:gd name="T3" fmla="*/ 0 h 29"/>
                <a:gd name="T4" fmla="*/ 56 w 56"/>
                <a:gd name="T5" fmla="*/ 29 h 29"/>
                <a:gd name="T6" fmla="*/ 28 w 56"/>
                <a:gd name="T7" fmla="*/ 29 h 29"/>
                <a:gd name="T8" fmla="*/ 0 w 56"/>
                <a:gd name="T9" fmla="*/ 29 h 29"/>
                <a:gd name="T10" fmla="*/ 0 w 56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29">
                  <a:moveTo>
                    <a:pt x="0" y="0"/>
                  </a:moveTo>
                  <a:lnTo>
                    <a:pt x="28" y="0"/>
                  </a:lnTo>
                  <a:lnTo>
                    <a:pt x="56" y="29"/>
                  </a:lnTo>
                  <a:lnTo>
                    <a:pt x="28" y="29"/>
                  </a:lnTo>
                  <a:lnTo>
                    <a:pt x="0" y="29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1" name="Freeform 703"/>
            <p:cNvSpPr>
              <a:spLocks/>
            </p:cNvSpPr>
            <p:nvPr/>
          </p:nvSpPr>
          <p:spPr bwMode="auto">
            <a:xfrm>
              <a:off x="5024" y="1210"/>
              <a:ext cx="255" cy="141"/>
            </a:xfrm>
            <a:custGeom>
              <a:avLst/>
              <a:gdLst>
                <a:gd name="T0" fmla="*/ 255 w 255"/>
                <a:gd name="T1" fmla="*/ 113 h 141"/>
                <a:gd name="T2" fmla="*/ 170 w 255"/>
                <a:gd name="T3" fmla="*/ 141 h 141"/>
                <a:gd name="T4" fmla="*/ 142 w 255"/>
                <a:gd name="T5" fmla="*/ 113 h 141"/>
                <a:gd name="T6" fmla="*/ 57 w 255"/>
                <a:gd name="T7" fmla="*/ 141 h 141"/>
                <a:gd name="T8" fmla="*/ 0 w 255"/>
                <a:gd name="T9" fmla="*/ 85 h 141"/>
                <a:gd name="T10" fmla="*/ 29 w 255"/>
                <a:gd name="T11" fmla="*/ 28 h 141"/>
                <a:gd name="T12" fmla="*/ 142 w 255"/>
                <a:gd name="T13" fmla="*/ 28 h 141"/>
                <a:gd name="T14" fmla="*/ 199 w 255"/>
                <a:gd name="T15" fmla="*/ 0 h 141"/>
                <a:gd name="T16" fmla="*/ 227 w 255"/>
                <a:gd name="T17" fmla="*/ 56 h 141"/>
                <a:gd name="T18" fmla="*/ 255 w 255"/>
                <a:gd name="T19" fmla="*/ 56 h 141"/>
                <a:gd name="T20" fmla="*/ 255 w 255"/>
                <a:gd name="T21" fmla="*/ 11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5" h="141">
                  <a:moveTo>
                    <a:pt x="255" y="113"/>
                  </a:moveTo>
                  <a:lnTo>
                    <a:pt x="170" y="141"/>
                  </a:lnTo>
                  <a:lnTo>
                    <a:pt x="142" y="113"/>
                  </a:lnTo>
                  <a:lnTo>
                    <a:pt x="57" y="141"/>
                  </a:lnTo>
                  <a:lnTo>
                    <a:pt x="0" y="85"/>
                  </a:lnTo>
                  <a:lnTo>
                    <a:pt x="29" y="28"/>
                  </a:lnTo>
                  <a:lnTo>
                    <a:pt x="142" y="28"/>
                  </a:lnTo>
                  <a:lnTo>
                    <a:pt x="199" y="0"/>
                  </a:lnTo>
                  <a:lnTo>
                    <a:pt x="227" y="56"/>
                  </a:lnTo>
                  <a:lnTo>
                    <a:pt x="255" y="56"/>
                  </a:lnTo>
                  <a:lnTo>
                    <a:pt x="255" y="11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2" name="Freeform 704"/>
            <p:cNvSpPr>
              <a:spLocks/>
            </p:cNvSpPr>
            <p:nvPr/>
          </p:nvSpPr>
          <p:spPr bwMode="auto">
            <a:xfrm>
              <a:off x="5421" y="3052"/>
              <a:ext cx="85" cy="85"/>
            </a:xfrm>
            <a:custGeom>
              <a:avLst/>
              <a:gdLst>
                <a:gd name="T0" fmla="*/ 85 w 85"/>
                <a:gd name="T1" fmla="*/ 0 h 85"/>
                <a:gd name="T2" fmla="*/ 0 w 85"/>
                <a:gd name="T3" fmla="*/ 29 h 85"/>
                <a:gd name="T4" fmla="*/ 0 w 85"/>
                <a:gd name="T5" fmla="*/ 85 h 85"/>
                <a:gd name="T6" fmla="*/ 85 w 85"/>
                <a:gd name="T7" fmla="*/ 29 h 85"/>
                <a:gd name="T8" fmla="*/ 85 w 85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85" y="0"/>
                  </a:moveTo>
                  <a:lnTo>
                    <a:pt x="0" y="29"/>
                  </a:lnTo>
                  <a:lnTo>
                    <a:pt x="0" y="85"/>
                  </a:lnTo>
                  <a:lnTo>
                    <a:pt x="85" y="29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3" name="Freeform 705"/>
            <p:cNvSpPr>
              <a:spLocks/>
            </p:cNvSpPr>
            <p:nvPr/>
          </p:nvSpPr>
          <p:spPr bwMode="auto">
            <a:xfrm>
              <a:off x="5563" y="2769"/>
              <a:ext cx="57" cy="85"/>
            </a:xfrm>
            <a:custGeom>
              <a:avLst/>
              <a:gdLst>
                <a:gd name="T0" fmla="*/ 28 w 57"/>
                <a:gd name="T1" fmla="*/ 0 h 85"/>
                <a:gd name="T2" fmla="*/ 0 w 57"/>
                <a:gd name="T3" fmla="*/ 57 h 85"/>
                <a:gd name="T4" fmla="*/ 28 w 57"/>
                <a:gd name="T5" fmla="*/ 85 h 85"/>
                <a:gd name="T6" fmla="*/ 57 w 57"/>
                <a:gd name="T7" fmla="*/ 28 h 85"/>
                <a:gd name="T8" fmla="*/ 57 w 57"/>
                <a:gd name="T9" fmla="*/ 0 h 85"/>
                <a:gd name="T10" fmla="*/ 28 w 57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85">
                  <a:moveTo>
                    <a:pt x="28" y="0"/>
                  </a:moveTo>
                  <a:lnTo>
                    <a:pt x="0" y="57"/>
                  </a:lnTo>
                  <a:lnTo>
                    <a:pt x="28" y="85"/>
                  </a:lnTo>
                  <a:lnTo>
                    <a:pt x="57" y="28"/>
                  </a:lnTo>
                  <a:lnTo>
                    <a:pt x="57" y="0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4" name="Freeform 707"/>
            <p:cNvSpPr>
              <a:spLocks/>
            </p:cNvSpPr>
            <p:nvPr/>
          </p:nvSpPr>
          <p:spPr bwMode="auto">
            <a:xfrm>
              <a:off x="3550" y="2882"/>
              <a:ext cx="57" cy="85"/>
            </a:xfrm>
            <a:custGeom>
              <a:avLst/>
              <a:gdLst>
                <a:gd name="T0" fmla="*/ 57 w 57"/>
                <a:gd name="T1" fmla="*/ 0 h 85"/>
                <a:gd name="T2" fmla="*/ 0 w 57"/>
                <a:gd name="T3" fmla="*/ 29 h 85"/>
                <a:gd name="T4" fmla="*/ 28 w 57"/>
                <a:gd name="T5" fmla="*/ 85 h 85"/>
                <a:gd name="T6" fmla="*/ 57 w 57"/>
                <a:gd name="T7" fmla="*/ 29 h 85"/>
                <a:gd name="T8" fmla="*/ 57 w 5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57" y="0"/>
                  </a:moveTo>
                  <a:lnTo>
                    <a:pt x="0" y="29"/>
                  </a:lnTo>
                  <a:lnTo>
                    <a:pt x="28" y="85"/>
                  </a:lnTo>
                  <a:lnTo>
                    <a:pt x="57" y="29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5" name="Freeform 708"/>
            <p:cNvSpPr>
              <a:spLocks/>
            </p:cNvSpPr>
            <p:nvPr/>
          </p:nvSpPr>
          <p:spPr bwMode="auto">
            <a:xfrm>
              <a:off x="3522" y="3024"/>
              <a:ext cx="56" cy="85"/>
            </a:xfrm>
            <a:custGeom>
              <a:avLst/>
              <a:gdLst>
                <a:gd name="T0" fmla="*/ 56 w 56"/>
                <a:gd name="T1" fmla="*/ 0 h 85"/>
                <a:gd name="T2" fmla="*/ 28 w 56"/>
                <a:gd name="T3" fmla="*/ 28 h 85"/>
                <a:gd name="T4" fmla="*/ 0 w 56"/>
                <a:gd name="T5" fmla="*/ 85 h 85"/>
                <a:gd name="T6" fmla="*/ 28 w 56"/>
                <a:gd name="T7" fmla="*/ 85 h 85"/>
                <a:gd name="T8" fmla="*/ 56 w 56"/>
                <a:gd name="T9" fmla="*/ 28 h 85"/>
                <a:gd name="T10" fmla="*/ 56 w 56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85">
                  <a:moveTo>
                    <a:pt x="56" y="0"/>
                  </a:moveTo>
                  <a:lnTo>
                    <a:pt x="28" y="28"/>
                  </a:lnTo>
                  <a:lnTo>
                    <a:pt x="0" y="85"/>
                  </a:lnTo>
                  <a:lnTo>
                    <a:pt x="28" y="85"/>
                  </a:lnTo>
                  <a:lnTo>
                    <a:pt x="56" y="28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6" name="Freeform 709"/>
            <p:cNvSpPr>
              <a:spLocks/>
            </p:cNvSpPr>
            <p:nvPr/>
          </p:nvSpPr>
          <p:spPr bwMode="auto">
            <a:xfrm>
              <a:off x="3692" y="2797"/>
              <a:ext cx="142" cy="114"/>
            </a:xfrm>
            <a:custGeom>
              <a:avLst/>
              <a:gdLst>
                <a:gd name="T0" fmla="*/ 85 w 142"/>
                <a:gd name="T1" fmla="*/ 0 h 114"/>
                <a:gd name="T2" fmla="*/ 57 w 142"/>
                <a:gd name="T3" fmla="*/ 29 h 114"/>
                <a:gd name="T4" fmla="*/ 28 w 142"/>
                <a:gd name="T5" fmla="*/ 29 h 114"/>
                <a:gd name="T6" fmla="*/ 28 w 142"/>
                <a:gd name="T7" fmla="*/ 57 h 114"/>
                <a:gd name="T8" fmla="*/ 0 w 142"/>
                <a:gd name="T9" fmla="*/ 57 h 114"/>
                <a:gd name="T10" fmla="*/ 0 w 142"/>
                <a:gd name="T11" fmla="*/ 85 h 114"/>
                <a:gd name="T12" fmla="*/ 57 w 142"/>
                <a:gd name="T13" fmla="*/ 114 h 114"/>
                <a:gd name="T14" fmla="*/ 85 w 142"/>
                <a:gd name="T15" fmla="*/ 85 h 114"/>
                <a:gd name="T16" fmla="*/ 57 w 142"/>
                <a:gd name="T17" fmla="*/ 57 h 114"/>
                <a:gd name="T18" fmla="*/ 113 w 142"/>
                <a:gd name="T19" fmla="*/ 57 h 114"/>
                <a:gd name="T20" fmla="*/ 113 w 142"/>
                <a:gd name="T21" fmla="*/ 85 h 114"/>
                <a:gd name="T22" fmla="*/ 142 w 142"/>
                <a:gd name="T23" fmla="*/ 85 h 114"/>
                <a:gd name="T24" fmla="*/ 142 w 142"/>
                <a:gd name="T25" fmla="*/ 57 h 114"/>
                <a:gd name="T26" fmla="*/ 85 w 142"/>
                <a:gd name="T2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2" h="114">
                  <a:moveTo>
                    <a:pt x="85" y="0"/>
                  </a:moveTo>
                  <a:lnTo>
                    <a:pt x="57" y="29"/>
                  </a:lnTo>
                  <a:lnTo>
                    <a:pt x="28" y="29"/>
                  </a:lnTo>
                  <a:lnTo>
                    <a:pt x="28" y="57"/>
                  </a:lnTo>
                  <a:lnTo>
                    <a:pt x="0" y="57"/>
                  </a:lnTo>
                  <a:lnTo>
                    <a:pt x="0" y="85"/>
                  </a:lnTo>
                  <a:lnTo>
                    <a:pt x="57" y="114"/>
                  </a:lnTo>
                  <a:lnTo>
                    <a:pt x="85" y="85"/>
                  </a:lnTo>
                  <a:lnTo>
                    <a:pt x="57" y="57"/>
                  </a:lnTo>
                  <a:lnTo>
                    <a:pt x="113" y="57"/>
                  </a:lnTo>
                  <a:lnTo>
                    <a:pt x="113" y="85"/>
                  </a:lnTo>
                  <a:lnTo>
                    <a:pt x="142" y="85"/>
                  </a:lnTo>
                  <a:lnTo>
                    <a:pt x="142" y="57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7" name="Freeform 710"/>
            <p:cNvSpPr>
              <a:spLocks/>
            </p:cNvSpPr>
            <p:nvPr/>
          </p:nvSpPr>
          <p:spPr bwMode="auto">
            <a:xfrm>
              <a:off x="4145" y="2882"/>
              <a:ext cx="57" cy="85"/>
            </a:xfrm>
            <a:custGeom>
              <a:avLst/>
              <a:gdLst>
                <a:gd name="T0" fmla="*/ 29 w 57"/>
                <a:gd name="T1" fmla="*/ 0 h 85"/>
                <a:gd name="T2" fmla="*/ 0 w 57"/>
                <a:gd name="T3" fmla="*/ 85 h 85"/>
                <a:gd name="T4" fmla="*/ 29 w 57"/>
                <a:gd name="T5" fmla="*/ 85 h 85"/>
                <a:gd name="T6" fmla="*/ 57 w 57"/>
                <a:gd name="T7" fmla="*/ 29 h 85"/>
                <a:gd name="T8" fmla="*/ 29 w 5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29" y="0"/>
                  </a:moveTo>
                  <a:lnTo>
                    <a:pt x="0" y="85"/>
                  </a:lnTo>
                  <a:lnTo>
                    <a:pt x="29" y="85"/>
                  </a:lnTo>
                  <a:lnTo>
                    <a:pt x="57" y="29"/>
                  </a:lnTo>
                  <a:lnTo>
                    <a:pt x="29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8" name="Freeform 711"/>
            <p:cNvSpPr>
              <a:spLocks/>
            </p:cNvSpPr>
            <p:nvPr/>
          </p:nvSpPr>
          <p:spPr bwMode="auto">
            <a:xfrm>
              <a:off x="3777" y="2911"/>
              <a:ext cx="28" cy="85"/>
            </a:xfrm>
            <a:custGeom>
              <a:avLst/>
              <a:gdLst>
                <a:gd name="T0" fmla="*/ 0 w 28"/>
                <a:gd name="T1" fmla="*/ 0 h 85"/>
                <a:gd name="T2" fmla="*/ 0 w 28"/>
                <a:gd name="T3" fmla="*/ 85 h 85"/>
                <a:gd name="T4" fmla="*/ 28 w 28"/>
                <a:gd name="T5" fmla="*/ 56 h 85"/>
                <a:gd name="T6" fmla="*/ 0 w 28"/>
                <a:gd name="T7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85">
                  <a:moveTo>
                    <a:pt x="0" y="0"/>
                  </a:moveTo>
                  <a:lnTo>
                    <a:pt x="0" y="85"/>
                  </a:lnTo>
                  <a:lnTo>
                    <a:pt x="28" y="56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9" name="Freeform 712"/>
            <p:cNvSpPr>
              <a:spLocks/>
            </p:cNvSpPr>
            <p:nvPr/>
          </p:nvSpPr>
          <p:spPr bwMode="auto">
            <a:xfrm>
              <a:off x="3635" y="2939"/>
              <a:ext cx="85" cy="85"/>
            </a:xfrm>
            <a:custGeom>
              <a:avLst/>
              <a:gdLst>
                <a:gd name="T0" fmla="*/ 28 w 85"/>
                <a:gd name="T1" fmla="*/ 0 h 85"/>
                <a:gd name="T2" fmla="*/ 0 w 85"/>
                <a:gd name="T3" fmla="*/ 28 h 85"/>
                <a:gd name="T4" fmla="*/ 28 w 85"/>
                <a:gd name="T5" fmla="*/ 57 h 85"/>
                <a:gd name="T6" fmla="*/ 28 w 85"/>
                <a:gd name="T7" fmla="*/ 85 h 85"/>
                <a:gd name="T8" fmla="*/ 85 w 85"/>
                <a:gd name="T9" fmla="*/ 57 h 85"/>
                <a:gd name="T10" fmla="*/ 57 w 85"/>
                <a:gd name="T11" fmla="*/ 0 h 85"/>
                <a:gd name="T12" fmla="*/ 28 w 85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85">
                  <a:moveTo>
                    <a:pt x="28" y="0"/>
                  </a:moveTo>
                  <a:lnTo>
                    <a:pt x="0" y="28"/>
                  </a:lnTo>
                  <a:lnTo>
                    <a:pt x="28" y="57"/>
                  </a:lnTo>
                  <a:lnTo>
                    <a:pt x="28" y="85"/>
                  </a:lnTo>
                  <a:lnTo>
                    <a:pt x="85" y="57"/>
                  </a:lnTo>
                  <a:lnTo>
                    <a:pt x="57" y="0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0" name="Freeform 713"/>
            <p:cNvSpPr>
              <a:spLocks/>
            </p:cNvSpPr>
            <p:nvPr/>
          </p:nvSpPr>
          <p:spPr bwMode="auto">
            <a:xfrm>
              <a:off x="3692" y="3024"/>
              <a:ext cx="57" cy="85"/>
            </a:xfrm>
            <a:custGeom>
              <a:avLst/>
              <a:gdLst>
                <a:gd name="T0" fmla="*/ 0 w 57"/>
                <a:gd name="T1" fmla="*/ 0 h 85"/>
                <a:gd name="T2" fmla="*/ 28 w 57"/>
                <a:gd name="T3" fmla="*/ 85 h 85"/>
                <a:gd name="T4" fmla="*/ 57 w 57"/>
                <a:gd name="T5" fmla="*/ 57 h 85"/>
                <a:gd name="T6" fmla="*/ 28 w 57"/>
                <a:gd name="T7" fmla="*/ 0 h 85"/>
                <a:gd name="T8" fmla="*/ 0 w 5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0" y="0"/>
                  </a:moveTo>
                  <a:lnTo>
                    <a:pt x="28" y="85"/>
                  </a:lnTo>
                  <a:lnTo>
                    <a:pt x="57" y="57"/>
                  </a:lnTo>
                  <a:lnTo>
                    <a:pt x="28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1" name="Freeform 714"/>
            <p:cNvSpPr>
              <a:spLocks/>
            </p:cNvSpPr>
            <p:nvPr/>
          </p:nvSpPr>
          <p:spPr bwMode="auto">
            <a:xfrm>
              <a:off x="3862" y="2882"/>
              <a:ext cx="85" cy="284"/>
            </a:xfrm>
            <a:custGeom>
              <a:avLst/>
              <a:gdLst>
                <a:gd name="T0" fmla="*/ 28 w 85"/>
                <a:gd name="T1" fmla="*/ 0 h 284"/>
                <a:gd name="T2" fmla="*/ 28 w 85"/>
                <a:gd name="T3" fmla="*/ 29 h 284"/>
                <a:gd name="T4" fmla="*/ 0 w 85"/>
                <a:gd name="T5" fmla="*/ 85 h 284"/>
                <a:gd name="T6" fmla="*/ 0 w 85"/>
                <a:gd name="T7" fmla="*/ 199 h 284"/>
                <a:gd name="T8" fmla="*/ 28 w 85"/>
                <a:gd name="T9" fmla="*/ 199 h 284"/>
                <a:gd name="T10" fmla="*/ 0 w 85"/>
                <a:gd name="T11" fmla="*/ 284 h 284"/>
                <a:gd name="T12" fmla="*/ 28 w 85"/>
                <a:gd name="T13" fmla="*/ 255 h 284"/>
                <a:gd name="T14" fmla="*/ 28 w 85"/>
                <a:gd name="T15" fmla="*/ 227 h 284"/>
                <a:gd name="T16" fmla="*/ 57 w 85"/>
                <a:gd name="T17" fmla="*/ 227 h 284"/>
                <a:gd name="T18" fmla="*/ 57 w 85"/>
                <a:gd name="T19" fmla="*/ 170 h 284"/>
                <a:gd name="T20" fmla="*/ 57 w 85"/>
                <a:gd name="T21" fmla="*/ 142 h 284"/>
                <a:gd name="T22" fmla="*/ 85 w 85"/>
                <a:gd name="T23" fmla="*/ 114 h 284"/>
                <a:gd name="T24" fmla="*/ 85 w 85"/>
                <a:gd name="T25" fmla="*/ 29 h 284"/>
                <a:gd name="T26" fmla="*/ 28 w 85"/>
                <a:gd name="T27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5" h="284">
                  <a:moveTo>
                    <a:pt x="28" y="0"/>
                  </a:moveTo>
                  <a:lnTo>
                    <a:pt x="28" y="29"/>
                  </a:lnTo>
                  <a:lnTo>
                    <a:pt x="0" y="85"/>
                  </a:lnTo>
                  <a:lnTo>
                    <a:pt x="0" y="199"/>
                  </a:lnTo>
                  <a:lnTo>
                    <a:pt x="28" y="199"/>
                  </a:lnTo>
                  <a:lnTo>
                    <a:pt x="0" y="284"/>
                  </a:lnTo>
                  <a:lnTo>
                    <a:pt x="28" y="255"/>
                  </a:lnTo>
                  <a:lnTo>
                    <a:pt x="28" y="227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57" y="142"/>
                  </a:lnTo>
                  <a:lnTo>
                    <a:pt x="85" y="114"/>
                  </a:lnTo>
                  <a:lnTo>
                    <a:pt x="85" y="29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2" name="Freeform 715"/>
            <p:cNvSpPr>
              <a:spLocks/>
            </p:cNvSpPr>
            <p:nvPr/>
          </p:nvSpPr>
          <p:spPr bwMode="auto">
            <a:xfrm>
              <a:off x="3947" y="2854"/>
              <a:ext cx="28" cy="57"/>
            </a:xfrm>
            <a:custGeom>
              <a:avLst/>
              <a:gdLst>
                <a:gd name="T0" fmla="*/ 0 w 28"/>
                <a:gd name="T1" fmla="*/ 0 h 57"/>
                <a:gd name="T2" fmla="*/ 28 w 28"/>
                <a:gd name="T3" fmla="*/ 28 h 57"/>
                <a:gd name="T4" fmla="*/ 0 w 28"/>
                <a:gd name="T5" fmla="*/ 57 h 57"/>
                <a:gd name="T6" fmla="*/ 0 w 28"/>
                <a:gd name="T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57">
                  <a:moveTo>
                    <a:pt x="0" y="0"/>
                  </a:moveTo>
                  <a:lnTo>
                    <a:pt x="28" y="28"/>
                  </a:lnTo>
                  <a:lnTo>
                    <a:pt x="0" y="57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3" name="Freeform 716"/>
            <p:cNvSpPr>
              <a:spLocks/>
            </p:cNvSpPr>
            <p:nvPr/>
          </p:nvSpPr>
          <p:spPr bwMode="auto">
            <a:xfrm>
              <a:off x="4712" y="4158"/>
              <a:ext cx="85" cy="85"/>
            </a:xfrm>
            <a:custGeom>
              <a:avLst/>
              <a:gdLst>
                <a:gd name="T0" fmla="*/ 0 w 85"/>
                <a:gd name="T1" fmla="*/ 28 h 85"/>
                <a:gd name="T2" fmla="*/ 85 w 85"/>
                <a:gd name="T3" fmla="*/ 85 h 85"/>
                <a:gd name="T4" fmla="*/ 85 w 85"/>
                <a:gd name="T5" fmla="*/ 57 h 85"/>
                <a:gd name="T6" fmla="*/ 29 w 85"/>
                <a:gd name="T7" fmla="*/ 0 h 85"/>
                <a:gd name="T8" fmla="*/ 0 w 85"/>
                <a:gd name="T9" fmla="*/ 2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0" y="28"/>
                  </a:moveTo>
                  <a:lnTo>
                    <a:pt x="85" y="85"/>
                  </a:lnTo>
                  <a:lnTo>
                    <a:pt x="85" y="57"/>
                  </a:lnTo>
                  <a:lnTo>
                    <a:pt x="29" y="0"/>
                  </a:lnTo>
                  <a:lnTo>
                    <a:pt x="0" y="2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4" name="Freeform 717"/>
            <p:cNvSpPr>
              <a:spLocks/>
            </p:cNvSpPr>
            <p:nvPr/>
          </p:nvSpPr>
          <p:spPr bwMode="auto">
            <a:xfrm>
              <a:off x="4684" y="4441"/>
              <a:ext cx="170" cy="114"/>
            </a:xfrm>
            <a:custGeom>
              <a:avLst/>
              <a:gdLst>
                <a:gd name="T0" fmla="*/ 57 w 170"/>
                <a:gd name="T1" fmla="*/ 0 h 114"/>
                <a:gd name="T2" fmla="*/ 0 w 170"/>
                <a:gd name="T3" fmla="*/ 29 h 114"/>
                <a:gd name="T4" fmla="*/ 0 w 170"/>
                <a:gd name="T5" fmla="*/ 86 h 114"/>
                <a:gd name="T6" fmla="*/ 28 w 170"/>
                <a:gd name="T7" fmla="*/ 114 h 114"/>
                <a:gd name="T8" fmla="*/ 113 w 170"/>
                <a:gd name="T9" fmla="*/ 114 h 114"/>
                <a:gd name="T10" fmla="*/ 170 w 170"/>
                <a:gd name="T11" fmla="*/ 86 h 114"/>
                <a:gd name="T12" fmla="*/ 170 w 170"/>
                <a:gd name="T13" fmla="*/ 29 h 114"/>
                <a:gd name="T14" fmla="*/ 113 w 170"/>
                <a:gd name="T15" fmla="*/ 0 h 114"/>
                <a:gd name="T16" fmla="*/ 57 w 170"/>
                <a:gd name="T1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14">
                  <a:moveTo>
                    <a:pt x="57" y="0"/>
                  </a:moveTo>
                  <a:lnTo>
                    <a:pt x="0" y="29"/>
                  </a:lnTo>
                  <a:lnTo>
                    <a:pt x="0" y="86"/>
                  </a:lnTo>
                  <a:lnTo>
                    <a:pt x="28" y="114"/>
                  </a:lnTo>
                  <a:lnTo>
                    <a:pt x="113" y="114"/>
                  </a:lnTo>
                  <a:lnTo>
                    <a:pt x="170" y="86"/>
                  </a:lnTo>
                  <a:lnTo>
                    <a:pt x="170" y="29"/>
                  </a:lnTo>
                  <a:lnTo>
                    <a:pt x="113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5" name="Freeform 718"/>
            <p:cNvSpPr>
              <a:spLocks/>
            </p:cNvSpPr>
            <p:nvPr/>
          </p:nvSpPr>
          <p:spPr bwMode="auto">
            <a:xfrm>
              <a:off x="2926" y="4640"/>
              <a:ext cx="794" cy="907"/>
            </a:xfrm>
            <a:custGeom>
              <a:avLst/>
              <a:gdLst>
                <a:gd name="T0" fmla="*/ 794 w 794"/>
                <a:gd name="T1" fmla="*/ 113 h 907"/>
                <a:gd name="T2" fmla="*/ 709 w 794"/>
                <a:gd name="T3" fmla="*/ 198 h 907"/>
                <a:gd name="T4" fmla="*/ 652 w 794"/>
                <a:gd name="T5" fmla="*/ 340 h 907"/>
                <a:gd name="T6" fmla="*/ 624 w 794"/>
                <a:gd name="T7" fmla="*/ 397 h 907"/>
                <a:gd name="T8" fmla="*/ 539 w 794"/>
                <a:gd name="T9" fmla="*/ 510 h 907"/>
                <a:gd name="T10" fmla="*/ 539 w 794"/>
                <a:gd name="T11" fmla="*/ 595 h 907"/>
                <a:gd name="T12" fmla="*/ 539 w 794"/>
                <a:gd name="T13" fmla="*/ 709 h 907"/>
                <a:gd name="T14" fmla="*/ 511 w 794"/>
                <a:gd name="T15" fmla="*/ 850 h 907"/>
                <a:gd name="T16" fmla="*/ 454 w 794"/>
                <a:gd name="T17" fmla="*/ 822 h 907"/>
                <a:gd name="T18" fmla="*/ 397 w 794"/>
                <a:gd name="T19" fmla="*/ 850 h 907"/>
                <a:gd name="T20" fmla="*/ 312 w 794"/>
                <a:gd name="T21" fmla="*/ 907 h 907"/>
                <a:gd name="T22" fmla="*/ 284 w 794"/>
                <a:gd name="T23" fmla="*/ 907 h 907"/>
                <a:gd name="T24" fmla="*/ 227 w 794"/>
                <a:gd name="T25" fmla="*/ 850 h 907"/>
                <a:gd name="T26" fmla="*/ 170 w 794"/>
                <a:gd name="T27" fmla="*/ 822 h 907"/>
                <a:gd name="T28" fmla="*/ 170 w 794"/>
                <a:gd name="T29" fmla="*/ 737 h 907"/>
                <a:gd name="T30" fmla="*/ 227 w 794"/>
                <a:gd name="T31" fmla="*/ 680 h 907"/>
                <a:gd name="T32" fmla="*/ 199 w 794"/>
                <a:gd name="T33" fmla="*/ 624 h 907"/>
                <a:gd name="T34" fmla="*/ 142 w 794"/>
                <a:gd name="T35" fmla="*/ 595 h 907"/>
                <a:gd name="T36" fmla="*/ 57 w 794"/>
                <a:gd name="T37" fmla="*/ 652 h 907"/>
                <a:gd name="T38" fmla="*/ 0 w 794"/>
                <a:gd name="T39" fmla="*/ 595 h 907"/>
                <a:gd name="T40" fmla="*/ 114 w 794"/>
                <a:gd name="T41" fmla="*/ 510 h 907"/>
                <a:gd name="T42" fmla="*/ 170 w 794"/>
                <a:gd name="T43" fmla="*/ 539 h 907"/>
                <a:gd name="T44" fmla="*/ 170 w 794"/>
                <a:gd name="T45" fmla="*/ 454 h 907"/>
                <a:gd name="T46" fmla="*/ 142 w 794"/>
                <a:gd name="T47" fmla="*/ 425 h 907"/>
                <a:gd name="T48" fmla="*/ 256 w 794"/>
                <a:gd name="T49" fmla="*/ 482 h 907"/>
                <a:gd name="T50" fmla="*/ 227 w 794"/>
                <a:gd name="T51" fmla="*/ 539 h 907"/>
                <a:gd name="T52" fmla="*/ 312 w 794"/>
                <a:gd name="T53" fmla="*/ 510 h 907"/>
                <a:gd name="T54" fmla="*/ 426 w 794"/>
                <a:gd name="T55" fmla="*/ 510 h 907"/>
                <a:gd name="T56" fmla="*/ 454 w 794"/>
                <a:gd name="T57" fmla="*/ 454 h 907"/>
                <a:gd name="T58" fmla="*/ 482 w 794"/>
                <a:gd name="T59" fmla="*/ 397 h 907"/>
                <a:gd name="T60" fmla="*/ 511 w 794"/>
                <a:gd name="T61" fmla="*/ 368 h 907"/>
                <a:gd name="T62" fmla="*/ 624 w 794"/>
                <a:gd name="T63" fmla="*/ 340 h 907"/>
                <a:gd name="T64" fmla="*/ 652 w 794"/>
                <a:gd name="T65" fmla="*/ 198 h 907"/>
                <a:gd name="T66" fmla="*/ 709 w 794"/>
                <a:gd name="T67" fmla="*/ 85 h 907"/>
                <a:gd name="T68" fmla="*/ 766 w 794"/>
                <a:gd name="T69" fmla="*/ 28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94" h="907">
                  <a:moveTo>
                    <a:pt x="794" y="0"/>
                  </a:moveTo>
                  <a:lnTo>
                    <a:pt x="794" y="113"/>
                  </a:lnTo>
                  <a:lnTo>
                    <a:pt x="766" y="170"/>
                  </a:lnTo>
                  <a:lnTo>
                    <a:pt x="709" y="198"/>
                  </a:lnTo>
                  <a:lnTo>
                    <a:pt x="709" y="255"/>
                  </a:lnTo>
                  <a:lnTo>
                    <a:pt x="652" y="340"/>
                  </a:lnTo>
                  <a:lnTo>
                    <a:pt x="624" y="368"/>
                  </a:lnTo>
                  <a:lnTo>
                    <a:pt x="624" y="397"/>
                  </a:lnTo>
                  <a:lnTo>
                    <a:pt x="539" y="482"/>
                  </a:lnTo>
                  <a:lnTo>
                    <a:pt x="539" y="510"/>
                  </a:lnTo>
                  <a:lnTo>
                    <a:pt x="567" y="539"/>
                  </a:lnTo>
                  <a:lnTo>
                    <a:pt x="539" y="595"/>
                  </a:lnTo>
                  <a:lnTo>
                    <a:pt x="567" y="652"/>
                  </a:lnTo>
                  <a:lnTo>
                    <a:pt x="539" y="709"/>
                  </a:lnTo>
                  <a:lnTo>
                    <a:pt x="567" y="765"/>
                  </a:lnTo>
                  <a:lnTo>
                    <a:pt x="511" y="850"/>
                  </a:lnTo>
                  <a:lnTo>
                    <a:pt x="454" y="850"/>
                  </a:lnTo>
                  <a:lnTo>
                    <a:pt x="454" y="822"/>
                  </a:lnTo>
                  <a:lnTo>
                    <a:pt x="397" y="822"/>
                  </a:lnTo>
                  <a:lnTo>
                    <a:pt x="397" y="850"/>
                  </a:lnTo>
                  <a:lnTo>
                    <a:pt x="341" y="907"/>
                  </a:lnTo>
                  <a:lnTo>
                    <a:pt x="312" y="907"/>
                  </a:lnTo>
                  <a:lnTo>
                    <a:pt x="284" y="879"/>
                  </a:lnTo>
                  <a:lnTo>
                    <a:pt x="284" y="907"/>
                  </a:lnTo>
                  <a:lnTo>
                    <a:pt x="227" y="907"/>
                  </a:lnTo>
                  <a:lnTo>
                    <a:pt x="227" y="850"/>
                  </a:lnTo>
                  <a:lnTo>
                    <a:pt x="227" y="822"/>
                  </a:lnTo>
                  <a:lnTo>
                    <a:pt x="170" y="822"/>
                  </a:lnTo>
                  <a:lnTo>
                    <a:pt x="142" y="794"/>
                  </a:lnTo>
                  <a:lnTo>
                    <a:pt x="170" y="737"/>
                  </a:lnTo>
                  <a:lnTo>
                    <a:pt x="199" y="737"/>
                  </a:lnTo>
                  <a:lnTo>
                    <a:pt x="227" y="680"/>
                  </a:lnTo>
                  <a:lnTo>
                    <a:pt x="227" y="652"/>
                  </a:lnTo>
                  <a:lnTo>
                    <a:pt x="199" y="624"/>
                  </a:lnTo>
                  <a:lnTo>
                    <a:pt x="170" y="567"/>
                  </a:lnTo>
                  <a:lnTo>
                    <a:pt x="142" y="595"/>
                  </a:lnTo>
                  <a:lnTo>
                    <a:pt x="114" y="567"/>
                  </a:lnTo>
                  <a:lnTo>
                    <a:pt x="57" y="652"/>
                  </a:lnTo>
                  <a:lnTo>
                    <a:pt x="29" y="595"/>
                  </a:lnTo>
                  <a:lnTo>
                    <a:pt x="0" y="595"/>
                  </a:lnTo>
                  <a:lnTo>
                    <a:pt x="29" y="510"/>
                  </a:lnTo>
                  <a:lnTo>
                    <a:pt x="114" y="510"/>
                  </a:lnTo>
                  <a:lnTo>
                    <a:pt x="142" y="539"/>
                  </a:lnTo>
                  <a:lnTo>
                    <a:pt x="170" y="539"/>
                  </a:lnTo>
                  <a:lnTo>
                    <a:pt x="142" y="482"/>
                  </a:lnTo>
                  <a:lnTo>
                    <a:pt x="170" y="454"/>
                  </a:lnTo>
                  <a:lnTo>
                    <a:pt x="142" y="454"/>
                  </a:lnTo>
                  <a:lnTo>
                    <a:pt x="142" y="425"/>
                  </a:lnTo>
                  <a:lnTo>
                    <a:pt x="199" y="425"/>
                  </a:lnTo>
                  <a:lnTo>
                    <a:pt x="256" y="482"/>
                  </a:lnTo>
                  <a:lnTo>
                    <a:pt x="199" y="539"/>
                  </a:lnTo>
                  <a:lnTo>
                    <a:pt x="227" y="539"/>
                  </a:lnTo>
                  <a:lnTo>
                    <a:pt x="256" y="510"/>
                  </a:lnTo>
                  <a:lnTo>
                    <a:pt x="312" y="510"/>
                  </a:lnTo>
                  <a:lnTo>
                    <a:pt x="397" y="482"/>
                  </a:lnTo>
                  <a:lnTo>
                    <a:pt x="426" y="510"/>
                  </a:lnTo>
                  <a:lnTo>
                    <a:pt x="454" y="482"/>
                  </a:lnTo>
                  <a:lnTo>
                    <a:pt x="454" y="454"/>
                  </a:lnTo>
                  <a:lnTo>
                    <a:pt x="454" y="425"/>
                  </a:lnTo>
                  <a:lnTo>
                    <a:pt x="482" y="397"/>
                  </a:lnTo>
                  <a:lnTo>
                    <a:pt x="482" y="368"/>
                  </a:lnTo>
                  <a:lnTo>
                    <a:pt x="511" y="368"/>
                  </a:lnTo>
                  <a:lnTo>
                    <a:pt x="567" y="283"/>
                  </a:lnTo>
                  <a:lnTo>
                    <a:pt x="624" y="340"/>
                  </a:lnTo>
                  <a:lnTo>
                    <a:pt x="652" y="227"/>
                  </a:lnTo>
                  <a:lnTo>
                    <a:pt x="652" y="198"/>
                  </a:lnTo>
                  <a:lnTo>
                    <a:pt x="624" y="170"/>
                  </a:lnTo>
                  <a:lnTo>
                    <a:pt x="709" y="85"/>
                  </a:lnTo>
                  <a:lnTo>
                    <a:pt x="709" y="0"/>
                  </a:lnTo>
                  <a:lnTo>
                    <a:pt x="766" y="28"/>
                  </a:lnTo>
                  <a:lnTo>
                    <a:pt x="794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6" name="Freeform 719"/>
            <p:cNvSpPr>
              <a:spLocks/>
            </p:cNvSpPr>
            <p:nvPr/>
          </p:nvSpPr>
          <p:spPr bwMode="auto">
            <a:xfrm>
              <a:off x="2955" y="5519"/>
              <a:ext cx="85" cy="85"/>
            </a:xfrm>
            <a:custGeom>
              <a:avLst/>
              <a:gdLst>
                <a:gd name="T0" fmla="*/ 28 w 85"/>
                <a:gd name="T1" fmla="*/ 0 h 85"/>
                <a:gd name="T2" fmla="*/ 0 w 85"/>
                <a:gd name="T3" fmla="*/ 28 h 85"/>
                <a:gd name="T4" fmla="*/ 0 w 85"/>
                <a:gd name="T5" fmla="*/ 85 h 85"/>
                <a:gd name="T6" fmla="*/ 28 w 85"/>
                <a:gd name="T7" fmla="*/ 85 h 85"/>
                <a:gd name="T8" fmla="*/ 85 w 85"/>
                <a:gd name="T9" fmla="*/ 56 h 85"/>
                <a:gd name="T10" fmla="*/ 56 w 85"/>
                <a:gd name="T11" fmla="*/ 0 h 85"/>
                <a:gd name="T12" fmla="*/ 28 w 85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85">
                  <a:moveTo>
                    <a:pt x="28" y="0"/>
                  </a:moveTo>
                  <a:lnTo>
                    <a:pt x="0" y="28"/>
                  </a:lnTo>
                  <a:lnTo>
                    <a:pt x="0" y="85"/>
                  </a:lnTo>
                  <a:lnTo>
                    <a:pt x="28" y="85"/>
                  </a:lnTo>
                  <a:lnTo>
                    <a:pt x="85" y="56"/>
                  </a:lnTo>
                  <a:lnTo>
                    <a:pt x="56" y="0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7" name="Freeform 720"/>
            <p:cNvSpPr>
              <a:spLocks/>
            </p:cNvSpPr>
            <p:nvPr/>
          </p:nvSpPr>
          <p:spPr bwMode="auto">
            <a:xfrm>
              <a:off x="2501" y="5887"/>
              <a:ext cx="57" cy="57"/>
            </a:xfrm>
            <a:custGeom>
              <a:avLst/>
              <a:gdLst>
                <a:gd name="T0" fmla="*/ 57 w 57"/>
                <a:gd name="T1" fmla="*/ 0 h 57"/>
                <a:gd name="T2" fmla="*/ 0 w 57"/>
                <a:gd name="T3" fmla="*/ 0 h 57"/>
                <a:gd name="T4" fmla="*/ 28 w 57"/>
                <a:gd name="T5" fmla="*/ 29 h 57"/>
                <a:gd name="T6" fmla="*/ 57 w 57"/>
                <a:gd name="T7" fmla="*/ 57 h 57"/>
                <a:gd name="T8" fmla="*/ 57 w 57"/>
                <a:gd name="T9" fmla="*/ 29 h 57"/>
                <a:gd name="T10" fmla="*/ 57 w 57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7">
                  <a:moveTo>
                    <a:pt x="57" y="0"/>
                  </a:moveTo>
                  <a:lnTo>
                    <a:pt x="0" y="0"/>
                  </a:lnTo>
                  <a:lnTo>
                    <a:pt x="28" y="29"/>
                  </a:lnTo>
                  <a:lnTo>
                    <a:pt x="57" y="57"/>
                  </a:lnTo>
                  <a:lnTo>
                    <a:pt x="57" y="29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8" name="Freeform 721"/>
            <p:cNvSpPr>
              <a:spLocks/>
            </p:cNvSpPr>
            <p:nvPr/>
          </p:nvSpPr>
          <p:spPr bwMode="auto">
            <a:xfrm>
              <a:off x="2558" y="5802"/>
              <a:ext cx="57" cy="85"/>
            </a:xfrm>
            <a:custGeom>
              <a:avLst/>
              <a:gdLst>
                <a:gd name="T0" fmla="*/ 28 w 57"/>
                <a:gd name="T1" fmla="*/ 0 h 85"/>
                <a:gd name="T2" fmla="*/ 0 w 57"/>
                <a:gd name="T3" fmla="*/ 29 h 85"/>
                <a:gd name="T4" fmla="*/ 0 w 57"/>
                <a:gd name="T5" fmla="*/ 85 h 85"/>
                <a:gd name="T6" fmla="*/ 57 w 57"/>
                <a:gd name="T7" fmla="*/ 29 h 85"/>
                <a:gd name="T8" fmla="*/ 28 w 5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28" y="0"/>
                  </a:moveTo>
                  <a:lnTo>
                    <a:pt x="0" y="29"/>
                  </a:lnTo>
                  <a:lnTo>
                    <a:pt x="0" y="85"/>
                  </a:lnTo>
                  <a:lnTo>
                    <a:pt x="57" y="29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9" name="Freeform 722"/>
            <p:cNvSpPr>
              <a:spLocks/>
            </p:cNvSpPr>
            <p:nvPr/>
          </p:nvSpPr>
          <p:spPr bwMode="auto">
            <a:xfrm>
              <a:off x="2700" y="5774"/>
              <a:ext cx="141" cy="113"/>
            </a:xfrm>
            <a:custGeom>
              <a:avLst/>
              <a:gdLst>
                <a:gd name="T0" fmla="*/ 85 w 141"/>
                <a:gd name="T1" fmla="*/ 28 h 113"/>
                <a:gd name="T2" fmla="*/ 56 w 141"/>
                <a:gd name="T3" fmla="*/ 0 h 113"/>
                <a:gd name="T4" fmla="*/ 0 w 141"/>
                <a:gd name="T5" fmla="*/ 28 h 113"/>
                <a:gd name="T6" fmla="*/ 56 w 141"/>
                <a:gd name="T7" fmla="*/ 113 h 113"/>
                <a:gd name="T8" fmla="*/ 113 w 141"/>
                <a:gd name="T9" fmla="*/ 85 h 113"/>
                <a:gd name="T10" fmla="*/ 141 w 141"/>
                <a:gd name="T11" fmla="*/ 57 h 113"/>
                <a:gd name="T12" fmla="*/ 113 w 141"/>
                <a:gd name="T13" fmla="*/ 28 h 113"/>
                <a:gd name="T14" fmla="*/ 85 w 141"/>
                <a:gd name="T15" fmla="*/ 28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1" h="113">
                  <a:moveTo>
                    <a:pt x="85" y="28"/>
                  </a:moveTo>
                  <a:lnTo>
                    <a:pt x="56" y="0"/>
                  </a:lnTo>
                  <a:lnTo>
                    <a:pt x="0" y="28"/>
                  </a:lnTo>
                  <a:lnTo>
                    <a:pt x="56" y="113"/>
                  </a:lnTo>
                  <a:lnTo>
                    <a:pt x="113" y="85"/>
                  </a:lnTo>
                  <a:lnTo>
                    <a:pt x="141" y="57"/>
                  </a:lnTo>
                  <a:lnTo>
                    <a:pt x="113" y="28"/>
                  </a:lnTo>
                  <a:lnTo>
                    <a:pt x="85" y="2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0" name="Freeform 723"/>
            <p:cNvSpPr>
              <a:spLocks/>
            </p:cNvSpPr>
            <p:nvPr/>
          </p:nvSpPr>
          <p:spPr bwMode="auto">
            <a:xfrm>
              <a:off x="2700" y="5405"/>
              <a:ext cx="56" cy="57"/>
            </a:xfrm>
            <a:custGeom>
              <a:avLst/>
              <a:gdLst>
                <a:gd name="T0" fmla="*/ 56 w 56"/>
                <a:gd name="T1" fmla="*/ 0 h 57"/>
                <a:gd name="T2" fmla="*/ 0 w 56"/>
                <a:gd name="T3" fmla="*/ 29 h 57"/>
                <a:gd name="T4" fmla="*/ 56 w 56"/>
                <a:gd name="T5" fmla="*/ 57 h 57"/>
                <a:gd name="T6" fmla="*/ 56 w 56"/>
                <a:gd name="T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57">
                  <a:moveTo>
                    <a:pt x="56" y="0"/>
                  </a:moveTo>
                  <a:lnTo>
                    <a:pt x="0" y="29"/>
                  </a:lnTo>
                  <a:lnTo>
                    <a:pt x="56" y="57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1" name="Freeform 724"/>
            <p:cNvSpPr>
              <a:spLocks/>
            </p:cNvSpPr>
            <p:nvPr/>
          </p:nvSpPr>
          <p:spPr bwMode="auto">
            <a:xfrm>
              <a:off x="2586" y="5462"/>
              <a:ext cx="170" cy="113"/>
            </a:xfrm>
            <a:custGeom>
              <a:avLst/>
              <a:gdLst>
                <a:gd name="T0" fmla="*/ 85 w 170"/>
                <a:gd name="T1" fmla="*/ 0 h 113"/>
                <a:gd name="T2" fmla="*/ 142 w 170"/>
                <a:gd name="T3" fmla="*/ 28 h 113"/>
                <a:gd name="T4" fmla="*/ 114 w 170"/>
                <a:gd name="T5" fmla="*/ 57 h 113"/>
                <a:gd name="T6" fmla="*/ 170 w 170"/>
                <a:gd name="T7" fmla="*/ 57 h 113"/>
                <a:gd name="T8" fmla="*/ 170 w 170"/>
                <a:gd name="T9" fmla="*/ 85 h 113"/>
                <a:gd name="T10" fmla="*/ 114 w 170"/>
                <a:gd name="T11" fmla="*/ 113 h 113"/>
                <a:gd name="T12" fmla="*/ 114 w 170"/>
                <a:gd name="T13" fmla="*/ 85 h 113"/>
                <a:gd name="T14" fmla="*/ 0 w 170"/>
                <a:gd name="T15" fmla="*/ 85 h 113"/>
                <a:gd name="T16" fmla="*/ 0 w 170"/>
                <a:gd name="T17" fmla="*/ 57 h 113"/>
                <a:gd name="T18" fmla="*/ 57 w 170"/>
                <a:gd name="T19" fmla="*/ 57 h 113"/>
                <a:gd name="T20" fmla="*/ 57 w 170"/>
                <a:gd name="T21" fmla="*/ 28 h 113"/>
                <a:gd name="T22" fmla="*/ 29 w 170"/>
                <a:gd name="T23" fmla="*/ 28 h 113"/>
                <a:gd name="T24" fmla="*/ 85 w 170"/>
                <a:gd name="T2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0" h="113">
                  <a:moveTo>
                    <a:pt x="85" y="0"/>
                  </a:moveTo>
                  <a:lnTo>
                    <a:pt x="142" y="28"/>
                  </a:lnTo>
                  <a:lnTo>
                    <a:pt x="114" y="57"/>
                  </a:lnTo>
                  <a:lnTo>
                    <a:pt x="170" y="57"/>
                  </a:lnTo>
                  <a:lnTo>
                    <a:pt x="170" y="85"/>
                  </a:lnTo>
                  <a:lnTo>
                    <a:pt x="114" y="113"/>
                  </a:lnTo>
                  <a:lnTo>
                    <a:pt x="114" y="85"/>
                  </a:lnTo>
                  <a:lnTo>
                    <a:pt x="0" y="85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28"/>
                  </a:lnTo>
                  <a:lnTo>
                    <a:pt x="29" y="28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2" name="Freeform 725"/>
            <p:cNvSpPr>
              <a:spLocks/>
            </p:cNvSpPr>
            <p:nvPr/>
          </p:nvSpPr>
          <p:spPr bwMode="auto">
            <a:xfrm>
              <a:off x="1764" y="5207"/>
              <a:ext cx="794" cy="567"/>
            </a:xfrm>
            <a:custGeom>
              <a:avLst/>
              <a:gdLst>
                <a:gd name="T0" fmla="*/ 482 w 794"/>
                <a:gd name="T1" fmla="*/ 539 h 567"/>
                <a:gd name="T2" fmla="*/ 397 w 794"/>
                <a:gd name="T3" fmla="*/ 539 h 567"/>
                <a:gd name="T4" fmla="*/ 340 w 794"/>
                <a:gd name="T5" fmla="*/ 510 h 567"/>
                <a:gd name="T6" fmla="*/ 255 w 794"/>
                <a:gd name="T7" fmla="*/ 482 h 567"/>
                <a:gd name="T8" fmla="*/ 170 w 794"/>
                <a:gd name="T9" fmla="*/ 425 h 567"/>
                <a:gd name="T10" fmla="*/ 170 w 794"/>
                <a:gd name="T11" fmla="*/ 510 h 567"/>
                <a:gd name="T12" fmla="*/ 57 w 794"/>
                <a:gd name="T13" fmla="*/ 482 h 567"/>
                <a:gd name="T14" fmla="*/ 0 w 794"/>
                <a:gd name="T15" fmla="*/ 425 h 567"/>
                <a:gd name="T16" fmla="*/ 0 w 794"/>
                <a:gd name="T17" fmla="*/ 397 h 567"/>
                <a:gd name="T18" fmla="*/ 28 w 794"/>
                <a:gd name="T19" fmla="*/ 397 h 567"/>
                <a:gd name="T20" fmla="*/ 57 w 794"/>
                <a:gd name="T21" fmla="*/ 397 h 567"/>
                <a:gd name="T22" fmla="*/ 28 w 794"/>
                <a:gd name="T23" fmla="*/ 368 h 567"/>
                <a:gd name="T24" fmla="*/ 57 w 794"/>
                <a:gd name="T25" fmla="*/ 312 h 567"/>
                <a:gd name="T26" fmla="*/ 113 w 794"/>
                <a:gd name="T27" fmla="*/ 368 h 567"/>
                <a:gd name="T28" fmla="*/ 113 w 794"/>
                <a:gd name="T29" fmla="*/ 283 h 567"/>
                <a:gd name="T30" fmla="*/ 142 w 794"/>
                <a:gd name="T31" fmla="*/ 312 h 567"/>
                <a:gd name="T32" fmla="*/ 170 w 794"/>
                <a:gd name="T33" fmla="*/ 312 h 567"/>
                <a:gd name="T34" fmla="*/ 170 w 794"/>
                <a:gd name="T35" fmla="*/ 283 h 567"/>
                <a:gd name="T36" fmla="*/ 198 w 794"/>
                <a:gd name="T37" fmla="*/ 283 h 567"/>
                <a:gd name="T38" fmla="*/ 198 w 794"/>
                <a:gd name="T39" fmla="*/ 340 h 567"/>
                <a:gd name="T40" fmla="*/ 227 w 794"/>
                <a:gd name="T41" fmla="*/ 368 h 567"/>
                <a:gd name="T42" fmla="*/ 227 w 794"/>
                <a:gd name="T43" fmla="*/ 312 h 567"/>
                <a:gd name="T44" fmla="*/ 255 w 794"/>
                <a:gd name="T45" fmla="*/ 255 h 567"/>
                <a:gd name="T46" fmla="*/ 227 w 794"/>
                <a:gd name="T47" fmla="*/ 198 h 567"/>
                <a:gd name="T48" fmla="*/ 255 w 794"/>
                <a:gd name="T49" fmla="*/ 198 h 567"/>
                <a:gd name="T50" fmla="*/ 227 w 794"/>
                <a:gd name="T51" fmla="*/ 142 h 567"/>
                <a:gd name="T52" fmla="*/ 255 w 794"/>
                <a:gd name="T53" fmla="*/ 142 h 567"/>
                <a:gd name="T54" fmla="*/ 255 w 794"/>
                <a:gd name="T55" fmla="*/ 113 h 567"/>
                <a:gd name="T56" fmla="*/ 284 w 794"/>
                <a:gd name="T57" fmla="*/ 57 h 567"/>
                <a:gd name="T58" fmla="*/ 312 w 794"/>
                <a:gd name="T59" fmla="*/ 57 h 567"/>
                <a:gd name="T60" fmla="*/ 312 w 794"/>
                <a:gd name="T61" fmla="*/ 28 h 567"/>
                <a:gd name="T62" fmla="*/ 284 w 794"/>
                <a:gd name="T63" fmla="*/ 28 h 567"/>
                <a:gd name="T64" fmla="*/ 284 w 794"/>
                <a:gd name="T65" fmla="*/ 0 h 567"/>
                <a:gd name="T66" fmla="*/ 340 w 794"/>
                <a:gd name="T67" fmla="*/ 0 h 567"/>
                <a:gd name="T68" fmla="*/ 425 w 794"/>
                <a:gd name="T69" fmla="*/ 85 h 567"/>
                <a:gd name="T70" fmla="*/ 425 w 794"/>
                <a:gd name="T71" fmla="*/ 113 h 567"/>
                <a:gd name="T72" fmla="*/ 454 w 794"/>
                <a:gd name="T73" fmla="*/ 142 h 567"/>
                <a:gd name="T74" fmla="*/ 454 w 794"/>
                <a:gd name="T75" fmla="*/ 113 h 567"/>
                <a:gd name="T76" fmla="*/ 482 w 794"/>
                <a:gd name="T77" fmla="*/ 113 h 567"/>
                <a:gd name="T78" fmla="*/ 482 w 794"/>
                <a:gd name="T79" fmla="*/ 85 h 567"/>
                <a:gd name="T80" fmla="*/ 595 w 794"/>
                <a:gd name="T81" fmla="*/ 113 h 567"/>
                <a:gd name="T82" fmla="*/ 595 w 794"/>
                <a:gd name="T83" fmla="*/ 85 h 567"/>
                <a:gd name="T84" fmla="*/ 652 w 794"/>
                <a:gd name="T85" fmla="*/ 113 h 567"/>
                <a:gd name="T86" fmla="*/ 652 w 794"/>
                <a:gd name="T87" fmla="*/ 142 h 567"/>
                <a:gd name="T88" fmla="*/ 737 w 794"/>
                <a:gd name="T89" fmla="*/ 170 h 567"/>
                <a:gd name="T90" fmla="*/ 765 w 794"/>
                <a:gd name="T91" fmla="*/ 227 h 567"/>
                <a:gd name="T92" fmla="*/ 794 w 794"/>
                <a:gd name="T93" fmla="*/ 227 h 567"/>
                <a:gd name="T94" fmla="*/ 794 w 794"/>
                <a:gd name="T95" fmla="*/ 283 h 567"/>
                <a:gd name="T96" fmla="*/ 765 w 794"/>
                <a:gd name="T97" fmla="*/ 312 h 567"/>
                <a:gd name="T98" fmla="*/ 794 w 794"/>
                <a:gd name="T99" fmla="*/ 368 h 567"/>
                <a:gd name="T100" fmla="*/ 765 w 794"/>
                <a:gd name="T101" fmla="*/ 368 h 567"/>
                <a:gd name="T102" fmla="*/ 765 w 794"/>
                <a:gd name="T103" fmla="*/ 397 h 567"/>
                <a:gd name="T104" fmla="*/ 737 w 794"/>
                <a:gd name="T105" fmla="*/ 368 h 567"/>
                <a:gd name="T106" fmla="*/ 680 w 794"/>
                <a:gd name="T107" fmla="*/ 425 h 567"/>
                <a:gd name="T108" fmla="*/ 709 w 794"/>
                <a:gd name="T109" fmla="*/ 510 h 567"/>
                <a:gd name="T110" fmla="*/ 680 w 794"/>
                <a:gd name="T111" fmla="*/ 510 h 567"/>
                <a:gd name="T112" fmla="*/ 624 w 794"/>
                <a:gd name="T113" fmla="*/ 482 h 567"/>
                <a:gd name="T114" fmla="*/ 652 w 794"/>
                <a:gd name="T115" fmla="*/ 510 h 567"/>
                <a:gd name="T116" fmla="*/ 624 w 794"/>
                <a:gd name="T117" fmla="*/ 567 h 567"/>
                <a:gd name="T118" fmla="*/ 567 w 794"/>
                <a:gd name="T119" fmla="*/ 567 h 567"/>
                <a:gd name="T120" fmla="*/ 510 w 794"/>
                <a:gd name="T121" fmla="*/ 539 h 567"/>
                <a:gd name="T122" fmla="*/ 482 w 794"/>
                <a:gd name="T123" fmla="*/ 539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94" h="567">
                  <a:moveTo>
                    <a:pt x="482" y="539"/>
                  </a:moveTo>
                  <a:lnTo>
                    <a:pt x="397" y="539"/>
                  </a:lnTo>
                  <a:lnTo>
                    <a:pt x="340" y="510"/>
                  </a:lnTo>
                  <a:lnTo>
                    <a:pt x="255" y="482"/>
                  </a:lnTo>
                  <a:lnTo>
                    <a:pt x="170" y="425"/>
                  </a:lnTo>
                  <a:lnTo>
                    <a:pt x="170" y="510"/>
                  </a:lnTo>
                  <a:lnTo>
                    <a:pt x="57" y="482"/>
                  </a:lnTo>
                  <a:lnTo>
                    <a:pt x="0" y="425"/>
                  </a:lnTo>
                  <a:lnTo>
                    <a:pt x="0" y="397"/>
                  </a:lnTo>
                  <a:lnTo>
                    <a:pt x="28" y="397"/>
                  </a:lnTo>
                  <a:lnTo>
                    <a:pt x="57" y="397"/>
                  </a:lnTo>
                  <a:lnTo>
                    <a:pt x="28" y="368"/>
                  </a:lnTo>
                  <a:lnTo>
                    <a:pt x="57" y="312"/>
                  </a:lnTo>
                  <a:lnTo>
                    <a:pt x="113" y="368"/>
                  </a:lnTo>
                  <a:lnTo>
                    <a:pt x="113" y="283"/>
                  </a:lnTo>
                  <a:lnTo>
                    <a:pt x="142" y="312"/>
                  </a:lnTo>
                  <a:lnTo>
                    <a:pt x="170" y="312"/>
                  </a:lnTo>
                  <a:lnTo>
                    <a:pt x="170" y="283"/>
                  </a:lnTo>
                  <a:lnTo>
                    <a:pt x="198" y="283"/>
                  </a:lnTo>
                  <a:lnTo>
                    <a:pt x="198" y="340"/>
                  </a:lnTo>
                  <a:lnTo>
                    <a:pt x="227" y="368"/>
                  </a:lnTo>
                  <a:lnTo>
                    <a:pt x="227" y="312"/>
                  </a:lnTo>
                  <a:lnTo>
                    <a:pt x="255" y="255"/>
                  </a:lnTo>
                  <a:lnTo>
                    <a:pt x="227" y="198"/>
                  </a:lnTo>
                  <a:lnTo>
                    <a:pt x="255" y="198"/>
                  </a:lnTo>
                  <a:lnTo>
                    <a:pt x="227" y="142"/>
                  </a:lnTo>
                  <a:lnTo>
                    <a:pt x="255" y="142"/>
                  </a:lnTo>
                  <a:lnTo>
                    <a:pt x="255" y="113"/>
                  </a:lnTo>
                  <a:lnTo>
                    <a:pt x="284" y="57"/>
                  </a:lnTo>
                  <a:lnTo>
                    <a:pt x="312" y="57"/>
                  </a:lnTo>
                  <a:lnTo>
                    <a:pt x="312" y="28"/>
                  </a:lnTo>
                  <a:lnTo>
                    <a:pt x="284" y="28"/>
                  </a:lnTo>
                  <a:lnTo>
                    <a:pt x="284" y="0"/>
                  </a:lnTo>
                  <a:lnTo>
                    <a:pt x="340" y="0"/>
                  </a:lnTo>
                  <a:lnTo>
                    <a:pt x="425" y="85"/>
                  </a:lnTo>
                  <a:lnTo>
                    <a:pt x="425" y="113"/>
                  </a:lnTo>
                  <a:lnTo>
                    <a:pt x="454" y="142"/>
                  </a:lnTo>
                  <a:lnTo>
                    <a:pt x="454" y="113"/>
                  </a:lnTo>
                  <a:lnTo>
                    <a:pt x="482" y="113"/>
                  </a:lnTo>
                  <a:lnTo>
                    <a:pt x="482" y="85"/>
                  </a:lnTo>
                  <a:lnTo>
                    <a:pt x="595" y="113"/>
                  </a:lnTo>
                  <a:lnTo>
                    <a:pt x="595" y="85"/>
                  </a:lnTo>
                  <a:lnTo>
                    <a:pt x="652" y="113"/>
                  </a:lnTo>
                  <a:lnTo>
                    <a:pt x="652" y="142"/>
                  </a:lnTo>
                  <a:lnTo>
                    <a:pt x="737" y="170"/>
                  </a:lnTo>
                  <a:lnTo>
                    <a:pt x="765" y="227"/>
                  </a:lnTo>
                  <a:lnTo>
                    <a:pt x="794" y="227"/>
                  </a:lnTo>
                  <a:lnTo>
                    <a:pt x="794" y="283"/>
                  </a:lnTo>
                  <a:lnTo>
                    <a:pt x="765" y="312"/>
                  </a:lnTo>
                  <a:lnTo>
                    <a:pt x="794" y="368"/>
                  </a:lnTo>
                  <a:lnTo>
                    <a:pt x="765" y="368"/>
                  </a:lnTo>
                  <a:lnTo>
                    <a:pt x="765" y="397"/>
                  </a:lnTo>
                  <a:lnTo>
                    <a:pt x="737" y="368"/>
                  </a:lnTo>
                  <a:lnTo>
                    <a:pt x="680" y="425"/>
                  </a:lnTo>
                  <a:lnTo>
                    <a:pt x="709" y="510"/>
                  </a:lnTo>
                  <a:lnTo>
                    <a:pt x="680" y="510"/>
                  </a:lnTo>
                  <a:lnTo>
                    <a:pt x="624" y="482"/>
                  </a:lnTo>
                  <a:lnTo>
                    <a:pt x="652" y="510"/>
                  </a:lnTo>
                  <a:lnTo>
                    <a:pt x="624" y="567"/>
                  </a:lnTo>
                  <a:lnTo>
                    <a:pt x="567" y="567"/>
                  </a:lnTo>
                  <a:lnTo>
                    <a:pt x="510" y="539"/>
                  </a:lnTo>
                  <a:lnTo>
                    <a:pt x="482" y="53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3" name="Freeform 726"/>
            <p:cNvSpPr>
              <a:spLocks/>
            </p:cNvSpPr>
            <p:nvPr/>
          </p:nvSpPr>
          <p:spPr bwMode="auto">
            <a:xfrm>
              <a:off x="1877" y="5377"/>
              <a:ext cx="85" cy="57"/>
            </a:xfrm>
            <a:custGeom>
              <a:avLst/>
              <a:gdLst>
                <a:gd name="T0" fmla="*/ 85 w 85"/>
                <a:gd name="T1" fmla="*/ 0 h 57"/>
                <a:gd name="T2" fmla="*/ 29 w 85"/>
                <a:gd name="T3" fmla="*/ 0 h 57"/>
                <a:gd name="T4" fmla="*/ 0 w 85"/>
                <a:gd name="T5" fmla="*/ 28 h 57"/>
                <a:gd name="T6" fmla="*/ 29 w 85"/>
                <a:gd name="T7" fmla="*/ 57 h 57"/>
                <a:gd name="T8" fmla="*/ 85 w 85"/>
                <a:gd name="T9" fmla="*/ 28 h 57"/>
                <a:gd name="T10" fmla="*/ 85 w 85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57">
                  <a:moveTo>
                    <a:pt x="85" y="0"/>
                  </a:moveTo>
                  <a:lnTo>
                    <a:pt x="29" y="0"/>
                  </a:lnTo>
                  <a:lnTo>
                    <a:pt x="0" y="28"/>
                  </a:lnTo>
                  <a:lnTo>
                    <a:pt x="29" y="57"/>
                  </a:lnTo>
                  <a:lnTo>
                    <a:pt x="85" y="28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4" name="Freeform 727"/>
            <p:cNvSpPr>
              <a:spLocks/>
            </p:cNvSpPr>
            <p:nvPr/>
          </p:nvSpPr>
          <p:spPr bwMode="auto">
            <a:xfrm>
              <a:off x="1934" y="5434"/>
              <a:ext cx="57" cy="56"/>
            </a:xfrm>
            <a:custGeom>
              <a:avLst/>
              <a:gdLst>
                <a:gd name="T0" fmla="*/ 0 w 57"/>
                <a:gd name="T1" fmla="*/ 0 h 56"/>
                <a:gd name="T2" fmla="*/ 0 w 57"/>
                <a:gd name="T3" fmla="*/ 28 h 56"/>
                <a:gd name="T4" fmla="*/ 57 w 57"/>
                <a:gd name="T5" fmla="*/ 56 h 56"/>
                <a:gd name="T6" fmla="*/ 57 w 57"/>
                <a:gd name="T7" fmla="*/ 28 h 56"/>
                <a:gd name="T8" fmla="*/ 0 w 57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6">
                  <a:moveTo>
                    <a:pt x="0" y="0"/>
                  </a:moveTo>
                  <a:lnTo>
                    <a:pt x="0" y="28"/>
                  </a:lnTo>
                  <a:lnTo>
                    <a:pt x="57" y="56"/>
                  </a:lnTo>
                  <a:lnTo>
                    <a:pt x="57" y="28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5" name="Freeform 730"/>
            <p:cNvSpPr>
              <a:spLocks/>
            </p:cNvSpPr>
            <p:nvPr/>
          </p:nvSpPr>
          <p:spPr bwMode="auto">
            <a:xfrm>
              <a:off x="6754" y="2911"/>
              <a:ext cx="28" cy="56"/>
            </a:xfrm>
            <a:custGeom>
              <a:avLst/>
              <a:gdLst>
                <a:gd name="T0" fmla="*/ 28 w 28"/>
                <a:gd name="T1" fmla="*/ 0 h 56"/>
                <a:gd name="T2" fmla="*/ 0 w 28"/>
                <a:gd name="T3" fmla="*/ 0 h 56"/>
                <a:gd name="T4" fmla="*/ 0 w 28"/>
                <a:gd name="T5" fmla="*/ 28 h 56"/>
                <a:gd name="T6" fmla="*/ 28 w 28"/>
                <a:gd name="T7" fmla="*/ 56 h 56"/>
                <a:gd name="T8" fmla="*/ 28 w 28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56">
                  <a:moveTo>
                    <a:pt x="28" y="0"/>
                  </a:moveTo>
                  <a:lnTo>
                    <a:pt x="0" y="0"/>
                  </a:lnTo>
                  <a:lnTo>
                    <a:pt x="0" y="28"/>
                  </a:lnTo>
                  <a:lnTo>
                    <a:pt x="28" y="56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6" name="Freeform 731"/>
            <p:cNvSpPr>
              <a:spLocks/>
            </p:cNvSpPr>
            <p:nvPr/>
          </p:nvSpPr>
          <p:spPr bwMode="auto">
            <a:xfrm>
              <a:off x="6697" y="2996"/>
              <a:ext cx="57" cy="56"/>
            </a:xfrm>
            <a:custGeom>
              <a:avLst/>
              <a:gdLst>
                <a:gd name="T0" fmla="*/ 28 w 57"/>
                <a:gd name="T1" fmla="*/ 0 h 56"/>
                <a:gd name="T2" fmla="*/ 0 w 57"/>
                <a:gd name="T3" fmla="*/ 0 h 56"/>
                <a:gd name="T4" fmla="*/ 0 w 57"/>
                <a:gd name="T5" fmla="*/ 28 h 56"/>
                <a:gd name="T6" fmla="*/ 28 w 57"/>
                <a:gd name="T7" fmla="*/ 56 h 56"/>
                <a:gd name="T8" fmla="*/ 57 w 57"/>
                <a:gd name="T9" fmla="*/ 28 h 56"/>
                <a:gd name="T10" fmla="*/ 28 w 57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6">
                  <a:moveTo>
                    <a:pt x="28" y="0"/>
                  </a:moveTo>
                  <a:lnTo>
                    <a:pt x="0" y="0"/>
                  </a:lnTo>
                  <a:lnTo>
                    <a:pt x="0" y="28"/>
                  </a:lnTo>
                  <a:lnTo>
                    <a:pt x="28" y="56"/>
                  </a:lnTo>
                  <a:lnTo>
                    <a:pt x="57" y="28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7" name="Freeform 732"/>
            <p:cNvSpPr>
              <a:spLocks/>
            </p:cNvSpPr>
            <p:nvPr/>
          </p:nvSpPr>
          <p:spPr bwMode="auto">
            <a:xfrm>
              <a:off x="6300" y="3591"/>
              <a:ext cx="85" cy="85"/>
            </a:xfrm>
            <a:custGeom>
              <a:avLst/>
              <a:gdLst>
                <a:gd name="T0" fmla="*/ 85 w 85"/>
                <a:gd name="T1" fmla="*/ 57 h 85"/>
                <a:gd name="T2" fmla="*/ 28 w 85"/>
                <a:gd name="T3" fmla="*/ 85 h 85"/>
                <a:gd name="T4" fmla="*/ 0 w 85"/>
                <a:gd name="T5" fmla="*/ 28 h 85"/>
                <a:gd name="T6" fmla="*/ 28 w 85"/>
                <a:gd name="T7" fmla="*/ 0 h 85"/>
                <a:gd name="T8" fmla="*/ 85 w 85"/>
                <a:gd name="T9" fmla="*/ 28 h 85"/>
                <a:gd name="T10" fmla="*/ 85 w 85"/>
                <a:gd name="T11" fmla="*/ 5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85">
                  <a:moveTo>
                    <a:pt x="85" y="57"/>
                  </a:moveTo>
                  <a:lnTo>
                    <a:pt x="28" y="85"/>
                  </a:lnTo>
                  <a:lnTo>
                    <a:pt x="0" y="28"/>
                  </a:lnTo>
                  <a:lnTo>
                    <a:pt x="28" y="0"/>
                  </a:lnTo>
                  <a:lnTo>
                    <a:pt x="85" y="28"/>
                  </a:lnTo>
                  <a:lnTo>
                    <a:pt x="85" y="5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8" name="Freeform 733"/>
            <p:cNvSpPr>
              <a:spLocks/>
            </p:cNvSpPr>
            <p:nvPr/>
          </p:nvSpPr>
          <p:spPr bwMode="auto">
            <a:xfrm>
              <a:off x="6016" y="3846"/>
              <a:ext cx="256" cy="199"/>
            </a:xfrm>
            <a:custGeom>
              <a:avLst/>
              <a:gdLst>
                <a:gd name="T0" fmla="*/ 199 w 256"/>
                <a:gd name="T1" fmla="*/ 199 h 199"/>
                <a:gd name="T2" fmla="*/ 142 w 256"/>
                <a:gd name="T3" fmla="*/ 142 h 199"/>
                <a:gd name="T4" fmla="*/ 114 w 256"/>
                <a:gd name="T5" fmla="*/ 199 h 199"/>
                <a:gd name="T6" fmla="*/ 29 w 256"/>
                <a:gd name="T7" fmla="*/ 170 h 199"/>
                <a:gd name="T8" fmla="*/ 0 w 256"/>
                <a:gd name="T9" fmla="*/ 114 h 199"/>
                <a:gd name="T10" fmla="*/ 0 w 256"/>
                <a:gd name="T11" fmla="*/ 85 h 199"/>
                <a:gd name="T12" fmla="*/ 29 w 256"/>
                <a:gd name="T13" fmla="*/ 57 h 199"/>
                <a:gd name="T14" fmla="*/ 57 w 256"/>
                <a:gd name="T15" fmla="*/ 85 h 199"/>
                <a:gd name="T16" fmla="*/ 86 w 256"/>
                <a:gd name="T17" fmla="*/ 85 h 199"/>
                <a:gd name="T18" fmla="*/ 57 w 256"/>
                <a:gd name="T19" fmla="*/ 0 h 199"/>
                <a:gd name="T20" fmla="*/ 114 w 256"/>
                <a:gd name="T21" fmla="*/ 0 h 199"/>
                <a:gd name="T22" fmla="*/ 227 w 256"/>
                <a:gd name="T23" fmla="*/ 57 h 199"/>
                <a:gd name="T24" fmla="*/ 256 w 256"/>
                <a:gd name="T25" fmla="*/ 114 h 199"/>
                <a:gd name="T26" fmla="*/ 256 w 256"/>
                <a:gd name="T27" fmla="*/ 170 h 199"/>
                <a:gd name="T28" fmla="*/ 227 w 256"/>
                <a:gd name="T29" fmla="*/ 199 h 199"/>
                <a:gd name="T30" fmla="*/ 199 w 256"/>
                <a:gd name="T31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6" h="199">
                  <a:moveTo>
                    <a:pt x="199" y="199"/>
                  </a:moveTo>
                  <a:lnTo>
                    <a:pt x="142" y="142"/>
                  </a:lnTo>
                  <a:lnTo>
                    <a:pt x="114" y="199"/>
                  </a:lnTo>
                  <a:lnTo>
                    <a:pt x="29" y="170"/>
                  </a:lnTo>
                  <a:lnTo>
                    <a:pt x="0" y="114"/>
                  </a:lnTo>
                  <a:lnTo>
                    <a:pt x="0" y="85"/>
                  </a:lnTo>
                  <a:lnTo>
                    <a:pt x="29" y="57"/>
                  </a:lnTo>
                  <a:lnTo>
                    <a:pt x="57" y="85"/>
                  </a:lnTo>
                  <a:lnTo>
                    <a:pt x="86" y="85"/>
                  </a:lnTo>
                  <a:lnTo>
                    <a:pt x="57" y="0"/>
                  </a:lnTo>
                  <a:lnTo>
                    <a:pt x="114" y="0"/>
                  </a:lnTo>
                  <a:lnTo>
                    <a:pt x="227" y="57"/>
                  </a:lnTo>
                  <a:lnTo>
                    <a:pt x="256" y="114"/>
                  </a:lnTo>
                  <a:lnTo>
                    <a:pt x="256" y="170"/>
                  </a:lnTo>
                  <a:lnTo>
                    <a:pt x="227" y="199"/>
                  </a:lnTo>
                  <a:lnTo>
                    <a:pt x="199" y="19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9" name="Freeform 734"/>
            <p:cNvSpPr>
              <a:spLocks/>
            </p:cNvSpPr>
            <p:nvPr/>
          </p:nvSpPr>
          <p:spPr bwMode="auto">
            <a:xfrm>
              <a:off x="6328" y="4271"/>
              <a:ext cx="57" cy="57"/>
            </a:xfrm>
            <a:custGeom>
              <a:avLst/>
              <a:gdLst>
                <a:gd name="T0" fmla="*/ 0 w 57"/>
                <a:gd name="T1" fmla="*/ 0 h 57"/>
                <a:gd name="T2" fmla="*/ 0 w 57"/>
                <a:gd name="T3" fmla="*/ 57 h 57"/>
                <a:gd name="T4" fmla="*/ 29 w 57"/>
                <a:gd name="T5" fmla="*/ 57 h 57"/>
                <a:gd name="T6" fmla="*/ 57 w 57"/>
                <a:gd name="T7" fmla="*/ 29 h 57"/>
                <a:gd name="T8" fmla="*/ 29 w 57"/>
                <a:gd name="T9" fmla="*/ 0 h 57"/>
                <a:gd name="T10" fmla="*/ 0 w 57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7">
                  <a:moveTo>
                    <a:pt x="0" y="0"/>
                  </a:moveTo>
                  <a:lnTo>
                    <a:pt x="0" y="57"/>
                  </a:lnTo>
                  <a:lnTo>
                    <a:pt x="29" y="57"/>
                  </a:lnTo>
                  <a:lnTo>
                    <a:pt x="57" y="29"/>
                  </a:lnTo>
                  <a:lnTo>
                    <a:pt x="29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0" name="Freeform 735"/>
            <p:cNvSpPr>
              <a:spLocks/>
            </p:cNvSpPr>
            <p:nvPr/>
          </p:nvSpPr>
          <p:spPr bwMode="auto">
            <a:xfrm>
              <a:off x="6357" y="3687"/>
              <a:ext cx="652" cy="641"/>
            </a:xfrm>
            <a:custGeom>
              <a:avLst/>
              <a:gdLst>
                <a:gd name="T0" fmla="*/ 28 w 652"/>
                <a:gd name="T1" fmla="*/ 443 h 641"/>
                <a:gd name="T2" fmla="*/ 0 w 652"/>
                <a:gd name="T3" fmla="*/ 499 h 641"/>
                <a:gd name="T4" fmla="*/ 56 w 652"/>
                <a:gd name="T5" fmla="*/ 584 h 641"/>
                <a:gd name="T6" fmla="*/ 170 w 652"/>
                <a:gd name="T7" fmla="*/ 641 h 641"/>
                <a:gd name="T8" fmla="*/ 226 w 652"/>
                <a:gd name="T9" fmla="*/ 613 h 641"/>
                <a:gd name="T10" fmla="*/ 283 w 652"/>
                <a:gd name="T11" fmla="*/ 613 h 641"/>
                <a:gd name="T12" fmla="*/ 340 w 652"/>
                <a:gd name="T13" fmla="*/ 584 h 641"/>
                <a:gd name="T14" fmla="*/ 368 w 652"/>
                <a:gd name="T15" fmla="*/ 613 h 641"/>
                <a:gd name="T16" fmla="*/ 425 w 652"/>
                <a:gd name="T17" fmla="*/ 584 h 641"/>
                <a:gd name="T18" fmla="*/ 510 w 652"/>
                <a:gd name="T19" fmla="*/ 613 h 641"/>
                <a:gd name="T20" fmla="*/ 538 w 652"/>
                <a:gd name="T21" fmla="*/ 584 h 641"/>
                <a:gd name="T22" fmla="*/ 567 w 652"/>
                <a:gd name="T23" fmla="*/ 613 h 641"/>
                <a:gd name="T24" fmla="*/ 595 w 652"/>
                <a:gd name="T25" fmla="*/ 584 h 641"/>
                <a:gd name="T26" fmla="*/ 623 w 652"/>
                <a:gd name="T27" fmla="*/ 613 h 641"/>
                <a:gd name="T28" fmla="*/ 652 w 652"/>
                <a:gd name="T29" fmla="*/ 613 h 641"/>
                <a:gd name="T30" fmla="*/ 567 w 652"/>
                <a:gd name="T31" fmla="*/ 528 h 641"/>
                <a:gd name="T32" fmla="*/ 567 w 652"/>
                <a:gd name="T33" fmla="*/ 499 h 641"/>
                <a:gd name="T34" fmla="*/ 538 w 652"/>
                <a:gd name="T35" fmla="*/ 471 h 641"/>
                <a:gd name="T36" fmla="*/ 453 w 652"/>
                <a:gd name="T37" fmla="*/ 471 h 641"/>
                <a:gd name="T38" fmla="*/ 425 w 652"/>
                <a:gd name="T39" fmla="*/ 443 h 641"/>
                <a:gd name="T40" fmla="*/ 397 w 652"/>
                <a:gd name="T41" fmla="*/ 414 h 641"/>
                <a:gd name="T42" fmla="*/ 340 w 652"/>
                <a:gd name="T43" fmla="*/ 386 h 641"/>
                <a:gd name="T44" fmla="*/ 312 w 652"/>
                <a:gd name="T45" fmla="*/ 386 h 641"/>
                <a:gd name="T46" fmla="*/ 255 w 652"/>
                <a:gd name="T47" fmla="*/ 358 h 641"/>
                <a:gd name="T48" fmla="*/ 226 w 652"/>
                <a:gd name="T49" fmla="*/ 301 h 641"/>
                <a:gd name="T50" fmla="*/ 255 w 652"/>
                <a:gd name="T51" fmla="*/ 301 h 641"/>
                <a:gd name="T52" fmla="*/ 198 w 652"/>
                <a:gd name="T53" fmla="*/ 244 h 641"/>
                <a:gd name="T54" fmla="*/ 141 w 652"/>
                <a:gd name="T55" fmla="*/ 102 h 641"/>
                <a:gd name="T56" fmla="*/ 113 w 652"/>
                <a:gd name="T57" fmla="*/ 102 h 641"/>
                <a:gd name="T58" fmla="*/ 85 w 652"/>
                <a:gd name="T59" fmla="*/ 46 h 641"/>
                <a:gd name="T60" fmla="*/ 68 w 652"/>
                <a:gd name="T61" fmla="*/ 0 h 641"/>
                <a:gd name="T62" fmla="*/ 53 w 652"/>
                <a:gd name="T63" fmla="*/ 20 h 641"/>
                <a:gd name="T64" fmla="*/ 21 w 652"/>
                <a:gd name="T65" fmla="*/ 11 h 641"/>
                <a:gd name="T66" fmla="*/ 56 w 652"/>
                <a:gd name="T67" fmla="*/ 74 h 641"/>
                <a:gd name="T68" fmla="*/ 85 w 652"/>
                <a:gd name="T69" fmla="*/ 131 h 641"/>
                <a:gd name="T70" fmla="*/ 113 w 652"/>
                <a:gd name="T71" fmla="*/ 187 h 641"/>
                <a:gd name="T72" fmla="*/ 141 w 652"/>
                <a:gd name="T73" fmla="*/ 216 h 641"/>
                <a:gd name="T74" fmla="*/ 141 w 652"/>
                <a:gd name="T75" fmla="*/ 244 h 641"/>
                <a:gd name="T76" fmla="*/ 113 w 652"/>
                <a:gd name="T77" fmla="*/ 216 h 641"/>
                <a:gd name="T78" fmla="*/ 85 w 652"/>
                <a:gd name="T79" fmla="*/ 244 h 641"/>
                <a:gd name="T80" fmla="*/ 85 w 652"/>
                <a:gd name="T81" fmla="*/ 301 h 641"/>
                <a:gd name="T82" fmla="*/ 56 w 652"/>
                <a:gd name="T83" fmla="*/ 358 h 641"/>
                <a:gd name="T84" fmla="*/ 28 w 652"/>
                <a:gd name="T85" fmla="*/ 358 h 641"/>
                <a:gd name="T86" fmla="*/ 28 w 652"/>
                <a:gd name="T87" fmla="*/ 414 h 641"/>
                <a:gd name="T88" fmla="*/ 56 w 652"/>
                <a:gd name="T89" fmla="*/ 414 h 641"/>
                <a:gd name="T90" fmla="*/ 85 w 652"/>
                <a:gd name="T91" fmla="*/ 471 h 641"/>
                <a:gd name="T92" fmla="*/ 113 w 652"/>
                <a:gd name="T93" fmla="*/ 528 h 641"/>
                <a:gd name="T94" fmla="*/ 56 w 652"/>
                <a:gd name="T95" fmla="*/ 499 h 641"/>
                <a:gd name="T96" fmla="*/ 28 w 652"/>
                <a:gd name="T97" fmla="*/ 499 h 641"/>
                <a:gd name="T98" fmla="*/ 56 w 652"/>
                <a:gd name="T99" fmla="*/ 471 h 641"/>
                <a:gd name="T100" fmla="*/ 28 w 652"/>
                <a:gd name="T101" fmla="*/ 443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52" h="641">
                  <a:moveTo>
                    <a:pt x="28" y="443"/>
                  </a:moveTo>
                  <a:lnTo>
                    <a:pt x="0" y="499"/>
                  </a:lnTo>
                  <a:lnTo>
                    <a:pt x="56" y="584"/>
                  </a:lnTo>
                  <a:lnTo>
                    <a:pt x="170" y="641"/>
                  </a:lnTo>
                  <a:lnTo>
                    <a:pt x="226" y="613"/>
                  </a:lnTo>
                  <a:lnTo>
                    <a:pt x="283" y="613"/>
                  </a:lnTo>
                  <a:lnTo>
                    <a:pt x="340" y="584"/>
                  </a:lnTo>
                  <a:lnTo>
                    <a:pt x="368" y="613"/>
                  </a:lnTo>
                  <a:lnTo>
                    <a:pt x="425" y="584"/>
                  </a:lnTo>
                  <a:lnTo>
                    <a:pt x="510" y="613"/>
                  </a:lnTo>
                  <a:lnTo>
                    <a:pt x="538" y="584"/>
                  </a:lnTo>
                  <a:lnTo>
                    <a:pt x="567" y="613"/>
                  </a:lnTo>
                  <a:lnTo>
                    <a:pt x="595" y="584"/>
                  </a:lnTo>
                  <a:lnTo>
                    <a:pt x="623" y="613"/>
                  </a:lnTo>
                  <a:lnTo>
                    <a:pt x="652" y="613"/>
                  </a:lnTo>
                  <a:lnTo>
                    <a:pt x="567" y="528"/>
                  </a:lnTo>
                  <a:lnTo>
                    <a:pt x="567" y="499"/>
                  </a:lnTo>
                  <a:lnTo>
                    <a:pt x="538" y="471"/>
                  </a:lnTo>
                  <a:lnTo>
                    <a:pt x="453" y="471"/>
                  </a:lnTo>
                  <a:lnTo>
                    <a:pt x="425" y="443"/>
                  </a:lnTo>
                  <a:lnTo>
                    <a:pt x="397" y="414"/>
                  </a:lnTo>
                  <a:lnTo>
                    <a:pt x="340" y="386"/>
                  </a:lnTo>
                  <a:lnTo>
                    <a:pt x="312" y="386"/>
                  </a:lnTo>
                  <a:lnTo>
                    <a:pt x="255" y="358"/>
                  </a:lnTo>
                  <a:lnTo>
                    <a:pt x="226" y="301"/>
                  </a:lnTo>
                  <a:lnTo>
                    <a:pt x="255" y="301"/>
                  </a:lnTo>
                  <a:lnTo>
                    <a:pt x="198" y="244"/>
                  </a:lnTo>
                  <a:lnTo>
                    <a:pt x="141" y="102"/>
                  </a:lnTo>
                  <a:lnTo>
                    <a:pt x="113" y="102"/>
                  </a:lnTo>
                  <a:lnTo>
                    <a:pt x="85" y="46"/>
                  </a:lnTo>
                  <a:lnTo>
                    <a:pt x="68" y="0"/>
                  </a:lnTo>
                  <a:lnTo>
                    <a:pt x="53" y="20"/>
                  </a:lnTo>
                  <a:lnTo>
                    <a:pt x="21" y="11"/>
                  </a:lnTo>
                  <a:lnTo>
                    <a:pt x="56" y="74"/>
                  </a:lnTo>
                  <a:lnTo>
                    <a:pt x="85" y="131"/>
                  </a:lnTo>
                  <a:lnTo>
                    <a:pt x="113" y="187"/>
                  </a:lnTo>
                  <a:lnTo>
                    <a:pt x="141" y="216"/>
                  </a:lnTo>
                  <a:lnTo>
                    <a:pt x="141" y="244"/>
                  </a:lnTo>
                  <a:lnTo>
                    <a:pt x="113" y="216"/>
                  </a:lnTo>
                  <a:lnTo>
                    <a:pt x="85" y="244"/>
                  </a:lnTo>
                  <a:lnTo>
                    <a:pt x="85" y="301"/>
                  </a:lnTo>
                  <a:lnTo>
                    <a:pt x="56" y="358"/>
                  </a:lnTo>
                  <a:lnTo>
                    <a:pt x="28" y="358"/>
                  </a:lnTo>
                  <a:lnTo>
                    <a:pt x="28" y="414"/>
                  </a:lnTo>
                  <a:lnTo>
                    <a:pt x="56" y="414"/>
                  </a:lnTo>
                  <a:lnTo>
                    <a:pt x="85" y="471"/>
                  </a:lnTo>
                  <a:lnTo>
                    <a:pt x="113" y="528"/>
                  </a:lnTo>
                  <a:lnTo>
                    <a:pt x="56" y="499"/>
                  </a:lnTo>
                  <a:lnTo>
                    <a:pt x="28" y="499"/>
                  </a:lnTo>
                  <a:lnTo>
                    <a:pt x="56" y="471"/>
                  </a:lnTo>
                  <a:lnTo>
                    <a:pt x="28" y="44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1" name="Freeform 736"/>
            <p:cNvSpPr>
              <a:spLocks/>
            </p:cNvSpPr>
            <p:nvPr/>
          </p:nvSpPr>
          <p:spPr bwMode="auto">
            <a:xfrm>
              <a:off x="3267" y="2372"/>
              <a:ext cx="85" cy="142"/>
            </a:xfrm>
            <a:custGeom>
              <a:avLst/>
              <a:gdLst>
                <a:gd name="T0" fmla="*/ 28 w 85"/>
                <a:gd name="T1" fmla="*/ 0 h 142"/>
                <a:gd name="T2" fmla="*/ 0 w 85"/>
                <a:gd name="T3" fmla="*/ 28 h 142"/>
                <a:gd name="T4" fmla="*/ 28 w 85"/>
                <a:gd name="T5" fmla="*/ 142 h 142"/>
                <a:gd name="T6" fmla="*/ 85 w 85"/>
                <a:gd name="T7" fmla="*/ 113 h 142"/>
                <a:gd name="T8" fmla="*/ 85 w 85"/>
                <a:gd name="T9" fmla="*/ 85 h 142"/>
                <a:gd name="T10" fmla="*/ 56 w 85"/>
                <a:gd name="T11" fmla="*/ 85 h 142"/>
                <a:gd name="T12" fmla="*/ 28 w 85"/>
                <a:gd name="T13" fmla="*/ 57 h 142"/>
                <a:gd name="T14" fmla="*/ 56 w 85"/>
                <a:gd name="T15" fmla="*/ 28 h 142"/>
                <a:gd name="T16" fmla="*/ 28 w 85"/>
                <a:gd name="T17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142">
                  <a:moveTo>
                    <a:pt x="28" y="0"/>
                  </a:moveTo>
                  <a:lnTo>
                    <a:pt x="0" y="28"/>
                  </a:lnTo>
                  <a:lnTo>
                    <a:pt x="28" y="142"/>
                  </a:lnTo>
                  <a:lnTo>
                    <a:pt x="85" y="113"/>
                  </a:lnTo>
                  <a:lnTo>
                    <a:pt x="85" y="85"/>
                  </a:lnTo>
                  <a:lnTo>
                    <a:pt x="56" y="85"/>
                  </a:lnTo>
                  <a:lnTo>
                    <a:pt x="28" y="57"/>
                  </a:lnTo>
                  <a:lnTo>
                    <a:pt x="56" y="28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2" name="Freeform 737"/>
            <p:cNvSpPr>
              <a:spLocks/>
            </p:cNvSpPr>
            <p:nvPr/>
          </p:nvSpPr>
          <p:spPr bwMode="auto">
            <a:xfrm>
              <a:off x="2019" y="2344"/>
              <a:ext cx="340" cy="340"/>
            </a:xfrm>
            <a:custGeom>
              <a:avLst/>
              <a:gdLst>
                <a:gd name="T0" fmla="*/ 312 w 340"/>
                <a:gd name="T1" fmla="*/ 340 h 340"/>
                <a:gd name="T2" fmla="*/ 284 w 340"/>
                <a:gd name="T3" fmla="*/ 340 h 340"/>
                <a:gd name="T4" fmla="*/ 199 w 340"/>
                <a:gd name="T5" fmla="*/ 283 h 340"/>
                <a:gd name="T6" fmla="*/ 170 w 340"/>
                <a:gd name="T7" fmla="*/ 226 h 340"/>
                <a:gd name="T8" fmla="*/ 170 w 340"/>
                <a:gd name="T9" fmla="*/ 198 h 340"/>
                <a:gd name="T10" fmla="*/ 114 w 340"/>
                <a:gd name="T11" fmla="*/ 170 h 340"/>
                <a:gd name="T12" fmla="*/ 29 w 340"/>
                <a:gd name="T13" fmla="*/ 141 h 340"/>
                <a:gd name="T14" fmla="*/ 0 w 340"/>
                <a:gd name="T15" fmla="*/ 85 h 340"/>
                <a:gd name="T16" fmla="*/ 29 w 340"/>
                <a:gd name="T17" fmla="*/ 56 h 340"/>
                <a:gd name="T18" fmla="*/ 85 w 340"/>
                <a:gd name="T19" fmla="*/ 56 h 340"/>
                <a:gd name="T20" fmla="*/ 142 w 340"/>
                <a:gd name="T21" fmla="*/ 28 h 340"/>
                <a:gd name="T22" fmla="*/ 199 w 340"/>
                <a:gd name="T23" fmla="*/ 0 h 340"/>
                <a:gd name="T24" fmla="*/ 255 w 340"/>
                <a:gd name="T25" fmla="*/ 28 h 340"/>
                <a:gd name="T26" fmla="*/ 255 w 340"/>
                <a:gd name="T27" fmla="*/ 85 h 340"/>
                <a:gd name="T28" fmla="*/ 284 w 340"/>
                <a:gd name="T29" fmla="*/ 85 h 340"/>
                <a:gd name="T30" fmla="*/ 340 w 340"/>
                <a:gd name="T31" fmla="*/ 141 h 340"/>
                <a:gd name="T32" fmla="*/ 284 w 340"/>
                <a:gd name="T33" fmla="*/ 283 h 340"/>
                <a:gd name="T34" fmla="*/ 312 w 340"/>
                <a:gd name="T35" fmla="*/ 311 h 340"/>
                <a:gd name="T36" fmla="*/ 312 w 340"/>
                <a:gd name="T37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0" h="340">
                  <a:moveTo>
                    <a:pt x="312" y="340"/>
                  </a:moveTo>
                  <a:lnTo>
                    <a:pt x="284" y="340"/>
                  </a:lnTo>
                  <a:lnTo>
                    <a:pt x="199" y="283"/>
                  </a:lnTo>
                  <a:lnTo>
                    <a:pt x="170" y="226"/>
                  </a:lnTo>
                  <a:lnTo>
                    <a:pt x="170" y="198"/>
                  </a:lnTo>
                  <a:lnTo>
                    <a:pt x="114" y="170"/>
                  </a:lnTo>
                  <a:lnTo>
                    <a:pt x="29" y="141"/>
                  </a:lnTo>
                  <a:lnTo>
                    <a:pt x="0" y="85"/>
                  </a:lnTo>
                  <a:lnTo>
                    <a:pt x="29" y="56"/>
                  </a:lnTo>
                  <a:lnTo>
                    <a:pt x="85" y="56"/>
                  </a:lnTo>
                  <a:lnTo>
                    <a:pt x="142" y="28"/>
                  </a:lnTo>
                  <a:lnTo>
                    <a:pt x="199" y="0"/>
                  </a:lnTo>
                  <a:lnTo>
                    <a:pt x="255" y="28"/>
                  </a:lnTo>
                  <a:lnTo>
                    <a:pt x="255" y="85"/>
                  </a:lnTo>
                  <a:lnTo>
                    <a:pt x="284" y="85"/>
                  </a:lnTo>
                  <a:lnTo>
                    <a:pt x="340" y="141"/>
                  </a:lnTo>
                  <a:lnTo>
                    <a:pt x="284" y="283"/>
                  </a:lnTo>
                  <a:lnTo>
                    <a:pt x="312" y="311"/>
                  </a:lnTo>
                  <a:lnTo>
                    <a:pt x="312" y="34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3" name="Freeform 738"/>
            <p:cNvSpPr>
              <a:spLocks/>
            </p:cNvSpPr>
            <p:nvPr/>
          </p:nvSpPr>
          <p:spPr bwMode="auto">
            <a:xfrm>
              <a:off x="2359" y="2514"/>
              <a:ext cx="29" cy="28"/>
            </a:xfrm>
            <a:custGeom>
              <a:avLst/>
              <a:gdLst>
                <a:gd name="T0" fmla="*/ 0 w 29"/>
                <a:gd name="T1" fmla="*/ 28 h 28"/>
                <a:gd name="T2" fmla="*/ 29 w 29"/>
                <a:gd name="T3" fmla="*/ 28 h 28"/>
                <a:gd name="T4" fmla="*/ 29 w 29"/>
                <a:gd name="T5" fmla="*/ 0 h 28"/>
                <a:gd name="T6" fmla="*/ 0 w 29"/>
                <a:gd name="T7" fmla="*/ 0 h 28"/>
                <a:gd name="T8" fmla="*/ 0 w 29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8">
                  <a:moveTo>
                    <a:pt x="0" y="28"/>
                  </a:moveTo>
                  <a:lnTo>
                    <a:pt x="29" y="28"/>
                  </a:lnTo>
                  <a:lnTo>
                    <a:pt x="29" y="0"/>
                  </a:lnTo>
                  <a:lnTo>
                    <a:pt x="0" y="0"/>
                  </a:lnTo>
                  <a:lnTo>
                    <a:pt x="0" y="2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4" name="Freeform 739"/>
            <p:cNvSpPr>
              <a:spLocks/>
            </p:cNvSpPr>
            <p:nvPr/>
          </p:nvSpPr>
          <p:spPr bwMode="auto">
            <a:xfrm>
              <a:off x="3465" y="1663"/>
              <a:ext cx="142" cy="114"/>
            </a:xfrm>
            <a:custGeom>
              <a:avLst/>
              <a:gdLst>
                <a:gd name="T0" fmla="*/ 113 w 142"/>
                <a:gd name="T1" fmla="*/ 114 h 114"/>
                <a:gd name="T2" fmla="*/ 57 w 142"/>
                <a:gd name="T3" fmla="*/ 85 h 114"/>
                <a:gd name="T4" fmla="*/ 0 w 142"/>
                <a:gd name="T5" fmla="*/ 114 h 114"/>
                <a:gd name="T6" fmla="*/ 0 w 142"/>
                <a:gd name="T7" fmla="*/ 85 h 114"/>
                <a:gd name="T8" fmla="*/ 57 w 142"/>
                <a:gd name="T9" fmla="*/ 0 h 114"/>
                <a:gd name="T10" fmla="*/ 113 w 142"/>
                <a:gd name="T11" fmla="*/ 29 h 114"/>
                <a:gd name="T12" fmla="*/ 142 w 142"/>
                <a:gd name="T13" fmla="*/ 85 h 114"/>
                <a:gd name="T14" fmla="*/ 113 w 142"/>
                <a:gd name="T1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" h="114">
                  <a:moveTo>
                    <a:pt x="113" y="114"/>
                  </a:moveTo>
                  <a:lnTo>
                    <a:pt x="57" y="85"/>
                  </a:lnTo>
                  <a:lnTo>
                    <a:pt x="0" y="114"/>
                  </a:lnTo>
                  <a:lnTo>
                    <a:pt x="0" y="85"/>
                  </a:lnTo>
                  <a:lnTo>
                    <a:pt x="57" y="0"/>
                  </a:lnTo>
                  <a:lnTo>
                    <a:pt x="113" y="29"/>
                  </a:lnTo>
                  <a:lnTo>
                    <a:pt x="142" y="85"/>
                  </a:lnTo>
                  <a:lnTo>
                    <a:pt x="113" y="11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5" name="Freeform 740"/>
            <p:cNvSpPr>
              <a:spLocks/>
            </p:cNvSpPr>
            <p:nvPr/>
          </p:nvSpPr>
          <p:spPr bwMode="auto">
            <a:xfrm>
              <a:off x="5620" y="2542"/>
              <a:ext cx="56" cy="85"/>
            </a:xfrm>
            <a:custGeom>
              <a:avLst/>
              <a:gdLst>
                <a:gd name="T0" fmla="*/ 56 w 56"/>
                <a:gd name="T1" fmla="*/ 28 h 85"/>
                <a:gd name="T2" fmla="*/ 28 w 56"/>
                <a:gd name="T3" fmla="*/ 85 h 85"/>
                <a:gd name="T4" fmla="*/ 0 w 56"/>
                <a:gd name="T5" fmla="*/ 57 h 85"/>
                <a:gd name="T6" fmla="*/ 0 w 56"/>
                <a:gd name="T7" fmla="*/ 28 h 85"/>
                <a:gd name="T8" fmla="*/ 28 w 56"/>
                <a:gd name="T9" fmla="*/ 0 h 85"/>
                <a:gd name="T10" fmla="*/ 56 w 56"/>
                <a:gd name="T11" fmla="*/ 2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85">
                  <a:moveTo>
                    <a:pt x="56" y="28"/>
                  </a:moveTo>
                  <a:lnTo>
                    <a:pt x="28" y="85"/>
                  </a:lnTo>
                  <a:lnTo>
                    <a:pt x="0" y="57"/>
                  </a:lnTo>
                  <a:lnTo>
                    <a:pt x="0" y="28"/>
                  </a:lnTo>
                  <a:lnTo>
                    <a:pt x="28" y="0"/>
                  </a:lnTo>
                  <a:lnTo>
                    <a:pt x="56" y="2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6" name="Freeform 742"/>
            <p:cNvSpPr>
              <a:spLocks/>
            </p:cNvSpPr>
            <p:nvPr/>
          </p:nvSpPr>
          <p:spPr bwMode="auto">
            <a:xfrm>
              <a:off x="5591" y="2315"/>
              <a:ext cx="199" cy="199"/>
            </a:xfrm>
            <a:custGeom>
              <a:avLst/>
              <a:gdLst>
                <a:gd name="T0" fmla="*/ 0 w 199"/>
                <a:gd name="T1" fmla="*/ 142 h 199"/>
                <a:gd name="T2" fmla="*/ 29 w 199"/>
                <a:gd name="T3" fmla="*/ 170 h 199"/>
                <a:gd name="T4" fmla="*/ 0 w 199"/>
                <a:gd name="T5" fmla="*/ 199 h 199"/>
                <a:gd name="T6" fmla="*/ 85 w 199"/>
                <a:gd name="T7" fmla="*/ 199 h 199"/>
                <a:gd name="T8" fmla="*/ 114 w 199"/>
                <a:gd name="T9" fmla="*/ 170 h 199"/>
                <a:gd name="T10" fmla="*/ 170 w 199"/>
                <a:gd name="T11" fmla="*/ 142 h 199"/>
                <a:gd name="T12" fmla="*/ 170 w 199"/>
                <a:gd name="T13" fmla="*/ 114 h 199"/>
                <a:gd name="T14" fmla="*/ 142 w 199"/>
                <a:gd name="T15" fmla="*/ 85 h 199"/>
                <a:gd name="T16" fmla="*/ 170 w 199"/>
                <a:gd name="T17" fmla="*/ 85 h 199"/>
                <a:gd name="T18" fmla="*/ 199 w 199"/>
                <a:gd name="T19" fmla="*/ 0 h 199"/>
                <a:gd name="T20" fmla="*/ 170 w 199"/>
                <a:gd name="T21" fmla="*/ 0 h 199"/>
                <a:gd name="T22" fmla="*/ 142 w 199"/>
                <a:gd name="T23" fmla="*/ 29 h 199"/>
                <a:gd name="T24" fmla="*/ 142 w 199"/>
                <a:gd name="T25" fmla="*/ 57 h 199"/>
                <a:gd name="T26" fmla="*/ 114 w 199"/>
                <a:gd name="T27" fmla="*/ 85 h 199"/>
                <a:gd name="T28" fmla="*/ 85 w 199"/>
                <a:gd name="T29" fmla="*/ 142 h 199"/>
                <a:gd name="T30" fmla="*/ 0 w 199"/>
                <a:gd name="T31" fmla="*/ 14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9" h="199">
                  <a:moveTo>
                    <a:pt x="0" y="142"/>
                  </a:moveTo>
                  <a:lnTo>
                    <a:pt x="29" y="170"/>
                  </a:lnTo>
                  <a:lnTo>
                    <a:pt x="0" y="199"/>
                  </a:lnTo>
                  <a:lnTo>
                    <a:pt x="85" y="199"/>
                  </a:lnTo>
                  <a:lnTo>
                    <a:pt x="114" y="170"/>
                  </a:lnTo>
                  <a:lnTo>
                    <a:pt x="170" y="142"/>
                  </a:lnTo>
                  <a:lnTo>
                    <a:pt x="170" y="114"/>
                  </a:lnTo>
                  <a:lnTo>
                    <a:pt x="142" y="85"/>
                  </a:lnTo>
                  <a:lnTo>
                    <a:pt x="170" y="85"/>
                  </a:lnTo>
                  <a:lnTo>
                    <a:pt x="199" y="0"/>
                  </a:lnTo>
                  <a:lnTo>
                    <a:pt x="170" y="0"/>
                  </a:lnTo>
                  <a:lnTo>
                    <a:pt x="142" y="29"/>
                  </a:lnTo>
                  <a:lnTo>
                    <a:pt x="142" y="57"/>
                  </a:lnTo>
                  <a:lnTo>
                    <a:pt x="114" y="85"/>
                  </a:lnTo>
                  <a:lnTo>
                    <a:pt x="85" y="142"/>
                  </a:lnTo>
                  <a:lnTo>
                    <a:pt x="0" y="14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7" name="Freeform 743"/>
            <p:cNvSpPr>
              <a:spLocks/>
            </p:cNvSpPr>
            <p:nvPr/>
          </p:nvSpPr>
          <p:spPr bwMode="auto">
            <a:xfrm>
              <a:off x="5166" y="2174"/>
              <a:ext cx="397" cy="510"/>
            </a:xfrm>
            <a:custGeom>
              <a:avLst/>
              <a:gdLst>
                <a:gd name="T0" fmla="*/ 369 w 397"/>
                <a:gd name="T1" fmla="*/ 510 h 510"/>
                <a:gd name="T2" fmla="*/ 227 w 397"/>
                <a:gd name="T3" fmla="*/ 368 h 510"/>
                <a:gd name="T4" fmla="*/ 198 w 397"/>
                <a:gd name="T5" fmla="*/ 396 h 510"/>
                <a:gd name="T6" fmla="*/ 85 w 397"/>
                <a:gd name="T7" fmla="*/ 311 h 510"/>
                <a:gd name="T8" fmla="*/ 85 w 397"/>
                <a:gd name="T9" fmla="*/ 283 h 510"/>
                <a:gd name="T10" fmla="*/ 142 w 397"/>
                <a:gd name="T11" fmla="*/ 198 h 510"/>
                <a:gd name="T12" fmla="*/ 85 w 397"/>
                <a:gd name="T13" fmla="*/ 170 h 510"/>
                <a:gd name="T14" fmla="*/ 85 w 397"/>
                <a:gd name="T15" fmla="*/ 198 h 510"/>
                <a:gd name="T16" fmla="*/ 57 w 397"/>
                <a:gd name="T17" fmla="*/ 170 h 510"/>
                <a:gd name="T18" fmla="*/ 28 w 397"/>
                <a:gd name="T19" fmla="*/ 198 h 510"/>
                <a:gd name="T20" fmla="*/ 0 w 397"/>
                <a:gd name="T21" fmla="*/ 85 h 510"/>
                <a:gd name="T22" fmla="*/ 85 w 397"/>
                <a:gd name="T23" fmla="*/ 0 h 510"/>
                <a:gd name="T24" fmla="*/ 113 w 397"/>
                <a:gd name="T25" fmla="*/ 0 h 510"/>
                <a:gd name="T26" fmla="*/ 142 w 397"/>
                <a:gd name="T27" fmla="*/ 28 h 510"/>
                <a:gd name="T28" fmla="*/ 170 w 397"/>
                <a:gd name="T29" fmla="*/ 56 h 510"/>
                <a:gd name="T30" fmla="*/ 142 w 397"/>
                <a:gd name="T31" fmla="*/ 56 h 510"/>
                <a:gd name="T32" fmla="*/ 113 w 397"/>
                <a:gd name="T33" fmla="*/ 56 h 510"/>
                <a:gd name="T34" fmla="*/ 142 w 397"/>
                <a:gd name="T35" fmla="*/ 113 h 510"/>
                <a:gd name="T36" fmla="*/ 227 w 397"/>
                <a:gd name="T37" fmla="*/ 198 h 510"/>
                <a:gd name="T38" fmla="*/ 255 w 397"/>
                <a:gd name="T39" fmla="*/ 226 h 510"/>
                <a:gd name="T40" fmla="*/ 227 w 397"/>
                <a:gd name="T41" fmla="*/ 283 h 510"/>
                <a:gd name="T42" fmla="*/ 312 w 397"/>
                <a:gd name="T43" fmla="*/ 368 h 510"/>
                <a:gd name="T44" fmla="*/ 369 w 397"/>
                <a:gd name="T45" fmla="*/ 396 h 510"/>
                <a:gd name="T46" fmla="*/ 397 w 397"/>
                <a:gd name="T47" fmla="*/ 425 h 510"/>
                <a:gd name="T48" fmla="*/ 369 w 397"/>
                <a:gd name="T49" fmla="*/ 425 h 510"/>
                <a:gd name="T50" fmla="*/ 397 w 397"/>
                <a:gd name="T51" fmla="*/ 481 h 510"/>
                <a:gd name="T52" fmla="*/ 397 w 397"/>
                <a:gd name="T53" fmla="*/ 510 h 510"/>
                <a:gd name="T54" fmla="*/ 369 w 397"/>
                <a:gd name="T55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97" h="510">
                  <a:moveTo>
                    <a:pt x="369" y="510"/>
                  </a:moveTo>
                  <a:lnTo>
                    <a:pt x="227" y="368"/>
                  </a:lnTo>
                  <a:lnTo>
                    <a:pt x="198" y="396"/>
                  </a:lnTo>
                  <a:lnTo>
                    <a:pt x="85" y="311"/>
                  </a:lnTo>
                  <a:lnTo>
                    <a:pt x="85" y="283"/>
                  </a:lnTo>
                  <a:lnTo>
                    <a:pt x="142" y="198"/>
                  </a:lnTo>
                  <a:lnTo>
                    <a:pt x="85" y="170"/>
                  </a:lnTo>
                  <a:lnTo>
                    <a:pt x="85" y="198"/>
                  </a:lnTo>
                  <a:lnTo>
                    <a:pt x="57" y="170"/>
                  </a:lnTo>
                  <a:lnTo>
                    <a:pt x="28" y="198"/>
                  </a:lnTo>
                  <a:lnTo>
                    <a:pt x="0" y="85"/>
                  </a:lnTo>
                  <a:lnTo>
                    <a:pt x="85" y="0"/>
                  </a:lnTo>
                  <a:lnTo>
                    <a:pt x="113" y="0"/>
                  </a:lnTo>
                  <a:lnTo>
                    <a:pt x="142" y="28"/>
                  </a:lnTo>
                  <a:lnTo>
                    <a:pt x="170" y="56"/>
                  </a:lnTo>
                  <a:lnTo>
                    <a:pt x="142" y="56"/>
                  </a:lnTo>
                  <a:lnTo>
                    <a:pt x="113" y="56"/>
                  </a:lnTo>
                  <a:lnTo>
                    <a:pt x="142" y="113"/>
                  </a:lnTo>
                  <a:lnTo>
                    <a:pt x="227" y="198"/>
                  </a:lnTo>
                  <a:lnTo>
                    <a:pt x="255" y="226"/>
                  </a:lnTo>
                  <a:lnTo>
                    <a:pt x="227" y="283"/>
                  </a:lnTo>
                  <a:lnTo>
                    <a:pt x="312" y="368"/>
                  </a:lnTo>
                  <a:lnTo>
                    <a:pt x="369" y="396"/>
                  </a:lnTo>
                  <a:lnTo>
                    <a:pt x="397" y="425"/>
                  </a:lnTo>
                  <a:lnTo>
                    <a:pt x="369" y="425"/>
                  </a:lnTo>
                  <a:lnTo>
                    <a:pt x="397" y="481"/>
                  </a:lnTo>
                  <a:lnTo>
                    <a:pt x="397" y="510"/>
                  </a:lnTo>
                  <a:lnTo>
                    <a:pt x="369" y="51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8" name="Freeform 744"/>
            <p:cNvSpPr>
              <a:spLocks/>
            </p:cNvSpPr>
            <p:nvPr/>
          </p:nvSpPr>
          <p:spPr bwMode="auto">
            <a:xfrm>
              <a:off x="5279" y="2003"/>
              <a:ext cx="369" cy="227"/>
            </a:xfrm>
            <a:custGeom>
              <a:avLst/>
              <a:gdLst>
                <a:gd name="T0" fmla="*/ 57 w 369"/>
                <a:gd name="T1" fmla="*/ 227 h 227"/>
                <a:gd name="T2" fmla="*/ 0 w 369"/>
                <a:gd name="T3" fmla="*/ 171 h 227"/>
                <a:gd name="T4" fmla="*/ 29 w 369"/>
                <a:gd name="T5" fmla="*/ 114 h 227"/>
                <a:gd name="T6" fmla="*/ 114 w 369"/>
                <a:gd name="T7" fmla="*/ 85 h 227"/>
                <a:gd name="T8" fmla="*/ 170 w 369"/>
                <a:gd name="T9" fmla="*/ 85 h 227"/>
                <a:gd name="T10" fmla="*/ 170 w 369"/>
                <a:gd name="T11" fmla="*/ 57 h 227"/>
                <a:gd name="T12" fmla="*/ 227 w 369"/>
                <a:gd name="T13" fmla="*/ 29 h 227"/>
                <a:gd name="T14" fmla="*/ 227 w 369"/>
                <a:gd name="T15" fmla="*/ 57 h 227"/>
                <a:gd name="T16" fmla="*/ 256 w 369"/>
                <a:gd name="T17" fmla="*/ 0 h 227"/>
                <a:gd name="T18" fmla="*/ 284 w 369"/>
                <a:gd name="T19" fmla="*/ 0 h 227"/>
                <a:gd name="T20" fmla="*/ 284 w 369"/>
                <a:gd name="T21" fmla="*/ 29 h 227"/>
                <a:gd name="T22" fmla="*/ 312 w 369"/>
                <a:gd name="T23" fmla="*/ 57 h 227"/>
                <a:gd name="T24" fmla="*/ 312 w 369"/>
                <a:gd name="T25" fmla="*/ 85 h 227"/>
                <a:gd name="T26" fmla="*/ 341 w 369"/>
                <a:gd name="T27" fmla="*/ 114 h 227"/>
                <a:gd name="T28" fmla="*/ 341 w 369"/>
                <a:gd name="T29" fmla="*/ 142 h 227"/>
                <a:gd name="T30" fmla="*/ 341 w 369"/>
                <a:gd name="T31" fmla="*/ 171 h 227"/>
                <a:gd name="T32" fmla="*/ 369 w 369"/>
                <a:gd name="T33" fmla="*/ 199 h 227"/>
                <a:gd name="T34" fmla="*/ 312 w 369"/>
                <a:gd name="T35" fmla="*/ 199 h 227"/>
                <a:gd name="T36" fmla="*/ 284 w 369"/>
                <a:gd name="T37" fmla="*/ 199 h 227"/>
                <a:gd name="T38" fmla="*/ 227 w 369"/>
                <a:gd name="T39" fmla="*/ 171 h 227"/>
                <a:gd name="T40" fmla="*/ 199 w 369"/>
                <a:gd name="T41" fmla="*/ 171 h 227"/>
                <a:gd name="T42" fmla="*/ 142 w 369"/>
                <a:gd name="T43" fmla="*/ 142 h 227"/>
                <a:gd name="T44" fmla="*/ 114 w 369"/>
                <a:gd name="T45" fmla="*/ 142 h 227"/>
                <a:gd name="T46" fmla="*/ 57 w 369"/>
                <a:gd name="T47" fmla="*/ 171 h 227"/>
                <a:gd name="T48" fmla="*/ 57 w 369"/>
                <a:gd name="T4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9" h="227">
                  <a:moveTo>
                    <a:pt x="57" y="227"/>
                  </a:moveTo>
                  <a:lnTo>
                    <a:pt x="0" y="171"/>
                  </a:lnTo>
                  <a:lnTo>
                    <a:pt x="29" y="114"/>
                  </a:lnTo>
                  <a:lnTo>
                    <a:pt x="114" y="85"/>
                  </a:lnTo>
                  <a:lnTo>
                    <a:pt x="170" y="85"/>
                  </a:lnTo>
                  <a:lnTo>
                    <a:pt x="170" y="57"/>
                  </a:lnTo>
                  <a:lnTo>
                    <a:pt x="227" y="29"/>
                  </a:lnTo>
                  <a:lnTo>
                    <a:pt x="227" y="57"/>
                  </a:lnTo>
                  <a:lnTo>
                    <a:pt x="256" y="0"/>
                  </a:lnTo>
                  <a:lnTo>
                    <a:pt x="284" y="0"/>
                  </a:lnTo>
                  <a:lnTo>
                    <a:pt x="284" y="29"/>
                  </a:lnTo>
                  <a:lnTo>
                    <a:pt x="312" y="57"/>
                  </a:lnTo>
                  <a:lnTo>
                    <a:pt x="312" y="85"/>
                  </a:lnTo>
                  <a:lnTo>
                    <a:pt x="341" y="114"/>
                  </a:lnTo>
                  <a:lnTo>
                    <a:pt x="341" y="142"/>
                  </a:lnTo>
                  <a:lnTo>
                    <a:pt x="341" y="171"/>
                  </a:lnTo>
                  <a:lnTo>
                    <a:pt x="369" y="199"/>
                  </a:lnTo>
                  <a:lnTo>
                    <a:pt x="312" y="199"/>
                  </a:lnTo>
                  <a:lnTo>
                    <a:pt x="284" y="199"/>
                  </a:lnTo>
                  <a:lnTo>
                    <a:pt x="227" y="171"/>
                  </a:lnTo>
                  <a:lnTo>
                    <a:pt x="199" y="171"/>
                  </a:lnTo>
                  <a:lnTo>
                    <a:pt x="142" y="142"/>
                  </a:lnTo>
                  <a:lnTo>
                    <a:pt x="114" y="142"/>
                  </a:lnTo>
                  <a:lnTo>
                    <a:pt x="57" y="171"/>
                  </a:lnTo>
                  <a:lnTo>
                    <a:pt x="57" y="22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9" name="Freeform 745"/>
            <p:cNvSpPr>
              <a:spLocks/>
            </p:cNvSpPr>
            <p:nvPr/>
          </p:nvSpPr>
          <p:spPr bwMode="auto">
            <a:xfrm>
              <a:off x="5563" y="1918"/>
              <a:ext cx="227" cy="199"/>
            </a:xfrm>
            <a:custGeom>
              <a:avLst/>
              <a:gdLst>
                <a:gd name="T0" fmla="*/ 0 w 227"/>
                <a:gd name="T1" fmla="*/ 85 h 199"/>
                <a:gd name="T2" fmla="*/ 0 w 227"/>
                <a:gd name="T3" fmla="*/ 114 h 199"/>
                <a:gd name="T4" fmla="*/ 28 w 227"/>
                <a:gd name="T5" fmla="*/ 142 h 199"/>
                <a:gd name="T6" fmla="*/ 28 w 227"/>
                <a:gd name="T7" fmla="*/ 170 h 199"/>
                <a:gd name="T8" fmla="*/ 57 w 227"/>
                <a:gd name="T9" fmla="*/ 199 h 199"/>
                <a:gd name="T10" fmla="*/ 85 w 227"/>
                <a:gd name="T11" fmla="*/ 170 h 199"/>
                <a:gd name="T12" fmla="*/ 113 w 227"/>
                <a:gd name="T13" fmla="*/ 199 h 199"/>
                <a:gd name="T14" fmla="*/ 227 w 227"/>
                <a:gd name="T15" fmla="*/ 142 h 199"/>
                <a:gd name="T16" fmla="*/ 170 w 227"/>
                <a:gd name="T17" fmla="*/ 85 h 199"/>
                <a:gd name="T18" fmla="*/ 198 w 227"/>
                <a:gd name="T19" fmla="*/ 57 h 199"/>
                <a:gd name="T20" fmla="*/ 198 w 227"/>
                <a:gd name="T21" fmla="*/ 29 h 199"/>
                <a:gd name="T22" fmla="*/ 142 w 227"/>
                <a:gd name="T23" fmla="*/ 0 h 199"/>
                <a:gd name="T24" fmla="*/ 113 w 227"/>
                <a:gd name="T25" fmla="*/ 29 h 199"/>
                <a:gd name="T26" fmla="*/ 28 w 227"/>
                <a:gd name="T27" fmla="*/ 57 h 199"/>
                <a:gd name="T28" fmla="*/ 0 w 227"/>
                <a:gd name="T29" fmla="*/ 85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7" h="199">
                  <a:moveTo>
                    <a:pt x="0" y="85"/>
                  </a:moveTo>
                  <a:lnTo>
                    <a:pt x="0" y="114"/>
                  </a:lnTo>
                  <a:lnTo>
                    <a:pt x="28" y="142"/>
                  </a:lnTo>
                  <a:lnTo>
                    <a:pt x="28" y="170"/>
                  </a:lnTo>
                  <a:lnTo>
                    <a:pt x="57" y="199"/>
                  </a:lnTo>
                  <a:lnTo>
                    <a:pt x="85" y="170"/>
                  </a:lnTo>
                  <a:lnTo>
                    <a:pt x="113" y="199"/>
                  </a:lnTo>
                  <a:lnTo>
                    <a:pt x="227" y="142"/>
                  </a:lnTo>
                  <a:lnTo>
                    <a:pt x="170" y="85"/>
                  </a:lnTo>
                  <a:lnTo>
                    <a:pt x="198" y="57"/>
                  </a:lnTo>
                  <a:lnTo>
                    <a:pt x="198" y="29"/>
                  </a:lnTo>
                  <a:lnTo>
                    <a:pt x="142" y="0"/>
                  </a:lnTo>
                  <a:lnTo>
                    <a:pt x="113" y="29"/>
                  </a:lnTo>
                  <a:lnTo>
                    <a:pt x="28" y="57"/>
                  </a:lnTo>
                  <a:lnTo>
                    <a:pt x="0" y="8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0" name="Freeform 746"/>
            <p:cNvSpPr>
              <a:spLocks/>
            </p:cNvSpPr>
            <p:nvPr/>
          </p:nvSpPr>
          <p:spPr bwMode="auto">
            <a:xfrm>
              <a:off x="5478" y="1521"/>
              <a:ext cx="737" cy="454"/>
            </a:xfrm>
            <a:custGeom>
              <a:avLst/>
              <a:gdLst>
                <a:gd name="T0" fmla="*/ 113 w 737"/>
                <a:gd name="T1" fmla="*/ 454 h 454"/>
                <a:gd name="T2" fmla="*/ 85 w 737"/>
                <a:gd name="T3" fmla="*/ 369 h 454"/>
                <a:gd name="T4" fmla="*/ 85 w 737"/>
                <a:gd name="T5" fmla="*/ 341 h 454"/>
                <a:gd name="T6" fmla="*/ 113 w 737"/>
                <a:gd name="T7" fmla="*/ 369 h 454"/>
                <a:gd name="T8" fmla="*/ 227 w 737"/>
                <a:gd name="T9" fmla="*/ 284 h 454"/>
                <a:gd name="T10" fmla="*/ 255 w 737"/>
                <a:gd name="T11" fmla="*/ 199 h 454"/>
                <a:gd name="T12" fmla="*/ 170 w 737"/>
                <a:gd name="T13" fmla="*/ 199 h 454"/>
                <a:gd name="T14" fmla="*/ 85 w 737"/>
                <a:gd name="T15" fmla="*/ 142 h 454"/>
                <a:gd name="T16" fmla="*/ 57 w 737"/>
                <a:gd name="T17" fmla="*/ 142 h 454"/>
                <a:gd name="T18" fmla="*/ 57 w 737"/>
                <a:gd name="T19" fmla="*/ 171 h 454"/>
                <a:gd name="T20" fmla="*/ 0 w 737"/>
                <a:gd name="T21" fmla="*/ 142 h 454"/>
                <a:gd name="T22" fmla="*/ 0 w 737"/>
                <a:gd name="T23" fmla="*/ 114 h 454"/>
                <a:gd name="T24" fmla="*/ 57 w 737"/>
                <a:gd name="T25" fmla="*/ 57 h 454"/>
                <a:gd name="T26" fmla="*/ 113 w 737"/>
                <a:gd name="T27" fmla="*/ 57 h 454"/>
                <a:gd name="T28" fmla="*/ 170 w 737"/>
                <a:gd name="T29" fmla="*/ 29 h 454"/>
                <a:gd name="T30" fmla="*/ 198 w 737"/>
                <a:gd name="T31" fmla="*/ 29 h 454"/>
                <a:gd name="T32" fmla="*/ 255 w 737"/>
                <a:gd name="T33" fmla="*/ 29 h 454"/>
                <a:gd name="T34" fmla="*/ 255 w 737"/>
                <a:gd name="T35" fmla="*/ 0 h 454"/>
                <a:gd name="T36" fmla="*/ 312 w 737"/>
                <a:gd name="T37" fmla="*/ 29 h 454"/>
                <a:gd name="T38" fmla="*/ 312 w 737"/>
                <a:gd name="T39" fmla="*/ 57 h 454"/>
                <a:gd name="T40" fmla="*/ 368 w 737"/>
                <a:gd name="T41" fmla="*/ 57 h 454"/>
                <a:gd name="T42" fmla="*/ 397 w 737"/>
                <a:gd name="T43" fmla="*/ 29 h 454"/>
                <a:gd name="T44" fmla="*/ 482 w 737"/>
                <a:gd name="T45" fmla="*/ 29 h 454"/>
                <a:gd name="T46" fmla="*/ 510 w 737"/>
                <a:gd name="T47" fmla="*/ 0 h 454"/>
                <a:gd name="T48" fmla="*/ 538 w 737"/>
                <a:gd name="T49" fmla="*/ 86 h 454"/>
                <a:gd name="T50" fmla="*/ 567 w 737"/>
                <a:gd name="T51" fmla="*/ 86 h 454"/>
                <a:gd name="T52" fmla="*/ 595 w 737"/>
                <a:gd name="T53" fmla="*/ 114 h 454"/>
                <a:gd name="T54" fmla="*/ 567 w 737"/>
                <a:gd name="T55" fmla="*/ 142 h 454"/>
                <a:gd name="T56" fmla="*/ 624 w 737"/>
                <a:gd name="T57" fmla="*/ 171 h 454"/>
                <a:gd name="T58" fmla="*/ 624 w 737"/>
                <a:gd name="T59" fmla="*/ 199 h 454"/>
                <a:gd name="T60" fmla="*/ 680 w 737"/>
                <a:gd name="T61" fmla="*/ 199 h 454"/>
                <a:gd name="T62" fmla="*/ 737 w 737"/>
                <a:gd name="T63" fmla="*/ 256 h 454"/>
                <a:gd name="T64" fmla="*/ 680 w 737"/>
                <a:gd name="T65" fmla="*/ 284 h 454"/>
                <a:gd name="T66" fmla="*/ 680 w 737"/>
                <a:gd name="T67" fmla="*/ 312 h 454"/>
                <a:gd name="T68" fmla="*/ 595 w 737"/>
                <a:gd name="T69" fmla="*/ 341 h 454"/>
                <a:gd name="T70" fmla="*/ 595 w 737"/>
                <a:gd name="T71" fmla="*/ 369 h 454"/>
                <a:gd name="T72" fmla="*/ 567 w 737"/>
                <a:gd name="T73" fmla="*/ 341 h 454"/>
                <a:gd name="T74" fmla="*/ 595 w 737"/>
                <a:gd name="T75" fmla="*/ 397 h 454"/>
                <a:gd name="T76" fmla="*/ 538 w 737"/>
                <a:gd name="T77" fmla="*/ 369 h 454"/>
                <a:gd name="T78" fmla="*/ 510 w 737"/>
                <a:gd name="T79" fmla="*/ 341 h 454"/>
                <a:gd name="T80" fmla="*/ 453 w 737"/>
                <a:gd name="T81" fmla="*/ 312 h 454"/>
                <a:gd name="T82" fmla="*/ 425 w 737"/>
                <a:gd name="T83" fmla="*/ 341 h 454"/>
                <a:gd name="T84" fmla="*/ 397 w 737"/>
                <a:gd name="T85" fmla="*/ 312 h 454"/>
                <a:gd name="T86" fmla="*/ 453 w 737"/>
                <a:gd name="T87" fmla="*/ 397 h 454"/>
                <a:gd name="T88" fmla="*/ 453 w 737"/>
                <a:gd name="T89" fmla="*/ 426 h 454"/>
                <a:gd name="T90" fmla="*/ 397 w 737"/>
                <a:gd name="T91" fmla="*/ 426 h 454"/>
                <a:gd name="T92" fmla="*/ 368 w 737"/>
                <a:gd name="T93" fmla="*/ 454 h 454"/>
                <a:gd name="T94" fmla="*/ 312 w 737"/>
                <a:gd name="T95" fmla="*/ 426 h 454"/>
                <a:gd name="T96" fmla="*/ 312 w 737"/>
                <a:gd name="T97" fmla="*/ 454 h 454"/>
                <a:gd name="T98" fmla="*/ 283 w 737"/>
                <a:gd name="T99" fmla="*/ 454 h 454"/>
                <a:gd name="T100" fmla="*/ 283 w 737"/>
                <a:gd name="T101" fmla="*/ 426 h 454"/>
                <a:gd name="T102" fmla="*/ 227 w 737"/>
                <a:gd name="T103" fmla="*/ 397 h 454"/>
                <a:gd name="T104" fmla="*/ 198 w 737"/>
                <a:gd name="T105" fmla="*/ 426 h 454"/>
                <a:gd name="T106" fmla="*/ 113 w 737"/>
                <a:gd name="T10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7" h="454">
                  <a:moveTo>
                    <a:pt x="113" y="454"/>
                  </a:moveTo>
                  <a:lnTo>
                    <a:pt x="85" y="369"/>
                  </a:lnTo>
                  <a:lnTo>
                    <a:pt x="85" y="341"/>
                  </a:lnTo>
                  <a:lnTo>
                    <a:pt x="113" y="369"/>
                  </a:lnTo>
                  <a:lnTo>
                    <a:pt x="227" y="284"/>
                  </a:lnTo>
                  <a:lnTo>
                    <a:pt x="255" y="199"/>
                  </a:lnTo>
                  <a:lnTo>
                    <a:pt x="170" y="199"/>
                  </a:lnTo>
                  <a:lnTo>
                    <a:pt x="85" y="142"/>
                  </a:lnTo>
                  <a:lnTo>
                    <a:pt x="57" y="142"/>
                  </a:lnTo>
                  <a:lnTo>
                    <a:pt x="57" y="171"/>
                  </a:lnTo>
                  <a:lnTo>
                    <a:pt x="0" y="142"/>
                  </a:lnTo>
                  <a:lnTo>
                    <a:pt x="0" y="114"/>
                  </a:lnTo>
                  <a:lnTo>
                    <a:pt x="57" y="57"/>
                  </a:lnTo>
                  <a:lnTo>
                    <a:pt x="113" y="57"/>
                  </a:lnTo>
                  <a:lnTo>
                    <a:pt x="170" y="29"/>
                  </a:lnTo>
                  <a:lnTo>
                    <a:pt x="198" y="29"/>
                  </a:lnTo>
                  <a:lnTo>
                    <a:pt x="255" y="29"/>
                  </a:lnTo>
                  <a:lnTo>
                    <a:pt x="255" y="0"/>
                  </a:lnTo>
                  <a:lnTo>
                    <a:pt x="312" y="29"/>
                  </a:lnTo>
                  <a:lnTo>
                    <a:pt x="312" y="57"/>
                  </a:lnTo>
                  <a:lnTo>
                    <a:pt x="368" y="57"/>
                  </a:lnTo>
                  <a:lnTo>
                    <a:pt x="397" y="29"/>
                  </a:lnTo>
                  <a:lnTo>
                    <a:pt x="482" y="29"/>
                  </a:lnTo>
                  <a:lnTo>
                    <a:pt x="510" y="0"/>
                  </a:lnTo>
                  <a:lnTo>
                    <a:pt x="538" y="86"/>
                  </a:lnTo>
                  <a:lnTo>
                    <a:pt x="567" y="86"/>
                  </a:lnTo>
                  <a:lnTo>
                    <a:pt x="595" y="114"/>
                  </a:lnTo>
                  <a:lnTo>
                    <a:pt x="567" y="142"/>
                  </a:lnTo>
                  <a:lnTo>
                    <a:pt x="624" y="171"/>
                  </a:lnTo>
                  <a:lnTo>
                    <a:pt x="624" y="199"/>
                  </a:lnTo>
                  <a:lnTo>
                    <a:pt x="680" y="199"/>
                  </a:lnTo>
                  <a:lnTo>
                    <a:pt x="737" y="256"/>
                  </a:lnTo>
                  <a:lnTo>
                    <a:pt x="680" y="284"/>
                  </a:lnTo>
                  <a:lnTo>
                    <a:pt x="680" y="312"/>
                  </a:lnTo>
                  <a:lnTo>
                    <a:pt x="595" y="341"/>
                  </a:lnTo>
                  <a:lnTo>
                    <a:pt x="595" y="369"/>
                  </a:lnTo>
                  <a:lnTo>
                    <a:pt x="567" y="341"/>
                  </a:lnTo>
                  <a:lnTo>
                    <a:pt x="595" y="397"/>
                  </a:lnTo>
                  <a:lnTo>
                    <a:pt x="538" y="369"/>
                  </a:lnTo>
                  <a:lnTo>
                    <a:pt x="510" y="341"/>
                  </a:lnTo>
                  <a:lnTo>
                    <a:pt x="453" y="312"/>
                  </a:lnTo>
                  <a:lnTo>
                    <a:pt x="425" y="341"/>
                  </a:lnTo>
                  <a:lnTo>
                    <a:pt x="397" y="312"/>
                  </a:lnTo>
                  <a:lnTo>
                    <a:pt x="453" y="397"/>
                  </a:lnTo>
                  <a:lnTo>
                    <a:pt x="453" y="426"/>
                  </a:lnTo>
                  <a:lnTo>
                    <a:pt x="397" y="426"/>
                  </a:lnTo>
                  <a:lnTo>
                    <a:pt x="368" y="454"/>
                  </a:lnTo>
                  <a:lnTo>
                    <a:pt x="312" y="426"/>
                  </a:lnTo>
                  <a:lnTo>
                    <a:pt x="312" y="454"/>
                  </a:lnTo>
                  <a:lnTo>
                    <a:pt x="283" y="454"/>
                  </a:lnTo>
                  <a:lnTo>
                    <a:pt x="283" y="426"/>
                  </a:lnTo>
                  <a:lnTo>
                    <a:pt x="227" y="397"/>
                  </a:lnTo>
                  <a:lnTo>
                    <a:pt x="198" y="426"/>
                  </a:lnTo>
                  <a:lnTo>
                    <a:pt x="113" y="45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1" name="Freeform 747"/>
            <p:cNvSpPr>
              <a:spLocks/>
            </p:cNvSpPr>
            <p:nvPr/>
          </p:nvSpPr>
          <p:spPr bwMode="auto">
            <a:xfrm>
              <a:off x="6045" y="1323"/>
              <a:ext cx="510" cy="397"/>
            </a:xfrm>
            <a:custGeom>
              <a:avLst/>
              <a:gdLst>
                <a:gd name="T0" fmla="*/ 113 w 510"/>
                <a:gd name="T1" fmla="*/ 397 h 397"/>
                <a:gd name="T2" fmla="*/ 57 w 510"/>
                <a:gd name="T3" fmla="*/ 397 h 397"/>
                <a:gd name="T4" fmla="*/ 57 w 510"/>
                <a:gd name="T5" fmla="*/ 369 h 397"/>
                <a:gd name="T6" fmla="*/ 0 w 510"/>
                <a:gd name="T7" fmla="*/ 340 h 397"/>
                <a:gd name="T8" fmla="*/ 28 w 510"/>
                <a:gd name="T9" fmla="*/ 312 h 397"/>
                <a:gd name="T10" fmla="*/ 28 w 510"/>
                <a:gd name="T11" fmla="*/ 255 h 397"/>
                <a:gd name="T12" fmla="*/ 57 w 510"/>
                <a:gd name="T13" fmla="*/ 255 h 397"/>
                <a:gd name="T14" fmla="*/ 113 w 510"/>
                <a:gd name="T15" fmla="*/ 198 h 397"/>
                <a:gd name="T16" fmla="*/ 170 w 510"/>
                <a:gd name="T17" fmla="*/ 227 h 397"/>
                <a:gd name="T18" fmla="*/ 283 w 510"/>
                <a:gd name="T19" fmla="*/ 113 h 397"/>
                <a:gd name="T20" fmla="*/ 312 w 510"/>
                <a:gd name="T21" fmla="*/ 57 h 397"/>
                <a:gd name="T22" fmla="*/ 340 w 510"/>
                <a:gd name="T23" fmla="*/ 57 h 397"/>
                <a:gd name="T24" fmla="*/ 368 w 510"/>
                <a:gd name="T25" fmla="*/ 0 h 397"/>
                <a:gd name="T26" fmla="*/ 425 w 510"/>
                <a:gd name="T27" fmla="*/ 28 h 397"/>
                <a:gd name="T28" fmla="*/ 453 w 510"/>
                <a:gd name="T29" fmla="*/ 113 h 397"/>
                <a:gd name="T30" fmla="*/ 510 w 510"/>
                <a:gd name="T31" fmla="*/ 142 h 397"/>
                <a:gd name="T32" fmla="*/ 510 w 510"/>
                <a:gd name="T33" fmla="*/ 170 h 397"/>
                <a:gd name="T34" fmla="*/ 482 w 510"/>
                <a:gd name="T35" fmla="*/ 170 h 397"/>
                <a:gd name="T36" fmla="*/ 425 w 510"/>
                <a:gd name="T37" fmla="*/ 255 h 397"/>
                <a:gd name="T38" fmla="*/ 255 w 510"/>
                <a:gd name="T39" fmla="*/ 284 h 397"/>
                <a:gd name="T40" fmla="*/ 170 w 510"/>
                <a:gd name="T41" fmla="*/ 255 h 397"/>
                <a:gd name="T42" fmla="*/ 142 w 510"/>
                <a:gd name="T43" fmla="*/ 284 h 397"/>
                <a:gd name="T44" fmla="*/ 170 w 510"/>
                <a:gd name="T45" fmla="*/ 312 h 397"/>
                <a:gd name="T46" fmla="*/ 170 w 510"/>
                <a:gd name="T47" fmla="*/ 369 h 397"/>
                <a:gd name="T48" fmla="*/ 85 w 510"/>
                <a:gd name="T49" fmla="*/ 340 h 397"/>
                <a:gd name="T50" fmla="*/ 113 w 510"/>
                <a:gd name="T51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10" h="397">
                  <a:moveTo>
                    <a:pt x="113" y="397"/>
                  </a:moveTo>
                  <a:lnTo>
                    <a:pt x="57" y="397"/>
                  </a:lnTo>
                  <a:lnTo>
                    <a:pt x="57" y="369"/>
                  </a:lnTo>
                  <a:lnTo>
                    <a:pt x="0" y="340"/>
                  </a:lnTo>
                  <a:lnTo>
                    <a:pt x="28" y="312"/>
                  </a:lnTo>
                  <a:lnTo>
                    <a:pt x="28" y="255"/>
                  </a:lnTo>
                  <a:lnTo>
                    <a:pt x="57" y="255"/>
                  </a:lnTo>
                  <a:lnTo>
                    <a:pt x="113" y="198"/>
                  </a:lnTo>
                  <a:lnTo>
                    <a:pt x="170" y="227"/>
                  </a:lnTo>
                  <a:lnTo>
                    <a:pt x="283" y="113"/>
                  </a:lnTo>
                  <a:lnTo>
                    <a:pt x="312" y="57"/>
                  </a:lnTo>
                  <a:lnTo>
                    <a:pt x="340" y="57"/>
                  </a:lnTo>
                  <a:lnTo>
                    <a:pt x="368" y="0"/>
                  </a:lnTo>
                  <a:lnTo>
                    <a:pt x="425" y="28"/>
                  </a:lnTo>
                  <a:lnTo>
                    <a:pt x="453" y="113"/>
                  </a:lnTo>
                  <a:lnTo>
                    <a:pt x="510" y="142"/>
                  </a:lnTo>
                  <a:lnTo>
                    <a:pt x="510" y="170"/>
                  </a:lnTo>
                  <a:lnTo>
                    <a:pt x="482" y="170"/>
                  </a:lnTo>
                  <a:lnTo>
                    <a:pt x="425" y="255"/>
                  </a:lnTo>
                  <a:lnTo>
                    <a:pt x="255" y="284"/>
                  </a:lnTo>
                  <a:lnTo>
                    <a:pt x="170" y="255"/>
                  </a:lnTo>
                  <a:lnTo>
                    <a:pt x="142" y="284"/>
                  </a:lnTo>
                  <a:lnTo>
                    <a:pt x="170" y="312"/>
                  </a:lnTo>
                  <a:lnTo>
                    <a:pt x="170" y="369"/>
                  </a:lnTo>
                  <a:lnTo>
                    <a:pt x="85" y="340"/>
                  </a:lnTo>
                  <a:lnTo>
                    <a:pt x="113" y="39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2" name="Freeform 748"/>
            <p:cNvSpPr>
              <a:spLocks/>
            </p:cNvSpPr>
            <p:nvPr/>
          </p:nvSpPr>
          <p:spPr bwMode="auto">
            <a:xfrm>
              <a:off x="5988" y="1295"/>
              <a:ext cx="369" cy="340"/>
            </a:xfrm>
            <a:custGeom>
              <a:avLst/>
              <a:gdLst>
                <a:gd name="T0" fmla="*/ 0 w 369"/>
                <a:gd name="T1" fmla="*/ 226 h 340"/>
                <a:gd name="T2" fmla="*/ 28 w 369"/>
                <a:gd name="T3" fmla="*/ 312 h 340"/>
                <a:gd name="T4" fmla="*/ 57 w 369"/>
                <a:gd name="T5" fmla="*/ 312 h 340"/>
                <a:gd name="T6" fmla="*/ 85 w 369"/>
                <a:gd name="T7" fmla="*/ 340 h 340"/>
                <a:gd name="T8" fmla="*/ 85 w 369"/>
                <a:gd name="T9" fmla="*/ 283 h 340"/>
                <a:gd name="T10" fmla="*/ 114 w 369"/>
                <a:gd name="T11" fmla="*/ 283 h 340"/>
                <a:gd name="T12" fmla="*/ 170 w 369"/>
                <a:gd name="T13" fmla="*/ 226 h 340"/>
                <a:gd name="T14" fmla="*/ 227 w 369"/>
                <a:gd name="T15" fmla="*/ 255 h 340"/>
                <a:gd name="T16" fmla="*/ 340 w 369"/>
                <a:gd name="T17" fmla="*/ 141 h 340"/>
                <a:gd name="T18" fmla="*/ 369 w 369"/>
                <a:gd name="T19" fmla="*/ 85 h 340"/>
                <a:gd name="T20" fmla="*/ 284 w 369"/>
                <a:gd name="T21" fmla="*/ 56 h 340"/>
                <a:gd name="T22" fmla="*/ 255 w 369"/>
                <a:gd name="T23" fmla="*/ 0 h 340"/>
                <a:gd name="T24" fmla="*/ 227 w 369"/>
                <a:gd name="T25" fmla="*/ 0 h 340"/>
                <a:gd name="T26" fmla="*/ 199 w 369"/>
                <a:gd name="T27" fmla="*/ 28 h 340"/>
                <a:gd name="T28" fmla="*/ 114 w 369"/>
                <a:gd name="T29" fmla="*/ 56 h 340"/>
                <a:gd name="T30" fmla="*/ 57 w 369"/>
                <a:gd name="T31" fmla="*/ 113 h 340"/>
                <a:gd name="T32" fmla="*/ 57 w 369"/>
                <a:gd name="T33" fmla="*/ 141 h 340"/>
                <a:gd name="T34" fmla="*/ 114 w 369"/>
                <a:gd name="T35" fmla="*/ 141 h 340"/>
                <a:gd name="T36" fmla="*/ 142 w 369"/>
                <a:gd name="T37" fmla="*/ 198 h 340"/>
                <a:gd name="T38" fmla="*/ 85 w 369"/>
                <a:gd name="T39" fmla="*/ 170 h 340"/>
                <a:gd name="T40" fmla="*/ 57 w 369"/>
                <a:gd name="T41" fmla="*/ 170 h 340"/>
                <a:gd name="T42" fmla="*/ 28 w 369"/>
                <a:gd name="T43" fmla="*/ 226 h 340"/>
                <a:gd name="T44" fmla="*/ 0 w 369"/>
                <a:gd name="T45" fmla="*/ 226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340">
                  <a:moveTo>
                    <a:pt x="0" y="226"/>
                  </a:moveTo>
                  <a:lnTo>
                    <a:pt x="28" y="312"/>
                  </a:lnTo>
                  <a:lnTo>
                    <a:pt x="57" y="312"/>
                  </a:lnTo>
                  <a:lnTo>
                    <a:pt x="85" y="340"/>
                  </a:lnTo>
                  <a:lnTo>
                    <a:pt x="85" y="283"/>
                  </a:lnTo>
                  <a:lnTo>
                    <a:pt x="114" y="283"/>
                  </a:lnTo>
                  <a:lnTo>
                    <a:pt x="170" y="226"/>
                  </a:lnTo>
                  <a:lnTo>
                    <a:pt x="227" y="255"/>
                  </a:lnTo>
                  <a:lnTo>
                    <a:pt x="340" y="141"/>
                  </a:lnTo>
                  <a:lnTo>
                    <a:pt x="369" y="85"/>
                  </a:lnTo>
                  <a:lnTo>
                    <a:pt x="284" y="56"/>
                  </a:lnTo>
                  <a:lnTo>
                    <a:pt x="255" y="0"/>
                  </a:lnTo>
                  <a:lnTo>
                    <a:pt x="227" y="0"/>
                  </a:lnTo>
                  <a:lnTo>
                    <a:pt x="199" y="28"/>
                  </a:lnTo>
                  <a:lnTo>
                    <a:pt x="114" y="56"/>
                  </a:lnTo>
                  <a:lnTo>
                    <a:pt x="57" y="113"/>
                  </a:lnTo>
                  <a:lnTo>
                    <a:pt x="57" y="141"/>
                  </a:lnTo>
                  <a:lnTo>
                    <a:pt x="114" y="141"/>
                  </a:lnTo>
                  <a:lnTo>
                    <a:pt x="142" y="198"/>
                  </a:lnTo>
                  <a:lnTo>
                    <a:pt x="85" y="170"/>
                  </a:lnTo>
                  <a:lnTo>
                    <a:pt x="57" y="170"/>
                  </a:lnTo>
                  <a:lnTo>
                    <a:pt x="28" y="226"/>
                  </a:lnTo>
                  <a:lnTo>
                    <a:pt x="0" y="226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3" name="Freeform 749"/>
            <p:cNvSpPr>
              <a:spLocks/>
            </p:cNvSpPr>
            <p:nvPr/>
          </p:nvSpPr>
          <p:spPr bwMode="auto">
            <a:xfrm>
              <a:off x="6215" y="784"/>
              <a:ext cx="510" cy="681"/>
            </a:xfrm>
            <a:custGeom>
              <a:avLst/>
              <a:gdLst>
                <a:gd name="T0" fmla="*/ 340 w 510"/>
                <a:gd name="T1" fmla="*/ 681 h 681"/>
                <a:gd name="T2" fmla="*/ 283 w 510"/>
                <a:gd name="T3" fmla="*/ 652 h 681"/>
                <a:gd name="T4" fmla="*/ 255 w 510"/>
                <a:gd name="T5" fmla="*/ 567 h 681"/>
                <a:gd name="T6" fmla="*/ 198 w 510"/>
                <a:gd name="T7" fmla="*/ 539 h 681"/>
                <a:gd name="T8" fmla="*/ 170 w 510"/>
                <a:gd name="T9" fmla="*/ 596 h 681"/>
                <a:gd name="T10" fmla="*/ 142 w 510"/>
                <a:gd name="T11" fmla="*/ 596 h 681"/>
                <a:gd name="T12" fmla="*/ 57 w 510"/>
                <a:gd name="T13" fmla="*/ 567 h 681"/>
                <a:gd name="T14" fmla="*/ 28 w 510"/>
                <a:gd name="T15" fmla="*/ 511 h 681"/>
                <a:gd name="T16" fmla="*/ 0 w 510"/>
                <a:gd name="T17" fmla="*/ 511 h 681"/>
                <a:gd name="T18" fmla="*/ 28 w 510"/>
                <a:gd name="T19" fmla="*/ 482 h 681"/>
                <a:gd name="T20" fmla="*/ 0 w 510"/>
                <a:gd name="T21" fmla="*/ 426 h 681"/>
                <a:gd name="T22" fmla="*/ 57 w 510"/>
                <a:gd name="T23" fmla="*/ 426 h 681"/>
                <a:gd name="T24" fmla="*/ 85 w 510"/>
                <a:gd name="T25" fmla="*/ 397 h 681"/>
                <a:gd name="T26" fmla="*/ 113 w 510"/>
                <a:gd name="T27" fmla="*/ 369 h 681"/>
                <a:gd name="T28" fmla="*/ 227 w 510"/>
                <a:gd name="T29" fmla="*/ 256 h 681"/>
                <a:gd name="T30" fmla="*/ 227 w 510"/>
                <a:gd name="T31" fmla="*/ 227 h 681"/>
                <a:gd name="T32" fmla="*/ 283 w 510"/>
                <a:gd name="T33" fmla="*/ 114 h 681"/>
                <a:gd name="T34" fmla="*/ 283 w 510"/>
                <a:gd name="T35" fmla="*/ 85 h 681"/>
                <a:gd name="T36" fmla="*/ 255 w 510"/>
                <a:gd name="T37" fmla="*/ 57 h 681"/>
                <a:gd name="T38" fmla="*/ 255 w 510"/>
                <a:gd name="T39" fmla="*/ 29 h 681"/>
                <a:gd name="T40" fmla="*/ 312 w 510"/>
                <a:gd name="T41" fmla="*/ 0 h 681"/>
                <a:gd name="T42" fmla="*/ 340 w 510"/>
                <a:gd name="T43" fmla="*/ 0 h 681"/>
                <a:gd name="T44" fmla="*/ 312 w 510"/>
                <a:gd name="T45" fmla="*/ 29 h 681"/>
                <a:gd name="T46" fmla="*/ 397 w 510"/>
                <a:gd name="T47" fmla="*/ 114 h 681"/>
                <a:gd name="T48" fmla="*/ 425 w 510"/>
                <a:gd name="T49" fmla="*/ 85 h 681"/>
                <a:gd name="T50" fmla="*/ 454 w 510"/>
                <a:gd name="T51" fmla="*/ 114 h 681"/>
                <a:gd name="T52" fmla="*/ 454 w 510"/>
                <a:gd name="T53" fmla="*/ 170 h 681"/>
                <a:gd name="T54" fmla="*/ 482 w 510"/>
                <a:gd name="T55" fmla="*/ 199 h 681"/>
                <a:gd name="T56" fmla="*/ 482 w 510"/>
                <a:gd name="T57" fmla="*/ 284 h 681"/>
                <a:gd name="T58" fmla="*/ 510 w 510"/>
                <a:gd name="T59" fmla="*/ 312 h 681"/>
                <a:gd name="T60" fmla="*/ 482 w 510"/>
                <a:gd name="T61" fmla="*/ 341 h 681"/>
                <a:gd name="T62" fmla="*/ 510 w 510"/>
                <a:gd name="T63" fmla="*/ 426 h 681"/>
                <a:gd name="T64" fmla="*/ 482 w 510"/>
                <a:gd name="T65" fmla="*/ 426 h 681"/>
                <a:gd name="T66" fmla="*/ 482 w 510"/>
                <a:gd name="T67" fmla="*/ 454 h 681"/>
                <a:gd name="T68" fmla="*/ 425 w 510"/>
                <a:gd name="T69" fmla="*/ 511 h 681"/>
                <a:gd name="T70" fmla="*/ 425 w 510"/>
                <a:gd name="T71" fmla="*/ 539 h 681"/>
                <a:gd name="T72" fmla="*/ 397 w 510"/>
                <a:gd name="T73" fmla="*/ 539 h 681"/>
                <a:gd name="T74" fmla="*/ 397 w 510"/>
                <a:gd name="T75" fmla="*/ 567 h 681"/>
                <a:gd name="T76" fmla="*/ 368 w 510"/>
                <a:gd name="T77" fmla="*/ 596 h 681"/>
                <a:gd name="T78" fmla="*/ 368 w 510"/>
                <a:gd name="T79" fmla="*/ 652 h 681"/>
                <a:gd name="T80" fmla="*/ 340 w 510"/>
                <a:gd name="T81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0" h="681">
                  <a:moveTo>
                    <a:pt x="340" y="681"/>
                  </a:moveTo>
                  <a:lnTo>
                    <a:pt x="283" y="652"/>
                  </a:lnTo>
                  <a:lnTo>
                    <a:pt x="255" y="567"/>
                  </a:lnTo>
                  <a:lnTo>
                    <a:pt x="198" y="539"/>
                  </a:lnTo>
                  <a:lnTo>
                    <a:pt x="170" y="596"/>
                  </a:lnTo>
                  <a:lnTo>
                    <a:pt x="142" y="596"/>
                  </a:lnTo>
                  <a:lnTo>
                    <a:pt x="57" y="567"/>
                  </a:lnTo>
                  <a:lnTo>
                    <a:pt x="28" y="511"/>
                  </a:lnTo>
                  <a:lnTo>
                    <a:pt x="0" y="511"/>
                  </a:lnTo>
                  <a:lnTo>
                    <a:pt x="28" y="482"/>
                  </a:lnTo>
                  <a:lnTo>
                    <a:pt x="0" y="426"/>
                  </a:lnTo>
                  <a:lnTo>
                    <a:pt x="57" y="426"/>
                  </a:lnTo>
                  <a:lnTo>
                    <a:pt x="85" y="397"/>
                  </a:lnTo>
                  <a:lnTo>
                    <a:pt x="113" y="369"/>
                  </a:lnTo>
                  <a:lnTo>
                    <a:pt x="227" y="256"/>
                  </a:lnTo>
                  <a:lnTo>
                    <a:pt x="227" y="227"/>
                  </a:lnTo>
                  <a:lnTo>
                    <a:pt x="283" y="114"/>
                  </a:lnTo>
                  <a:lnTo>
                    <a:pt x="283" y="85"/>
                  </a:lnTo>
                  <a:lnTo>
                    <a:pt x="255" y="57"/>
                  </a:lnTo>
                  <a:lnTo>
                    <a:pt x="255" y="29"/>
                  </a:lnTo>
                  <a:lnTo>
                    <a:pt x="312" y="0"/>
                  </a:lnTo>
                  <a:lnTo>
                    <a:pt x="340" y="0"/>
                  </a:lnTo>
                  <a:lnTo>
                    <a:pt x="312" y="29"/>
                  </a:lnTo>
                  <a:lnTo>
                    <a:pt x="397" y="114"/>
                  </a:lnTo>
                  <a:lnTo>
                    <a:pt x="425" y="85"/>
                  </a:lnTo>
                  <a:lnTo>
                    <a:pt x="454" y="114"/>
                  </a:lnTo>
                  <a:lnTo>
                    <a:pt x="454" y="170"/>
                  </a:lnTo>
                  <a:lnTo>
                    <a:pt x="482" y="199"/>
                  </a:lnTo>
                  <a:lnTo>
                    <a:pt x="482" y="284"/>
                  </a:lnTo>
                  <a:lnTo>
                    <a:pt x="510" y="312"/>
                  </a:lnTo>
                  <a:lnTo>
                    <a:pt x="482" y="341"/>
                  </a:lnTo>
                  <a:lnTo>
                    <a:pt x="510" y="426"/>
                  </a:lnTo>
                  <a:lnTo>
                    <a:pt x="482" y="426"/>
                  </a:lnTo>
                  <a:lnTo>
                    <a:pt x="482" y="454"/>
                  </a:lnTo>
                  <a:lnTo>
                    <a:pt x="425" y="511"/>
                  </a:lnTo>
                  <a:lnTo>
                    <a:pt x="425" y="539"/>
                  </a:lnTo>
                  <a:lnTo>
                    <a:pt x="397" y="539"/>
                  </a:lnTo>
                  <a:lnTo>
                    <a:pt x="397" y="567"/>
                  </a:lnTo>
                  <a:lnTo>
                    <a:pt x="368" y="596"/>
                  </a:lnTo>
                  <a:lnTo>
                    <a:pt x="368" y="652"/>
                  </a:lnTo>
                  <a:lnTo>
                    <a:pt x="340" y="681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4" name="Freeform 750"/>
            <p:cNvSpPr>
              <a:spLocks/>
            </p:cNvSpPr>
            <p:nvPr/>
          </p:nvSpPr>
          <p:spPr bwMode="auto">
            <a:xfrm>
              <a:off x="5535" y="1323"/>
              <a:ext cx="255" cy="227"/>
            </a:xfrm>
            <a:custGeom>
              <a:avLst/>
              <a:gdLst>
                <a:gd name="T0" fmla="*/ 198 w 255"/>
                <a:gd name="T1" fmla="*/ 227 h 227"/>
                <a:gd name="T2" fmla="*/ 113 w 255"/>
                <a:gd name="T3" fmla="*/ 227 h 227"/>
                <a:gd name="T4" fmla="*/ 141 w 255"/>
                <a:gd name="T5" fmla="*/ 198 h 227"/>
                <a:gd name="T6" fmla="*/ 113 w 255"/>
                <a:gd name="T7" fmla="*/ 142 h 227"/>
                <a:gd name="T8" fmla="*/ 85 w 255"/>
                <a:gd name="T9" fmla="*/ 113 h 227"/>
                <a:gd name="T10" fmla="*/ 56 w 255"/>
                <a:gd name="T11" fmla="*/ 142 h 227"/>
                <a:gd name="T12" fmla="*/ 0 w 255"/>
                <a:gd name="T13" fmla="*/ 85 h 227"/>
                <a:gd name="T14" fmla="*/ 0 w 255"/>
                <a:gd name="T15" fmla="*/ 28 h 227"/>
                <a:gd name="T16" fmla="*/ 85 w 255"/>
                <a:gd name="T17" fmla="*/ 0 h 227"/>
                <a:gd name="T18" fmla="*/ 170 w 255"/>
                <a:gd name="T19" fmla="*/ 28 h 227"/>
                <a:gd name="T20" fmla="*/ 141 w 255"/>
                <a:gd name="T21" fmla="*/ 57 h 227"/>
                <a:gd name="T22" fmla="*/ 198 w 255"/>
                <a:gd name="T23" fmla="*/ 28 h 227"/>
                <a:gd name="T24" fmla="*/ 255 w 255"/>
                <a:gd name="T25" fmla="*/ 57 h 227"/>
                <a:gd name="T26" fmla="*/ 255 w 255"/>
                <a:gd name="T27" fmla="*/ 85 h 227"/>
                <a:gd name="T28" fmla="*/ 226 w 255"/>
                <a:gd name="T29" fmla="*/ 113 h 227"/>
                <a:gd name="T30" fmla="*/ 198 w 255"/>
                <a:gd name="T31" fmla="*/ 198 h 227"/>
                <a:gd name="T32" fmla="*/ 198 w 255"/>
                <a:gd name="T33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5" h="227">
                  <a:moveTo>
                    <a:pt x="198" y="227"/>
                  </a:moveTo>
                  <a:lnTo>
                    <a:pt x="113" y="227"/>
                  </a:lnTo>
                  <a:lnTo>
                    <a:pt x="141" y="198"/>
                  </a:lnTo>
                  <a:lnTo>
                    <a:pt x="113" y="142"/>
                  </a:lnTo>
                  <a:lnTo>
                    <a:pt x="85" y="113"/>
                  </a:lnTo>
                  <a:lnTo>
                    <a:pt x="56" y="142"/>
                  </a:lnTo>
                  <a:lnTo>
                    <a:pt x="0" y="85"/>
                  </a:lnTo>
                  <a:lnTo>
                    <a:pt x="0" y="28"/>
                  </a:lnTo>
                  <a:lnTo>
                    <a:pt x="85" y="0"/>
                  </a:lnTo>
                  <a:lnTo>
                    <a:pt x="170" y="28"/>
                  </a:lnTo>
                  <a:lnTo>
                    <a:pt x="141" y="57"/>
                  </a:lnTo>
                  <a:lnTo>
                    <a:pt x="198" y="28"/>
                  </a:lnTo>
                  <a:lnTo>
                    <a:pt x="255" y="57"/>
                  </a:lnTo>
                  <a:lnTo>
                    <a:pt x="255" y="85"/>
                  </a:lnTo>
                  <a:lnTo>
                    <a:pt x="226" y="113"/>
                  </a:lnTo>
                  <a:lnTo>
                    <a:pt x="198" y="198"/>
                  </a:lnTo>
                  <a:lnTo>
                    <a:pt x="198" y="22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5" name="Freeform 751"/>
            <p:cNvSpPr>
              <a:spLocks/>
            </p:cNvSpPr>
            <p:nvPr/>
          </p:nvSpPr>
          <p:spPr bwMode="auto">
            <a:xfrm>
              <a:off x="5393" y="1323"/>
              <a:ext cx="283" cy="340"/>
            </a:xfrm>
            <a:custGeom>
              <a:avLst/>
              <a:gdLst>
                <a:gd name="T0" fmla="*/ 85 w 283"/>
                <a:gd name="T1" fmla="*/ 340 h 340"/>
                <a:gd name="T2" fmla="*/ 56 w 283"/>
                <a:gd name="T3" fmla="*/ 312 h 340"/>
                <a:gd name="T4" fmla="*/ 28 w 283"/>
                <a:gd name="T5" fmla="*/ 227 h 340"/>
                <a:gd name="T6" fmla="*/ 28 w 283"/>
                <a:gd name="T7" fmla="*/ 170 h 340"/>
                <a:gd name="T8" fmla="*/ 56 w 283"/>
                <a:gd name="T9" fmla="*/ 170 h 340"/>
                <a:gd name="T10" fmla="*/ 56 w 283"/>
                <a:gd name="T11" fmla="*/ 113 h 340"/>
                <a:gd name="T12" fmla="*/ 0 w 283"/>
                <a:gd name="T13" fmla="*/ 85 h 340"/>
                <a:gd name="T14" fmla="*/ 28 w 283"/>
                <a:gd name="T15" fmla="*/ 28 h 340"/>
                <a:gd name="T16" fmla="*/ 28 w 283"/>
                <a:gd name="T17" fmla="*/ 0 h 340"/>
                <a:gd name="T18" fmla="*/ 85 w 283"/>
                <a:gd name="T19" fmla="*/ 28 h 340"/>
                <a:gd name="T20" fmla="*/ 142 w 283"/>
                <a:gd name="T21" fmla="*/ 28 h 340"/>
                <a:gd name="T22" fmla="*/ 142 w 283"/>
                <a:gd name="T23" fmla="*/ 85 h 340"/>
                <a:gd name="T24" fmla="*/ 198 w 283"/>
                <a:gd name="T25" fmla="*/ 142 h 340"/>
                <a:gd name="T26" fmla="*/ 227 w 283"/>
                <a:gd name="T27" fmla="*/ 113 h 340"/>
                <a:gd name="T28" fmla="*/ 255 w 283"/>
                <a:gd name="T29" fmla="*/ 142 h 340"/>
                <a:gd name="T30" fmla="*/ 283 w 283"/>
                <a:gd name="T31" fmla="*/ 198 h 340"/>
                <a:gd name="T32" fmla="*/ 255 w 283"/>
                <a:gd name="T33" fmla="*/ 227 h 340"/>
                <a:gd name="T34" fmla="*/ 198 w 283"/>
                <a:gd name="T35" fmla="*/ 255 h 340"/>
                <a:gd name="T36" fmla="*/ 142 w 283"/>
                <a:gd name="T37" fmla="*/ 255 h 340"/>
                <a:gd name="T38" fmla="*/ 85 w 283"/>
                <a:gd name="T39" fmla="*/ 312 h 340"/>
                <a:gd name="T40" fmla="*/ 85 w 283"/>
                <a:gd name="T41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3" h="340">
                  <a:moveTo>
                    <a:pt x="85" y="340"/>
                  </a:moveTo>
                  <a:lnTo>
                    <a:pt x="56" y="312"/>
                  </a:lnTo>
                  <a:lnTo>
                    <a:pt x="28" y="227"/>
                  </a:lnTo>
                  <a:lnTo>
                    <a:pt x="28" y="170"/>
                  </a:lnTo>
                  <a:lnTo>
                    <a:pt x="56" y="170"/>
                  </a:lnTo>
                  <a:lnTo>
                    <a:pt x="56" y="113"/>
                  </a:lnTo>
                  <a:lnTo>
                    <a:pt x="0" y="85"/>
                  </a:lnTo>
                  <a:lnTo>
                    <a:pt x="28" y="28"/>
                  </a:lnTo>
                  <a:lnTo>
                    <a:pt x="28" y="0"/>
                  </a:lnTo>
                  <a:lnTo>
                    <a:pt x="85" y="28"/>
                  </a:lnTo>
                  <a:lnTo>
                    <a:pt x="142" y="28"/>
                  </a:lnTo>
                  <a:lnTo>
                    <a:pt x="142" y="85"/>
                  </a:lnTo>
                  <a:lnTo>
                    <a:pt x="198" y="142"/>
                  </a:lnTo>
                  <a:lnTo>
                    <a:pt x="227" y="113"/>
                  </a:lnTo>
                  <a:lnTo>
                    <a:pt x="255" y="142"/>
                  </a:lnTo>
                  <a:lnTo>
                    <a:pt x="283" y="198"/>
                  </a:lnTo>
                  <a:lnTo>
                    <a:pt x="255" y="227"/>
                  </a:lnTo>
                  <a:lnTo>
                    <a:pt x="198" y="255"/>
                  </a:lnTo>
                  <a:lnTo>
                    <a:pt x="142" y="255"/>
                  </a:lnTo>
                  <a:lnTo>
                    <a:pt x="85" y="312"/>
                  </a:lnTo>
                  <a:lnTo>
                    <a:pt x="85" y="34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6" name="Freeform 753"/>
            <p:cNvSpPr>
              <a:spLocks/>
            </p:cNvSpPr>
            <p:nvPr/>
          </p:nvSpPr>
          <p:spPr bwMode="auto">
            <a:xfrm>
              <a:off x="5336" y="1493"/>
              <a:ext cx="57" cy="114"/>
            </a:xfrm>
            <a:custGeom>
              <a:avLst/>
              <a:gdLst>
                <a:gd name="T0" fmla="*/ 57 w 57"/>
                <a:gd name="T1" fmla="*/ 0 h 114"/>
                <a:gd name="T2" fmla="*/ 57 w 57"/>
                <a:gd name="T3" fmla="*/ 57 h 114"/>
                <a:gd name="T4" fmla="*/ 28 w 57"/>
                <a:gd name="T5" fmla="*/ 114 h 114"/>
                <a:gd name="T6" fmla="*/ 0 w 57"/>
                <a:gd name="T7" fmla="*/ 85 h 114"/>
                <a:gd name="T8" fmla="*/ 28 w 57"/>
                <a:gd name="T9" fmla="*/ 57 h 114"/>
                <a:gd name="T10" fmla="*/ 0 w 57"/>
                <a:gd name="T11" fmla="*/ 28 h 114"/>
                <a:gd name="T12" fmla="*/ 57 w 57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114">
                  <a:moveTo>
                    <a:pt x="57" y="0"/>
                  </a:moveTo>
                  <a:lnTo>
                    <a:pt x="57" y="57"/>
                  </a:lnTo>
                  <a:lnTo>
                    <a:pt x="28" y="114"/>
                  </a:lnTo>
                  <a:lnTo>
                    <a:pt x="0" y="85"/>
                  </a:lnTo>
                  <a:lnTo>
                    <a:pt x="28" y="57"/>
                  </a:lnTo>
                  <a:lnTo>
                    <a:pt x="0" y="28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7" name="Freeform 754"/>
            <p:cNvSpPr>
              <a:spLocks/>
            </p:cNvSpPr>
            <p:nvPr/>
          </p:nvSpPr>
          <p:spPr bwMode="auto">
            <a:xfrm>
              <a:off x="5761" y="1436"/>
              <a:ext cx="114" cy="85"/>
            </a:xfrm>
            <a:custGeom>
              <a:avLst/>
              <a:gdLst>
                <a:gd name="T0" fmla="*/ 57 w 114"/>
                <a:gd name="T1" fmla="*/ 0 h 85"/>
                <a:gd name="T2" fmla="*/ 0 w 114"/>
                <a:gd name="T3" fmla="*/ 29 h 85"/>
                <a:gd name="T4" fmla="*/ 0 w 114"/>
                <a:gd name="T5" fmla="*/ 57 h 85"/>
                <a:gd name="T6" fmla="*/ 29 w 114"/>
                <a:gd name="T7" fmla="*/ 85 h 85"/>
                <a:gd name="T8" fmla="*/ 57 w 114"/>
                <a:gd name="T9" fmla="*/ 57 h 85"/>
                <a:gd name="T10" fmla="*/ 114 w 114"/>
                <a:gd name="T11" fmla="*/ 85 h 85"/>
                <a:gd name="T12" fmla="*/ 114 w 114"/>
                <a:gd name="T13" fmla="*/ 57 h 85"/>
                <a:gd name="T14" fmla="*/ 85 w 114"/>
                <a:gd name="T15" fmla="*/ 0 h 85"/>
                <a:gd name="T16" fmla="*/ 57 w 114"/>
                <a:gd name="T17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85">
                  <a:moveTo>
                    <a:pt x="57" y="0"/>
                  </a:moveTo>
                  <a:lnTo>
                    <a:pt x="0" y="29"/>
                  </a:lnTo>
                  <a:lnTo>
                    <a:pt x="0" y="57"/>
                  </a:lnTo>
                  <a:lnTo>
                    <a:pt x="29" y="85"/>
                  </a:lnTo>
                  <a:lnTo>
                    <a:pt x="57" y="57"/>
                  </a:lnTo>
                  <a:lnTo>
                    <a:pt x="114" y="85"/>
                  </a:lnTo>
                  <a:lnTo>
                    <a:pt x="114" y="57"/>
                  </a:lnTo>
                  <a:lnTo>
                    <a:pt x="85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8" name="Freeform 755"/>
            <p:cNvSpPr>
              <a:spLocks/>
            </p:cNvSpPr>
            <p:nvPr/>
          </p:nvSpPr>
          <p:spPr bwMode="auto">
            <a:xfrm>
              <a:off x="5790" y="1295"/>
              <a:ext cx="56" cy="85"/>
            </a:xfrm>
            <a:custGeom>
              <a:avLst/>
              <a:gdLst>
                <a:gd name="T0" fmla="*/ 28 w 56"/>
                <a:gd name="T1" fmla="*/ 0 h 85"/>
                <a:gd name="T2" fmla="*/ 0 w 56"/>
                <a:gd name="T3" fmla="*/ 28 h 85"/>
                <a:gd name="T4" fmla="*/ 0 w 56"/>
                <a:gd name="T5" fmla="*/ 56 h 85"/>
                <a:gd name="T6" fmla="*/ 28 w 56"/>
                <a:gd name="T7" fmla="*/ 85 h 85"/>
                <a:gd name="T8" fmla="*/ 56 w 56"/>
                <a:gd name="T9" fmla="*/ 85 h 85"/>
                <a:gd name="T10" fmla="*/ 56 w 56"/>
                <a:gd name="T11" fmla="*/ 28 h 85"/>
                <a:gd name="T12" fmla="*/ 28 w 56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85">
                  <a:moveTo>
                    <a:pt x="28" y="0"/>
                  </a:moveTo>
                  <a:lnTo>
                    <a:pt x="0" y="28"/>
                  </a:lnTo>
                  <a:lnTo>
                    <a:pt x="0" y="56"/>
                  </a:lnTo>
                  <a:lnTo>
                    <a:pt x="28" y="85"/>
                  </a:lnTo>
                  <a:lnTo>
                    <a:pt x="56" y="85"/>
                  </a:lnTo>
                  <a:lnTo>
                    <a:pt x="56" y="28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9" name="Freeform 756"/>
            <p:cNvSpPr>
              <a:spLocks/>
            </p:cNvSpPr>
            <p:nvPr/>
          </p:nvSpPr>
          <p:spPr bwMode="auto">
            <a:xfrm>
              <a:off x="5024" y="1890"/>
              <a:ext cx="567" cy="397"/>
            </a:xfrm>
            <a:custGeom>
              <a:avLst/>
              <a:gdLst>
                <a:gd name="T0" fmla="*/ 539 w 567"/>
                <a:gd name="T1" fmla="*/ 0 h 397"/>
                <a:gd name="T2" fmla="*/ 567 w 567"/>
                <a:gd name="T3" fmla="*/ 85 h 397"/>
                <a:gd name="T4" fmla="*/ 539 w 567"/>
                <a:gd name="T5" fmla="*/ 113 h 397"/>
                <a:gd name="T6" fmla="*/ 511 w 567"/>
                <a:gd name="T7" fmla="*/ 113 h 397"/>
                <a:gd name="T8" fmla="*/ 482 w 567"/>
                <a:gd name="T9" fmla="*/ 170 h 397"/>
                <a:gd name="T10" fmla="*/ 482 w 567"/>
                <a:gd name="T11" fmla="*/ 142 h 397"/>
                <a:gd name="T12" fmla="*/ 425 w 567"/>
                <a:gd name="T13" fmla="*/ 170 h 397"/>
                <a:gd name="T14" fmla="*/ 425 w 567"/>
                <a:gd name="T15" fmla="*/ 198 h 397"/>
                <a:gd name="T16" fmla="*/ 369 w 567"/>
                <a:gd name="T17" fmla="*/ 198 h 397"/>
                <a:gd name="T18" fmla="*/ 284 w 567"/>
                <a:gd name="T19" fmla="*/ 227 h 397"/>
                <a:gd name="T20" fmla="*/ 255 w 567"/>
                <a:gd name="T21" fmla="*/ 284 h 397"/>
                <a:gd name="T22" fmla="*/ 227 w 567"/>
                <a:gd name="T23" fmla="*/ 284 h 397"/>
                <a:gd name="T24" fmla="*/ 142 w 567"/>
                <a:gd name="T25" fmla="*/ 369 h 397"/>
                <a:gd name="T26" fmla="*/ 114 w 567"/>
                <a:gd name="T27" fmla="*/ 397 h 397"/>
                <a:gd name="T28" fmla="*/ 85 w 567"/>
                <a:gd name="T29" fmla="*/ 369 h 397"/>
                <a:gd name="T30" fmla="*/ 29 w 567"/>
                <a:gd name="T31" fmla="*/ 397 h 397"/>
                <a:gd name="T32" fmla="*/ 0 w 567"/>
                <a:gd name="T33" fmla="*/ 369 h 397"/>
                <a:gd name="T34" fmla="*/ 85 w 567"/>
                <a:gd name="T35" fmla="*/ 284 h 397"/>
                <a:gd name="T36" fmla="*/ 114 w 567"/>
                <a:gd name="T37" fmla="*/ 312 h 397"/>
                <a:gd name="T38" fmla="*/ 170 w 567"/>
                <a:gd name="T39" fmla="*/ 312 h 397"/>
                <a:gd name="T40" fmla="*/ 170 w 567"/>
                <a:gd name="T41" fmla="*/ 255 h 397"/>
                <a:gd name="T42" fmla="*/ 284 w 567"/>
                <a:gd name="T43" fmla="*/ 170 h 397"/>
                <a:gd name="T44" fmla="*/ 284 w 567"/>
                <a:gd name="T45" fmla="*/ 142 h 397"/>
                <a:gd name="T46" fmla="*/ 255 w 567"/>
                <a:gd name="T47" fmla="*/ 113 h 397"/>
                <a:gd name="T48" fmla="*/ 312 w 567"/>
                <a:gd name="T49" fmla="*/ 85 h 397"/>
                <a:gd name="T50" fmla="*/ 340 w 567"/>
                <a:gd name="T51" fmla="*/ 113 h 397"/>
                <a:gd name="T52" fmla="*/ 340 w 567"/>
                <a:gd name="T53" fmla="*/ 85 h 397"/>
                <a:gd name="T54" fmla="*/ 369 w 567"/>
                <a:gd name="T55" fmla="*/ 57 h 397"/>
                <a:gd name="T56" fmla="*/ 425 w 567"/>
                <a:gd name="T57" fmla="*/ 113 h 397"/>
                <a:gd name="T58" fmla="*/ 454 w 567"/>
                <a:gd name="T59" fmla="*/ 57 h 397"/>
                <a:gd name="T60" fmla="*/ 511 w 567"/>
                <a:gd name="T61" fmla="*/ 57 h 397"/>
                <a:gd name="T62" fmla="*/ 511 w 567"/>
                <a:gd name="T63" fmla="*/ 28 h 397"/>
                <a:gd name="T64" fmla="*/ 539 w 567"/>
                <a:gd name="T6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7" h="397">
                  <a:moveTo>
                    <a:pt x="539" y="0"/>
                  </a:moveTo>
                  <a:lnTo>
                    <a:pt x="567" y="85"/>
                  </a:lnTo>
                  <a:lnTo>
                    <a:pt x="539" y="113"/>
                  </a:lnTo>
                  <a:lnTo>
                    <a:pt x="511" y="113"/>
                  </a:lnTo>
                  <a:lnTo>
                    <a:pt x="482" y="170"/>
                  </a:lnTo>
                  <a:lnTo>
                    <a:pt x="482" y="142"/>
                  </a:lnTo>
                  <a:lnTo>
                    <a:pt x="425" y="170"/>
                  </a:lnTo>
                  <a:lnTo>
                    <a:pt x="425" y="198"/>
                  </a:lnTo>
                  <a:lnTo>
                    <a:pt x="369" y="198"/>
                  </a:lnTo>
                  <a:lnTo>
                    <a:pt x="284" y="227"/>
                  </a:lnTo>
                  <a:lnTo>
                    <a:pt x="255" y="284"/>
                  </a:lnTo>
                  <a:lnTo>
                    <a:pt x="227" y="284"/>
                  </a:lnTo>
                  <a:lnTo>
                    <a:pt x="142" y="369"/>
                  </a:lnTo>
                  <a:lnTo>
                    <a:pt x="114" y="397"/>
                  </a:lnTo>
                  <a:lnTo>
                    <a:pt x="85" y="369"/>
                  </a:lnTo>
                  <a:lnTo>
                    <a:pt x="29" y="397"/>
                  </a:lnTo>
                  <a:lnTo>
                    <a:pt x="0" y="369"/>
                  </a:lnTo>
                  <a:lnTo>
                    <a:pt x="85" y="284"/>
                  </a:lnTo>
                  <a:lnTo>
                    <a:pt x="114" y="312"/>
                  </a:lnTo>
                  <a:lnTo>
                    <a:pt x="170" y="312"/>
                  </a:lnTo>
                  <a:lnTo>
                    <a:pt x="170" y="255"/>
                  </a:lnTo>
                  <a:lnTo>
                    <a:pt x="284" y="170"/>
                  </a:lnTo>
                  <a:lnTo>
                    <a:pt x="284" y="142"/>
                  </a:lnTo>
                  <a:lnTo>
                    <a:pt x="255" y="113"/>
                  </a:lnTo>
                  <a:lnTo>
                    <a:pt x="312" y="85"/>
                  </a:lnTo>
                  <a:lnTo>
                    <a:pt x="340" y="113"/>
                  </a:lnTo>
                  <a:lnTo>
                    <a:pt x="340" y="85"/>
                  </a:lnTo>
                  <a:lnTo>
                    <a:pt x="369" y="57"/>
                  </a:lnTo>
                  <a:lnTo>
                    <a:pt x="425" y="113"/>
                  </a:lnTo>
                  <a:lnTo>
                    <a:pt x="454" y="57"/>
                  </a:lnTo>
                  <a:lnTo>
                    <a:pt x="511" y="57"/>
                  </a:lnTo>
                  <a:lnTo>
                    <a:pt x="511" y="28"/>
                  </a:lnTo>
                  <a:lnTo>
                    <a:pt x="539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0" name="Freeform 757"/>
            <p:cNvSpPr>
              <a:spLocks/>
            </p:cNvSpPr>
            <p:nvPr/>
          </p:nvSpPr>
          <p:spPr bwMode="auto">
            <a:xfrm>
              <a:off x="5109" y="2259"/>
              <a:ext cx="255" cy="396"/>
            </a:xfrm>
            <a:custGeom>
              <a:avLst/>
              <a:gdLst>
                <a:gd name="T0" fmla="*/ 29 w 255"/>
                <a:gd name="T1" fmla="*/ 28 h 396"/>
                <a:gd name="T2" fmla="*/ 57 w 255"/>
                <a:gd name="T3" fmla="*/ 0 h 396"/>
                <a:gd name="T4" fmla="*/ 85 w 255"/>
                <a:gd name="T5" fmla="*/ 113 h 396"/>
                <a:gd name="T6" fmla="*/ 114 w 255"/>
                <a:gd name="T7" fmla="*/ 85 h 396"/>
                <a:gd name="T8" fmla="*/ 142 w 255"/>
                <a:gd name="T9" fmla="*/ 113 h 396"/>
                <a:gd name="T10" fmla="*/ 142 w 255"/>
                <a:gd name="T11" fmla="*/ 85 h 396"/>
                <a:gd name="T12" fmla="*/ 199 w 255"/>
                <a:gd name="T13" fmla="*/ 113 h 396"/>
                <a:gd name="T14" fmla="*/ 142 w 255"/>
                <a:gd name="T15" fmla="*/ 198 h 396"/>
                <a:gd name="T16" fmla="*/ 142 w 255"/>
                <a:gd name="T17" fmla="*/ 226 h 396"/>
                <a:gd name="T18" fmla="*/ 255 w 255"/>
                <a:gd name="T19" fmla="*/ 311 h 396"/>
                <a:gd name="T20" fmla="*/ 199 w 255"/>
                <a:gd name="T21" fmla="*/ 311 h 396"/>
                <a:gd name="T22" fmla="*/ 227 w 255"/>
                <a:gd name="T23" fmla="*/ 340 h 396"/>
                <a:gd name="T24" fmla="*/ 142 w 255"/>
                <a:gd name="T25" fmla="*/ 368 h 396"/>
                <a:gd name="T26" fmla="*/ 114 w 255"/>
                <a:gd name="T27" fmla="*/ 396 h 396"/>
                <a:gd name="T28" fmla="*/ 114 w 255"/>
                <a:gd name="T29" fmla="*/ 368 h 396"/>
                <a:gd name="T30" fmla="*/ 114 w 255"/>
                <a:gd name="T31" fmla="*/ 311 h 396"/>
                <a:gd name="T32" fmla="*/ 85 w 255"/>
                <a:gd name="T33" fmla="*/ 311 h 396"/>
                <a:gd name="T34" fmla="*/ 57 w 255"/>
                <a:gd name="T35" fmla="*/ 340 h 396"/>
                <a:gd name="T36" fmla="*/ 29 w 255"/>
                <a:gd name="T37" fmla="*/ 340 h 396"/>
                <a:gd name="T38" fmla="*/ 0 w 255"/>
                <a:gd name="T39" fmla="*/ 283 h 396"/>
                <a:gd name="T40" fmla="*/ 29 w 255"/>
                <a:gd name="T41" fmla="*/ 255 h 396"/>
                <a:gd name="T42" fmla="*/ 29 w 255"/>
                <a:gd name="T43" fmla="*/ 226 h 396"/>
                <a:gd name="T44" fmla="*/ 0 w 255"/>
                <a:gd name="T45" fmla="*/ 198 h 396"/>
                <a:gd name="T46" fmla="*/ 57 w 255"/>
                <a:gd name="T47" fmla="*/ 85 h 396"/>
                <a:gd name="T48" fmla="*/ 57 w 255"/>
                <a:gd name="T49" fmla="*/ 56 h 396"/>
                <a:gd name="T50" fmla="*/ 29 w 255"/>
                <a:gd name="T51" fmla="*/ 28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5" h="396">
                  <a:moveTo>
                    <a:pt x="29" y="28"/>
                  </a:moveTo>
                  <a:lnTo>
                    <a:pt x="57" y="0"/>
                  </a:lnTo>
                  <a:lnTo>
                    <a:pt x="85" y="113"/>
                  </a:lnTo>
                  <a:lnTo>
                    <a:pt x="114" y="85"/>
                  </a:lnTo>
                  <a:lnTo>
                    <a:pt x="142" y="113"/>
                  </a:lnTo>
                  <a:lnTo>
                    <a:pt x="142" y="85"/>
                  </a:lnTo>
                  <a:lnTo>
                    <a:pt x="199" y="113"/>
                  </a:lnTo>
                  <a:lnTo>
                    <a:pt x="142" y="198"/>
                  </a:lnTo>
                  <a:lnTo>
                    <a:pt x="142" y="226"/>
                  </a:lnTo>
                  <a:lnTo>
                    <a:pt x="255" y="311"/>
                  </a:lnTo>
                  <a:lnTo>
                    <a:pt x="199" y="311"/>
                  </a:lnTo>
                  <a:lnTo>
                    <a:pt x="227" y="340"/>
                  </a:lnTo>
                  <a:lnTo>
                    <a:pt x="142" y="368"/>
                  </a:lnTo>
                  <a:lnTo>
                    <a:pt x="114" y="396"/>
                  </a:lnTo>
                  <a:lnTo>
                    <a:pt x="114" y="368"/>
                  </a:lnTo>
                  <a:lnTo>
                    <a:pt x="114" y="311"/>
                  </a:lnTo>
                  <a:lnTo>
                    <a:pt x="85" y="311"/>
                  </a:lnTo>
                  <a:lnTo>
                    <a:pt x="57" y="340"/>
                  </a:lnTo>
                  <a:lnTo>
                    <a:pt x="29" y="340"/>
                  </a:lnTo>
                  <a:lnTo>
                    <a:pt x="0" y="283"/>
                  </a:lnTo>
                  <a:lnTo>
                    <a:pt x="29" y="255"/>
                  </a:lnTo>
                  <a:lnTo>
                    <a:pt x="29" y="226"/>
                  </a:lnTo>
                  <a:lnTo>
                    <a:pt x="0" y="198"/>
                  </a:lnTo>
                  <a:lnTo>
                    <a:pt x="57" y="85"/>
                  </a:lnTo>
                  <a:lnTo>
                    <a:pt x="57" y="56"/>
                  </a:lnTo>
                  <a:lnTo>
                    <a:pt x="29" y="2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1" name="Freeform 758"/>
            <p:cNvSpPr>
              <a:spLocks/>
            </p:cNvSpPr>
            <p:nvPr/>
          </p:nvSpPr>
          <p:spPr bwMode="auto">
            <a:xfrm>
              <a:off x="4996" y="2287"/>
              <a:ext cx="170" cy="227"/>
            </a:xfrm>
            <a:custGeom>
              <a:avLst/>
              <a:gdLst>
                <a:gd name="T0" fmla="*/ 142 w 170"/>
                <a:gd name="T1" fmla="*/ 0 h 227"/>
                <a:gd name="T2" fmla="*/ 170 w 170"/>
                <a:gd name="T3" fmla="*/ 28 h 227"/>
                <a:gd name="T4" fmla="*/ 170 w 170"/>
                <a:gd name="T5" fmla="*/ 57 h 227"/>
                <a:gd name="T6" fmla="*/ 113 w 170"/>
                <a:gd name="T7" fmla="*/ 170 h 227"/>
                <a:gd name="T8" fmla="*/ 142 w 170"/>
                <a:gd name="T9" fmla="*/ 198 h 227"/>
                <a:gd name="T10" fmla="*/ 142 w 170"/>
                <a:gd name="T11" fmla="*/ 227 h 227"/>
                <a:gd name="T12" fmla="*/ 113 w 170"/>
                <a:gd name="T13" fmla="*/ 198 h 227"/>
                <a:gd name="T14" fmla="*/ 85 w 170"/>
                <a:gd name="T15" fmla="*/ 227 h 227"/>
                <a:gd name="T16" fmla="*/ 28 w 170"/>
                <a:gd name="T17" fmla="*/ 227 h 227"/>
                <a:gd name="T18" fmla="*/ 0 w 170"/>
                <a:gd name="T19" fmla="*/ 142 h 227"/>
                <a:gd name="T20" fmla="*/ 57 w 170"/>
                <a:gd name="T21" fmla="*/ 170 h 227"/>
                <a:gd name="T22" fmla="*/ 57 w 170"/>
                <a:gd name="T23" fmla="*/ 142 h 227"/>
                <a:gd name="T24" fmla="*/ 113 w 170"/>
                <a:gd name="T25" fmla="*/ 142 h 227"/>
                <a:gd name="T26" fmla="*/ 113 w 170"/>
                <a:gd name="T27" fmla="*/ 85 h 227"/>
                <a:gd name="T28" fmla="*/ 142 w 170"/>
                <a:gd name="T29" fmla="*/ 28 h 227"/>
                <a:gd name="T30" fmla="*/ 142 w 170"/>
                <a:gd name="T3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0" h="227">
                  <a:moveTo>
                    <a:pt x="142" y="0"/>
                  </a:moveTo>
                  <a:lnTo>
                    <a:pt x="170" y="28"/>
                  </a:lnTo>
                  <a:lnTo>
                    <a:pt x="170" y="57"/>
                  </a:lnTo>
                  <a:lnTo>
                    <a:pt x="113" y="170"/>
                  </a:lnTo>
                  <a:lnTo>
                    <a:pt x="142" y="198"/>
                  </a:lnTo>
                  <a:lnTo>
                    <a:pt x="142" y="227"/>
                  </a:lnTo>
                  <a:lnTo>
                    <a:pt x="113" y="198"/>
                  </a:lnTo>
                  <a:lnTo>
                    <a:pt x="85" y="227"/>
                  </a:lnTo>
                  <a:lnTo>
                    <a:pt x="28" y="227"/>
                  </a:lnTo>
                  <a:lnTo>
                    <a:pt x="0" y="142"/>
                  </a:lnTo>
                  <a:lnTo>
                    <a:pt x="57" y="170"/>
                  </a:lnTo>
                  <a:lnTo>
                    <a:pt x="57" y="142"/>
                  </a:lnTo>
                  <a:lnTo>
                    <a:pt x="113" y="142"/>
                  </a:lnTo>
                  <a:lnTo>
                    <a:pt x="113" y="85"/>
                  </a:lnTo>
                  <a:lnTo>
                    <a:pt x="142" y="28"/>
                  </a:lnTo>
                  <a:lnTo>
                    <a:pt x="142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2" name="Freeform 759"/>
            <p:cNvSpPr>
              <a:spLocks/>
            </p:cNvSpPr>
            <p:nvPr/>
          </p:nvSpPr>
          <p:spPr bwMode="auto">
            <a:xfrm>
              <a:off x="4939" y="2174"/>
              <a:ext cx="199" cy="283"/>
            </a:xfrm>
            <a:custGeom>
              <a:avLst/>
              <a:gdLst>
                <a:gd name="T0" fmla="*/ 85 w 199"/>
                <a:gd name="T1" fmla="*/ 85 h 283"/>
                <a:gd name="T2" fmla="*/ 114 w 199"/>
                <a:gd name="T3" fmla="*/ 113 h 283"/>
                <a:gd name="T4" fmla="*/ 170 w 199"/>
                <a:gd name="T5" fmla="*/ 85 h 283"/>
                <a:gd name="T6" fmla="*/ 199 w 199"/>
                <a:gd name="T7" fmla="*/ 113 h 283"/>
                <a:gd name="T8" fmla="*/ 199 w 199"/>
                <a:gd name="T9" fmla="*/ 141 h 283"/>
                <a:gd name="T10" fmla="*/ 170 w 199"/>
                <a:gd name="T11" fmla="*/ 198 h 283"/>
                <a:gd name="T12" fmla="*/ 170 w 199"/>
                <a:gd name="T13" fmla="*/ 255 h 283"/>
                <a:gd name="T14" fmla="*/ 114 w 199"/>
                <a:gd name="T15" fmla="*/ 255 h 283"/>
                <a:gd name="T16" fmla="*/ 114 w 199"/>
                <a:gd name="T17" fmla="*/ 283 h 283"/>
                <a:gd name="T18" fmla="*/ 57 w 199"/>
                <a:gd name="T19" fmla="*/ 255 h 283"/>
                <a:gd name="T20" fmla="*/ 0 w 199"/>
                <a:gd name="T21" fmla="*/ 170 h 283"/>
                <a:gd name="T22" fmla="*/ 0 w 199"/>
                <a:gd name="T23" fmla="*/ 85 h 283"/>
                <a:gd name="T24" fmla="*/ 29 w 199"/>
                <a:gd name="T25" fmla="*/ 28 h 283"/>
                <a:gd name="T26" fmla="*/ 0 w 199"/>
                <a:gd name="T27" fmla="*/ 0 h 283"/>
                <a:gd name="T28" fmla="*/ 57 w 199"/>
                <a:gd name="T29" fmla="*/ 28 h 283"/>
                <a:gd name="T30" fmla="*/ 85 w 199"/>
                <a:gd name="T31" fmla="*/ 85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9" h="283">
                  <a:moveTo>
                    <a:pt x="85" y="85"/>
                  </a:moveTo>
                  <a:lnTo>
                    <a:pt x="114" y="113"/>
                  </a:lnTo>
                  <a:lnTo>
                    <a:pt x="170" y="85"/>
                  </a:lnTo>
                  <a:lnTo>
                    <a:pt x="199" y="113"/>
                  </a:lnTo>
                  <a:lnTo>
                    <a:pt x="199" y="141"/>
                  </a:lnTo>
                  <a:lnTo>
                    <a:pt x="170" y="198"/>
                  </a:lnTo>
                  <a:lnTo>
                    <a:pt x="170" y="255"/>
                  </a:lnTo>
                  <a:lnTo>
                    <a:pt x="114" y="255"/>
                  </a:lnTo>
                  <a:lnTo>
                    <a:pt x="114" y="283"/>
                  </a:lnTo>
                  <a:lnTo>
                    <a:pt x="57" y="255"/>
                  </a:lnTo>
                  <a:lnTo>
                    <a:pt x="0" y="170"/>
                  </a:lnTo>
                  <a:lnTo>
                    <a:pt x="0" y="85"/>
                  </a:lnTo>
                  <a:lnTo>
                    <a:pt x="29" y="28"/>
                  </a:lnTo>
                  <a:lnTo>
                    <a:pt x="0" y="0"/>
                  </a:lnTo>
                  <a:lnTo>
                    <a:pt x="57" y="28"/>
                  </a:lnTo>
                  <a:lnTo>
                    <a:pt x="85" y="8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3" name="Freeform 761"/>
            <p:cNvSpPr>
              <a:spLocks/>
            </p:cNvSpPr>
            <p:nvPr/>
          </p:nvSpPr>
          <p:spPr bwMode="auto">
            <a:xfrm>
              <a:off x="5109" y="2570"/>
              <a:ext cx="142" cy="142"/>
            </a:xfrm>
            <a:custGeom>
              <a:avLst/>
              <a:gdLst>
                <a:gd name="T0" fmla="*/ 29 w 142"/>
                <a:gd name="T1" fmla="*/ 29 h 142"/>
                <a:gd name="T2" fmla="*/ 57 w 142"/>
                <a:gd name="T3" fmla="*/ 29 h 142"/>
                <a:gd name="T4" fmla="*/ 85 w 142"/>
                <a:gd name="T5" fmla="*/ 0 h 142"/>
                <a:gd name="T6" fmla="*/ 114 w 142"/>
                <a:gd name="T7" fmla="*/ 0 h 142"/>
                <a:gd name="T8" fmla="*/ 114 w 142"/>
                <a:gd name="T9" fmla="*/ 85 h 142"/>
                <a:gd name="T10" fmla="*/ 142 w 142"/>
                <a:gd name="T11" fmla="*/ 114 h 142"/>
                <a:gd name="T12" fmla="*/ 85 w 142"/>
                <a:gd name="T13" fmla="*/ 142 h 142"/>
                <a:gd name="T14" fmla="*/ 29 w 142"/>
                <a:gd name="T15" fmla="*/ 114 h 142"/>
                <a:gd name="T16" fmla="*/ 0 w 142"/>
                <a:gd name="T17" fmla="*/ 85 h 142"/>
                <a:gd name="T18" fmla="*/ 0 w 142"/>
                <a:gd name="T19" fmla="*/ 57 h 142"/>
                <a:gd name="T20" fmla="*/ 29 w 142"/>
                <a:gd name="T21" fmla="*/ 2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142">
                  <a:moveTo>
                    <a:pt x="29" y="29"/>
                  </a:moveTo>
                  <a:lnTo>
                    <a:pt x="57" y="29"/>
                  </a:lnTo>
                  <a:lnTo>
                    <a:pt x="85" y="0"/>
                  </a:lnTo>
                  <a:lnTo>
                    <a:pt x="114" y="0"/>
                  </a:lnTo>
                  <a:lnTo>
                    <a:pt x="114" y="85"/>
                  </a:lnTo>
                  <a:lnTo>
                    <a:pt x="142" y="114"/>
                  </a:lnTo>
                  <a:lnTo>
                    <a:pt x="85" y="142"/>
                  </a:lnTo>
                  <a:lnTo>
                    <a:pt x="29" y="114"/>
                  </a:lnTo>
                  <a:lnTo>
                    <a:pt x="0" y="85"/>
                  </a:lnTo>
                  <a:lnTo>
                    <a:pt x="0" y="57"/>
                  </a:lnTo>
                  <a:lnTo>
                    <a:pt x="29" y="2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4" name="Freeform 762"/>
            <p:cNvSpPr>
              <a:spLocks/>
            </p:cNvSpPr>
            <p:nvPr/>
          </p:nvSpPr>
          <p:spPr bwMode="auto">
            <a:xfrm>
              <a:off x="4996" y="2485"/>
              <a:ext cx="142" cy="199"/>
            </a:xfrm>
            <a:custGeom>
              <a:avLst/>
              <a:gdLst>
                <a:gd name="T0" fmla="*/ 113 w 142"/>
                <a:gd name="T1" fmla="*/ 170 h 199"/>
                <a:gd name="T2" fmla="*/ 113 w 142"/>
                <a:gd name="T3" fmla="*/ 142 h 199"/>
                <a:gd name="T4" fmla="*/ 142 w 142"/>
                <a:gd name="T5" fmla="*/ 114 h 199"/>
                <a:gd name="T6" fmla="*/ 113 w 142"/>
                <a:gd name="T7" fmla="*/ 57 h 199"/>
                <a:gd name="T8" fmla="*/ 142 w 142"/>
                <a:gd name="T9" fmla="*/ 29 h 199"/>
                <a:gd name="T10" fmla="*/ 113 w 142"/>
                <a:gd name="T11" fmla="*/ 0 h 199"/>
                <a:gd name="T12" fmla="*/ 85 w 142"/>
                <a:gd name="T13" fmla="*/ 29 h 199"/>
                <a:gd name="T14" fmla="*/ 28 w 142"/>
                <a:gd name="T15" fmla="*/ 29 h 199"/>
                <a:gd name="T16" fmla="*/ 0 w 142"/>
                <a:gd name="T17" fmla="*/ 85 h 199"/>
                <a:gd name="T18" fmla="*/ 57 w 142"/>
                <a:gd name="T19" fmla="*/ 114 h 199"/>
                <a:gd name="T20" fmla="*/ 57 w 142"/>
                <a:gd name="T21" fmla="*/ 170 h 199"/>
                <a:gd name="T22" fmla="*/ 85 w 142"/>
                <a:gd name="T23" fmla="*/ 199 h 199"/>
                <a:gd name="T24" fmla="*/ 113 w 142"/>
                <a:gd name="T25" fmla="*/ 17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2" h="199">
                  <a:moveTo>
                    <a:pt x="113" y="170"/>
                  </a:moveTo>
                  <a:lnTo>
                    <a:pt x="113" y="142"/>
                  </a:lnTo>
                  <a:lnTo>
                    <a:pt x="142" y="114"/>
                  </a:lnTo>
                  <a:lnTo>
                    <a:pt x="113" y="57"/>
                  </a:lnTo>
                  <a:lnTo>
                    <a:pt x="142" y="29"/>
                  </a:lnTo>
                  <a:lnTo>
                    <a:pt x="113" y="0"/>
                  </a:lnTo>
                  <a:lnTo>
                    <a:pt x="85" y="29"/>
                  </a:lnTo>
                  <a:lnTo>
                    <a:pt x="28" y="29"/>
                  </a:lnTo>
                  <a:lnTo>
                    <a:pt x="0" y="85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85" y="199"/>
                  </a:lnTo>
                  <a:lnTo>
                    <a:pt x="113" y="17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5" name="Freeform 763"/>
            <p:cNvSpPr>
              <a:spLocks/>
            </p:cNvSpPr>
            <p:nvPr/>
          </p:nvSpPr>
          <p:spPr bwMode="auto">
            <a:xfrm>
              <a:off x="5081" y="2684"/>
              <a:ext cx="170" cy="198"/>
            </a:xfrm>
            <a:custGeom>
              <a:avLst/>
              <a:gdLst>
                <a:gd name="T0" fmla="*/ 170 w 170"/>
                <a:gd name="T1" fmla="*/ 0 h 198"/>
                <a:gd name="T2" fmla="*/ 113 w 170"/>
                <a:gd name="T3" fmla="*/ 28 h 198"/>
                <a:gd name="T4" fmla="*/ 57 w 170"/>
                <a:gd name="T5" fmla="*/ 0 h 198"/>
                <a:gd name="T6" fmla="*/ 57 w 170"/>
                <a:gd name="T7" fmla="*/ 57 h 198"/>
                <a:gd name="T8" fmla="*/ 0 w 170"/>
                <a:gd name="T9" fmla="*/ 113 h 198"/>
                <a:gd name="T10" fmla="*/ 28 w 170"/>
                <a:gd name="T11" fmla="*/ 170 h 198"/>
                <a:gd name="T12" fmla="*/ 85 w 170"/>
                <a:gd name="T13" fmla="*/ 198 h 198"/>
                <a:gd name="T14" fmla="*/ 85 w 170"/>
                <a:gd name="T15" fmla="*/ 113 h 198"/>
                <a:gd name="T16" fmla="*/ 170 w 170"/>
                <a:gd name="T17" fmla="*/ 28 h 198"/>
                <a:gd name="T18" fmla="*/ 170 w 170"/>
                <a:gd name="T19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198">
                  <a:moveTo>
                    <a:pt x="170" y="0"/>
                  </a:moveTo>
                  <a:lnTo>
                    <a:pt x="113" y="28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113"/>
                  </a:lnTo>
                  <a:lnTo>
                    <a:pt x="28" y="170"/>
                  </a:lnTo>
                  <a:lnTo>
                    <a:pt x="85" y="198"/>
                  </a:lnTo>
                  <a:lnTo>
                    <a:pt x="85" y="113"/>
                  </a:lnTo>
                  <a:lnTo>
                    <a:pt x="170" y="28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6" name="Freeform 764"/>
            <p:cNvSpPr>
              <a:spLocks/>
            </p:cNvSpPr>
            <p:nvPr/>
          </p:nvSpPr>
          <p:spPr bwMode="auto">
            <a:xfrm>
              <a:off x="4996" y="2797"/>
              <a:ext cx="170" cy="142"/>
            </a:xfrm>
            <a:custGeom>
              <a:avLst/>
              <a:gdLst>
                <a:gd name="T0" fmla="*/ 85 w 170"/>
                <a:gd name="T1" fmla="*/ 0 h 142"/>
                <a:gd name="T2" fmla="*/ 28 w 170"/>
                <a:gd name="T3" fmla="*/ 29 h 142"/>
                <a:gd name="T4" fmla="*/ 0 w 170"/>
                <a:gd name="T5" fmla="*/ 57 h 142"/>
                <a:gd name="T6" fmla="*/ 0 w 170"/>
                <a:gd name="T7" fmla="*/ 114 h 142"/>
                <a:gd name="T8" fmla="*/ 28 w 170"/>
                <a:gd name="T9" fmla="*/ 142 h 142"/>
                <a:gd name="T10" fmla="*/ 113 w 170"/>
                <a:gd name="T11" fmla="*/ 142 h 142"/>
                <a:gd name="T12" fmla="*/ 170 w 170"/>
                <a:gd name="T13" fmla="*/ 85 h 142"/>
                <a:gd name="T14" fmla="*/ 113 w 170"/>
                <a:gd name="T15" fmla="*/ 57 h 142"/>
                <a:gd name="T16" fmla="*/ 85 w 170"/>
                <a:gd name="T17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42">
                  <a:moveTo>
                    <a:pt x="85" y="0"/>
                  </a:moveTo>
                  <a:lnTo>
                    <a:pt x="28" y="29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28" y="142"/>
                  </a:lnTo>
                  <a:lnTo>
                    <a:pt x="113" y="142"/>
                  </a:lnTo>
                  <a:lnTo>
                    <a:pt x="170" y="85"/>
                  </a:lnTo>
                  <a:lnTo>
                    <a:pt x="113" y="57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7" name="Freeform 765"/>
            <p:cNvSpPr>
              <a:spLocks/>
            </p:cNvSpPr>
            <p:nvPr/>
          </p:nvSpPr>
          <p:spPr bwMode="auto">
            <a:xfrm>
              <a:off x="5024" y="2939"/>
              <a:ext cx="114" cy="85"/>
            </a:xfrm>
            <a:custGeom>
              <a:avLst/>
              <a:gdLst>
                <a:gd name="T0" fmla="*/ 85 w 114"/>
                <a:gd name="T1" fmla="*/ 0 h 85"/>
                <a:gd name="T2" fmla="*/ 0 w 114"/>
                <a:gd name="T3" fmla="*/ 0 h 85"/>
                <a:gd name="T4" fmla="*/ 29 w 114"/>
                <a:gd name="T5" fmla="*/ 57 h 85"/>
                <a:gd name="T6" fmla="*/ 85 w 114"/>
                <a:gd name="T7" fmla="*/ 85 h 85"/>
                <a:gd name="T8" fmla="*/ 114 w 114"/>
                <a:gd name="T9" fmla="*/ 85 h 85"/>
                <a:gd name="T10" fmla="*/ 57 w 114"/>
                <a:gd name="T11" fmla="*/ 28 h 85"/>
                <a:gd name="T12" fmla="*/ 85 w 114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85">
                  <a:moveTo>
                    <a:pt x="85" y="0"/>
                  </a:moveTo>
                  <a:lnTo>
                    <a:pt x="0" y="0"/>
                  </a:lnTo>
                  <a:lnTo>
                    <a:pt x="29" y="57"/>
                  </a:lnTo>
                  <a:lnTo>
                    <a:pt x="85" y="85"/>
                  </a:lnTo>
                  <a:lnTo>
                    <a:pt x="114" y="85"/>
                  </a:lnTo>
                  <a:lnTo>
                    <a:pt x="57" y="28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8" name="Freeform 766"/>
            <p:cNvSpPr>
              <a:spLocks/>
            </p:cNvSpPr>
            <p:nvPr/>
          </p:nvSpPr>
          <p:spPr bwMode="auto">
            <a:xfrm>
              <a:off x="4996" y="2996"/>
              <a:ext cx="283" cy="198"/>
            </a:xfrm>
            <a:custGeom>
              <a:avLst/>
              <a:gdLst>
                <a:gd name="T0" fmla="*/ 142 w 283"/>
                <a:gd name="T1" fmla="*/ 28 h 198"/>
                <a:gd name="T2" fmla="*/ 113 w 283"/>
                <a:gd name="T3" fmla="*/ 28 h 198"/>
                <a:gd name="T4" fmla="*/ 57 w 283"/>
                <a:gd name="T5" fmla="*/ 0 h 198"/>
                <a:gd name="T6" fmla="*/ 0 w 283"/>
                <a:gd name="T7" fmla="*/ 28 h 198"/>
                <a:gd name="T8" fmla="*/ 0 w 283"/>
                <a:gd name="T9" fmla="*/ 85 h 198"/>
                <a:gd name="T10" fmla="*/ 0 w 283"/>
                <a:gd name="T11" fmla="*/ 141 h 198"/>
                <a:gd name="T12" fmla="*/ 28 w 283"/>
                <a:gd name="T13" fmla="*/ 141 h 198"/>
                <a:gd name="T14" fmla="*/ 85 w 283"/>
                <a:gd name="T15" fmla="*/ 198 h 198"/>
                <a:gd name="T16" fmla="*/ 113 w 283"/>
                <a:gd name="T17" fmla="*/ 198 h 198"/>
                <a:gd name="T18" fmla="*/ 170 w 283"/>
                <a:gd name="T19" fmla="*/ 198 h 198"/>
                <a:gd name="T20" fmla="*/ 255 w 283"/>
                <a:gd name="T21" fmla="*/ 113 h 198"/>
                <a:gd name="T22" fmla="*/ 283 w 283"/>
                <a:gd name="T23" fmla="*/ 113 h 198"/>
                <a:gd name="T24" fmla="*/ 283 w 283"/>
                <a:gd name="T25" fmla="*/ 56 h 198"/>
                <a:gd name="T26" fmla="*/ 255 w 283"/>
                <a:gd name="T27" fmla="*/ 56 h 198"/>
                <a:gd name="T28" fmla="*/ 283 w 283"/>
                <a:gd name="T29" fmla="*/ 28 h 198"/>
                <a:gd name="T30" fmla="*/ 255 w 283"/>
                <a:gd name="T31" fmla="*/ 0 h 198"/>
                <a:gd name="T32" fmla="*/ 170 w 283"/>
                <a:gd name="T33" fmla="*/ 28 h 198"/>
                <a:gd name="T34" fmla="*/ 170 w 283"/>
                <a:gd name="T35" fmla="*/ 85 h 198"/>
                <a:gd name="T36" fmla="*/ 142 w 283"/>
                <a:gd name="T37" fmla="*/ 56 h 198"/>
                <a:gd name="T38" fmla="*/ 142 w 283"/>
                <a:gd name="T39" fmla="*/ 2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198">
                  <a:moveTo>
                    <a:pt x="142" y="28"/>
                  </a:moveTo>
                  <a:lnTo>
                    <a:pt x="113" y="28"/>
                  </a:lnTo>
                  <a:lnTo>
                    <a:pt x="57" y="0"/>
                  </a:lnTo>
                  <a:lnTo>
                    <a:pt x="0" y="28"/>
                  </a:lnTo>
                  <a:lnTo>
                    <a:pt x="0" y="85"/>
                  </a:lnTo>
                  <a:lnTo>
                    <a:pt x="0" y="141"/>
                  </a:lnTo>
                  <a:lnTo>
                    <a:pt x="28" y="141"/>
                  </a:lnTo>
                  <a:lnTo>
                    <a:pt x="85" y="198"/>
                  </a:lnTo>
                  <a:lnTo>
                    <a:pt x="113" y="198"/>
                  </a:lnTo>
                  <a:lnTo>
                    <a:pt x="170" y="198"/>
                  </a:lnTo>
                  <a:lnTo>
                    <a:pt x="255" y="113"/>
                  </a:lnTo>
                  <a:lnTo>
                    <a:pt x="283" y="113"/>
                  </a:lnTo>
                  <a:lnTo>
                    <a:pt x="283" y="56"/>
                  </a:lnTo>
                  <a:lnTo>
                    <a:pt x="255" y="56"/>
                  </a:lnTo>
                  <a:lnTo>
                    <a:pt x="283" y="28"/>
                  </a:lnTo>
                  <a:lnTo>
                    <a:pt x="255" y="0"/>
                  </a:lnTo>
                  <a:lnTo>
                    <a:pt x="170" y="28"/>
                  </a:lnTo>
                  <a:lnTo>
                    <a:pt x="170" y="85"/>
                  </a:lnTo>
                  <a:lnTo>
                    <a:pt x="142" y="56"/>
                  </a:lnTo>
                  <a:lnTo>
                    <a:pt x="142" y="2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9" name="Freeform 767"/>
            <p:cNvSpPr>
              <a:spLocks/>
            </p:cNvSpPr>
            <p:nvPr/>
          </p:nvSpPr>
          <p:spPr bwMode="auto">
            <a:xfrm>
              <a:off x="4882" y="3024"/>
              <a:ext cx="199" cy="283"/>
            </a:xfrm>
            <a:custGeom>
              <a:avLst/>
              <a:gdLst>
                <a:gd name="T0" fmla="*/ 114 w 199"/>
                <a:gd name="T1" fmla="*/ 113 h 283"/>
                <a:gd name="T2" fmla="*/ 114 w 199"/>
                <a:gd name="T3" fmla="*/ 57 h 283"/>
                <a:gd name="T4" fmla="*/ 86 w 199"/>
                <a:gd name="T5" fmla="*/ 57 h 283"/>
                <a:gd name="T6" fmla="*/ 86 w 199"/>
                <a:gd name="T7" fmla="*/ 28 h 283"/>
                <a:gd name="T8" fmla="*/ 57 w 199"/>
                <a:gd name="T9" fmla="*/ 0 h 283"/>
                <a:gd name="T10" fmla="*/ 29 w 199"/>
                <a:gd name="T11" fmla="*/ 57 h 283"/>
                <a:gd name="T12" fmla="*/ 57 w 199"/>
                <a:gd name="T13" fmla="*/ 57 h 283"/>
                <a:gd name="T14" fmla="*/ 0 w 199"/>
                <a:gd name="T15" fmla="*/ 113 h 283"/>
                <a:gd name="T16" fmla="*/ 29 w 199"/>
                <a:gd name="T17" fmla="*/ 142 h 283"/>
                <a:gd name="T18" fmla="*/ 29 w 199"/>
                <a:gd name="T19" fmla="*/ 113 h 283"/>
                <a:gd name="T20" fmla="*/ 57 w 199"/>
                <a:gd name="T21" fmla="*/ 142 h 283"/>
                <a:gd name="T22" fmla="*/ 29 w 199"/>
                <a:gd name="T23" fmla="*/ 170 h 283"/>
                <a:gd name="T24" fmla="*/ 29 w 199"/>
                <a:gd name="T25" fmla="*/ 198 h 283"/>
                <a:gd name="T26" fmla="*/ 57 w 199"/>
                <a:gd name="T27" fmla="*/ 198 h 283"/>
                <a:gd name="T28" fmla="*/ 57 w 199"/>
                <a:gd name="T29" fmla="*/ 227 h 283"/>
                <a:gd name="T30" fmla="*/ 114 w 199"/>
                <a:gd name="T31" fmla="*/ 283 h 283"/>
                <a:gd name="T32" fmla="*/ 142 w 199"/>
                <a:gd name="T33" fmla="*/ 255 h 283"/>
                <a:gd name="T34" fmla="*/ 142 w 199"/>
                <a:gd name="T35" fmla="*/ 227 h 283"/>
                <a:gd name="T36" fmla="*/ 199 w 199"/>
                <a:gd name="T37" fmla="*/ 198 h 283"/>
                <a:gd name="T38" fmla="*/ 199 w 199"/>
                <a:gd name="T39" fmla="*/ 170 h 283"/>
                <a:gd name="T40" fmla="*/ 142 w 199"/>
                <a:gd name="T41" fmla="*/ 113 h 283"/>
                <a:gd name="T42" fmla="*/ 114 w 199"/>
                <a:gd name="T43" fmla="*/ 11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9" h="283">
                  <a:moveTo>
                    <a:pt x="114" y="113"/>
                  </a:moveTo>
                  <a:lnTo>
                    <a:pt x="114" y="57"/>
                  </a:lnTo>
                  <a:lnTo>
                    <a:pt x="86" y="57"/>
                  </a:lnTo>
                  <a:lnTo>
                    <a:pt x="86" y="28"/>
                  </a:lnTo>
                  <a:lnTo>
                    <a:pt x="57" y="0"/>
                  </a:lnTo>
                  <a:lnTo>
                    <a:pt x="29" y="57"/>
                  </a:lnTo>
                  <a:lnTo>
                    <a:pt x="57" y="57"/>
                  </a:lnTo>
                  <a:lnTo>
                    <a:pt x="0" y="113"/>
                  </a:lnTo>
                  <a:lnTo>
                    <a:pt x="29" y="142"/>
                  </a:lnTo>
                  <a:lnTo>
                    <a:pt x="29" y="113"/>
                  </a:lnTo>
                  <a:lnTo>
                    <a:pt x="57" y="142"/>
                  </a:lnTo>
                  <a:lnTo>
                    <a:pt x="29" y="170"/>
                  </a:lnTo>
                  <a:lnTo>
                    <a:pt x="29" y="198"/>
                  </a:lnTo>
                  <a:lnTo>
                    <a:pt x="57" y="198"/>
                  </a:lnTo>
                  <a:lnTo>
                    <a:pt x="57" y="227"/>
                  </a:lnTo>
                  <a:lnTo>
                    <a:pt x="114" y="283"/>
                  </a:lnTo>
                  <a:lnTo>
                    <a:pt x="142" y="255"/>
                  </a:lnTo>
                  <a:lnTo>
                    <a:pt x="142" y="227"/>
                  </a:lnTo>
                  <a:lnTo>
                    <a:pt x="199" y="198"/>
                  </a:lnTo>
                  <a:lnTo>
                    <a:pt x="199" y="170"/>
                  </a:lnTo>
                  <a:lnTo>
                    <a:pt x="142" y="113"/>
                  </a:lnTo>
                  <a:lnTo>
                    <a:pt x="114" y="11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0" name="Freeform 768"/>
            <p:cNvSpPr>
              <a:spLocks/>
            </p:cNvSpPr>
            <p:nvPr/>
          </p:nvSpPr>
          <p:spPr bwMode="auto">
            <a:xfrm>
              <a:off x="4741" y="3081"/>
              <a:ext cx="255" cy="312"/>
            </a:xfrm>
            <a:custGeom>
              <a:avLst/>
              <a:gdLst>
                <a:gd name="T0" fmla="*/ 198 w 255"/>
                <a:gd name="T1" fmla="*/ 0 h 312"/>
                <a:gd name="T2" fmla="*/ 170 w 255"/>
                <a:gd name="T3" fmla="*/ 0 h 312"/>
                <a:gd name="T4" fmla="*/ 113 w 255"/>
                <a:gd name="T5" fmla="*/ 28 h 312"/>
                <a:gd name="T6" fmla="*/ 85 w 255"/>
                <a:gd name="T7" fmla="*/ 0 h 312"/>
                <a:gd name="T8" fmla="*/ 85 w 255"/>
                <a:gd name="T9" fmla="*/ 28 h 312"/>
                <a:gd name="T10" fmla="*/ 28 w 255"/>
                <a:gd name="T11" fmla="*/ 56 h 312"/>
                <a:gd name="T12" fmla="*/ 0 w 255"/>
                <a:gd name="T13" fmla="*/ 85 h 312"/>
                <a:gd name="T14" fmla="*/ 28 w 255"/>
                <a:gd name="T15" fmla="*/ 141 h 312"/>
                <a:gd name="T16" fmla="*/ 28 w 255"/>
                <a:gd name="T17" fmla="*/ 113 h 312"/>
                <a:gd name="T18" fmla="*/ 56 w 255"/>
                <a:gd name="T19" fmla="*/ 113 h 312"/>
                <a:gd name="T20" fmla="*/ 56 w 255"/>
                <a:gd name="T21" fmla="*/ 170 h 312"/>
                <a:gd name="T22" fmla="*/ 28 w 255"/>
                <a:gd name="T23" fmla="*/ 198 h 312"/>
                <a:gd name="T24" fmla="*/ 28 w 255"/>
                <a:gd name="T25" fmla="*/ 283 h 312"/>
                <a:gd name="T26" fmla="*/ 85 w 255"/>
                <a:gd name="T27" fmla="*/ 283 h 312"/>
                <a:gd name="T28" fmla="*/ 85 w 255"/>
                <a:gd name="T29" fmla="*/ 312 h 312"/>
                <a:gd name="T30" fmla="*/ 113 w 255"/>
                <a:gd name="T31" fmla="*/ 283 h 312"/>
                <a:gd name="T32" fmla="*/ 198 w 255"/>
                <a:gd name="T33" fmla="*/ 255 h 312"/>
                <a:gd name="T34" fmla="*/ 255 w 255"/>
                <a:gd name="T35" fmla="*/ 226 h 312"/>
                <a:gd name="T36" fmla="*/ 198 w 255"/>
                <a:gd name="T37" fmla="*/ 170 h 312"/>
                <a:gd name="T38" fmla="*/ 198 w 255"/>
                <a:gd name="T39" fmla="*/ 141 h 312"/>
                <a:gd name="T40" fmla="*/ 170 w 255"/>
                <a:gd name="T41" fmla="*/ 141 h 312"/>
                <a:gd name="T42" fmla="*/ 170 w 255"/>
                <a:gd name="T43" fmla="*/ 113 h 312"/>
                <a:gd name="T44" fmla="*/ 198 w 255"/>
                <a:gd name="T45" fmla="*/ 85 h 312"/>
                <a:gd name="T46" fmla="*/ 170 w 255"/>
                <a:gd name="T47" fmla="*/ 56 h 312"/>
                <a:gd name="T48" fmla="*/ 170 w 255"/>
                <a:gd name="T49" fmla="*/ 85 h 312"/>
                <a:gd name="T50" fmla="*/ 141 w 255"/>
                <a:gd name="T51" fmla="*/ 56 h 312"/>
                <a:gd name="T52" fmla="*/ 198 w 255"/>
                <a:gd name="T53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55" h="312">
                  <a:moveTo>
                    <a:pt x="198" y="0"/>
                  </a:moveTo>
                  <a:lnTo>
                    <a:pt x="170" y="0"/>
                  </a:lnTo>
                  <a:lnTo>
                    <a:pt x="113" y="28"/>
                  </a:lnTo>
                  <a:lnTo>
                    <a:pt x="85" y="0"/>
                  </a:lnTo>
                  <a:lnTo>
                    <a:pt x="85" y="28"/>
                  </a:lnTo>
                  <a:lnTo>
                    <a:pt x="28" y="56"/>
                  </a:lnTo>
                  <a:lnTo>
                    <a:pt x="0" y="85"/>
                  </a:lnTo>
                  <a:lnTo>
                    <a:pt x="28" y="141"/>
                  </a:lnTo>
                  <a:lnTo>
                    <a:pt x="28" y="113"/>
                  </a:lnTo>
                  <a:lnTo>
                    <a:pt x="56" y="113"/>
                  </a:lnTo>
                  <a:lnTo>
                    <a:pt x="56" y="170"/>
                  </a:lnTo>
                  <a:lnTo>
                    <a:pt x="28" y="198"/>
                  </a:lnTo>
                  <a:lnTo>
                    <a:pt x="28" y="283"/>
                  </a:lnTo>
                  <a:lnTo>
                    <a:pt x="85" y="283"/>
                  </a:lnTo>
                  <a:lnTo>
                    <a:pt x="85" y="312"/>
                  </a:lnTo>
                  <a:lnTo>
                    <a:pt x="113" y="283"/>
                  </a:lnTo>
                  <a:lnTo>
                    <a:pt x="198" y="255"/>
                  </a:lnTo>
                  <a:lnTo>
                    <a:pt x="255" y="226"/>
                  </a:lnTo>
                  <a:lnTo>
                    <a:pt x="198" y="170"/>
                  </a:lnTo>
                  <a:lnTo>
                    <a:pt x="198" y="141"/>
                  </a:lnTo>
                  <a:lnTo>
                    <a:pt x="170" y="141"/>
                  </a:lnTo>
                  <a:lnTo>
                    <a:pt x="170" y="113"/>
                  </a:lnTo>
                  <a:lnTo>
                    <a:pt x="198" y="85"/>
                  </a:lnTo>
                  <a:lnTo>
                    <a:pt x="170" y="56"/>
                  </a:lnTo>
                  <a:lnTo>
                    <a:pt x="170" y="85"/>
                  </a:lnTo>
                  <a:lnTo>
                    <a:pt x="141" y="56"/>
                  </a:lnTo>
                  <a:lnTo>
                    <a:pt x="198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1" name="Freeform 769"/>
            <p:cNvSpPr>
              <a:spLocks/>
            </p:cNvSpPr>
            <p:nvPr/>
          </p:nvSpPr>
          <p:spPr bwMode="auto">
            <a:xfrm>
              <a:off x="4939" y="2911"/>
              <a:ext cx="114" cy="170"/>
            </a:xfrm>
            <a:custGeom>
              <a:avLst/>
              <a:gdLst>
                <a:gd name="T0" fmla="*/ 57 w 114"/>
                <a:gd name="T1" fmla="*/ 0 h 170"/>
                <a:gd name="T2" fmla="*/ 85 w 114"/>
                <a:gd name="T3" fmla="*/ 28 h 170"/>
                <a:gd name="T4" fmla="*/ 114 w 114"/>
                <a:gd name="T5" fmla="*/ 85 h 170"/>
                <a:gd name="T6" fmla="*/ 57 w 114"/>
                <a:gd name="T7" fmla="*/ 113 h 170"/>
                <a:gd name="T8" fmla="*/ 57 w 114"/>
                <a:gd name="T9" fmla="*/ 170 h 170"/>
                <a:gd name="T10" fmla="*/ 29 w 114"/>
                <a:gd name="T11" fmla="*/ 170 h 170"/>
                <a:gd name="T12" fmla="*/ 29 w 114"/>
                <a:gd name="T13" fmla="*/ 141 h 170"/>
                <a:gd name="T14" fmla="*/ 0 w 114"/>
                <a:gd name="T15" fmla="*/ 113 h 170"/>
                <a:gd name="T16" fmla="*/ 29 w 114"/>
                <a:gd name="T17" fmla="*/ 85 h 170"/>
                <a:gd name="T18" fmla="*/ 29 w 114"/>
                <a:gd name="T19" fmla="*/ 28 h 170"/>
                <a:gd name="T20" fmla="*/ 57 w 114"/>
                <a:gd name="T2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4" h="170">
                  <a:moveTo>
                    <a:pt x="57" y="0"/>
                  </a:moveTo>
                  <a:lnTo>
                    <a:pt x="85" y="28"/>
                  </a:lnTo>
                  <a:lnTo>
                    <a:pt x="114" y="85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29" y="170"/>
                  </a:lnTo>
                  <a:lnTo>
                    <a:pt x="29" y="141"/>
                  </a:lnTo>
                  <a:lnTo>
                    <a:pt x="0" y="113"/>
                  </a:lnTo>
                  <a:lnTo>
                    <a:pt x="29" y="85"/>
                  </a:lnTo>
                  <a:lnTo>
                    <a:pt x="29" y="28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2" name="Freeform 770"/>
            <p:cNvSpPr>
              <a:spLocks/>
            </p:cNvSpPr>
            <p:nvPr/>
          </p:nvSpPr>
          <p:spPr bwMode="auto">
            <a:xfrm>
              <a:off x="4741" y="2967"/>
              <a:ext cx="198" cy="170"/>
            </a:xfrm>
            <a:custGeom>
              <a:avLst/>
              <a:gdLst>
                <a:gd name="T0" fmla="*/ 198 w 198"/>
                <a:gd name="T1" fmla="*/ 57 h 170"/>
                <a:gd name="T2" fmla="*/ 170 w 198"/>
                <a:gd name="T3" fmla="*/ 29 h 170"/>
                <a:gd name="T4" fmla="*/ 141 w 198"/>
                <a:gd name="T5" fmla="*/ 29 h 170"/>
                <a:gd name="T6" fmla="*/ 113 w 198"/>
                <a:gd name="T7" fmla="*/ 0 h 170"/>
                <a:gd name="T8" fmla="*/ 85 w 198"/>
                <a:gd name="T9" fmla="*/ 57 h 170"/>
                <a:gd name="T10" fmla="*/ 0 w 198"/>
                <a:gd name="T11" fmla="*/ 85 h 170"/>
                <a:gd name="T12" fmla="*/ 28 w 198"/>
                <a:gd name="T13" fmla="*/ 114 h 170"/>
                <a:gd name="T14" fmla="*/ 0 w 198"/>
                <a:gd name="T15" fmla="*/ 142 h 170"/>
                <a:gd name="T16" fmla="*/ 0 w 198"/>
                <a:gd name="T17" fmla="*/ 170 h 170"/>
                <a:gd name="T18" fmla="*/ 28 w 198"/>
                <a:gd name="T19" fmla="*/ 170 h 170"/>
                <a:gd name="T20" fmla="*/ 85 w 198"/>
                <a:gd name="T21" fmla="*/ 142 h 170"/>
                <a:gd name="T22" fmla="*/ 85 w 198"/>
                <a:gd name="T23" fmla="*/ 114 h 170"/>
                <a:gd name="T24" fmla="*/ 113 w 198"/>
                <a:gd name="T25" fmla="*/ 142 h 170"/>
                <a:gd name="T26" fmla="*/ 170 w 198"/>
                <a:gd name="T27" fmla="*/ 114 h 170"/>
                <a:gd name="T28" fmla="*/ 198 w 198"/>
                <a:gd name="T29" fmla="*/ 5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8" h="170">
                  <a:moveTo>
                    <a:pt x="198" y="57"/>
                  </a:moveTo>
                  <a:lnTo>
                    <a:pt x="170" y="29"/>
                  </a:lnTo>
                  <a:lnTo>
                    <a:pt x="141" y="29"/>
                  </a:lnTo>
                  <a:lnTo>
                    <a:pt x="113" y="0"/>
                  </a:lnTo>
                  <a:lnTo>
                    <a:pt x="85" y="57"/>
                  </a:lnTo>
                  <a:lnTo>
                    <a:pt x="0" y="85"/>
                  </a:lnTo>
                  <a:lnTo>
                    <a:pt x="28" y="114"/>
                  </a:lnTo>
                  <a:lnTo>
                    <a:pt x="0" y="142"/>
                  </a:lnTo>
                  <a:lnTo>
                    <a:pt x="0" y="170"/>
                  </a:lnTo>
                  <a:lnTo>
                    <a:pt x="28" y="170"/>
                  </a:lnTo>
                  <a:lnTo>
                    <a:pt x="85" y="142"/>
                  </a:lnTo>
                  <a:lnTo>
                    <a:pt x="85" y="114"/>
                  </a:lnTo>
                  <a:lnTo>
                    <a:pt x="113" y="142"/>
                  </a:lnTo>
                  <a:lnTo>
                    <a:pt x="170" y="114"/>
                  </a:lnTo>
                  <a:lnTo>
                    <a:pt x="198" y="5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3" name="Freeform 772"/>
            <p:cNvSpPr>
              <a:spLocks/>
            </p:cNvSpPr>
            <p:nvPr/>
          </p:nvSpPr>
          <p:spPr bwMode="auto">
            <a:xfrm>
              <a:off x="4968" y="2655"/>
              <a:ext cx="170" cy="142"/>
            </a:xfrm>
            <a:custGeom>
              <a:avLst/>
              <a:gdLst>
                <a:gd name="T0" fmla="*/ 113 w 170"/>
                <a:gd name="T1" fmla="*/ 142 h 142"/>
                <a:gd name="T2" fmla="*/ 28 w 170"/>
                <a:gd name="T3" fmla="*/ 142 h 142"/>
                <a:gd name="T4" fmla="*/ 0 w 170"/>
                <a:gd name="T5" fmla="*/ 86 h 142"/>
                <a:gd name="T6" fmla="*/ 56 w 170"/>
                <a:gd name="T7" fmla="*/ 57 h 142"/>
                <a:gd name="T8" fmla="*/ 56 w 170"/>
                <a:gd name="T9" fmla="*/ 29 h 142"/>
                <a:gd name="T10" fmla="*/ 85 w 170"/>
                <a:gd name="T11" fmla="*/ 0 h 142"/>
                <a:gd name="T12" fmla="*/ 113 w 170"/>
                <a:gd name="T13" fmla="*/ 29 h 142"/>
                <a:gd name="T14" fmla="*/ 141 w 170"/>
                <a:gd name="T15" fmla="*/ 0 h 142"/>
                <a:gd name="T16" fmla="*/ 170 w 170"/>
                <a:gd name="T17" fmla="*/ 29 h 142"/>
                <a:gd name="T18" fmla="*/ 170 w 170"/>
                <a:gd name="T19" fmla="*/ 86 h 142"/>
                <a:gd name="T20" fmla="*/ 113 w 170"/>
                <a:gd name="T21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142">
                  <a:moveTo>
                    <a:pt x="113" y="142"/>
                  </a:moveTo>
                  <a:lnTo>
                    <a:pt x="28" y="142"/>
                  </a:lnTo>
                  <a:lnTo>
                    <a:pt x="0" y="86"/>
                  </a:lnTo>
                  <a:lnTo>
                    <a:pt x="56" y="57"/>
                  </a:lnTo>
                  <a:lnTo>
                    <a:pt x="56" y="29"/>
                  </a:lnTo>
                  <a:lnTo>
                    <a:pt x="85" y="0"/>
                  </a:lnTo>
                  <a:lnTo>
                    <a:pt x="113" y="29"/>
                  </a:lnTo>
                  <a:lnTo>
                    <a:pt x="141" y="0"/>
                  </a:lnTo>
                  <a:lnTo>
                    <a:pt x="170" y="29"/>
                  </a:lnTo>
                  <a:lnTo>
                    <a:pt x="170" y="86"/>
                  </a:lnTo>
                  <a:lnTo>
                    <a:pt x="113" y="14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4" name="Freeform 774"/>
            <p:cNvSpPr>
              <a:spLocks/>
            </p:cNvSpPr>
            <p:nvPr/>
          </p:nvSpPr>
          <p:spPr bwMode="auto">
            <a:xfrm>
              <a:off x="4826" y="2741"/>
              <a:ext cx="255" cy="113"/>
            </a:xfrm>
            <a:custGeom>
              <a:avLst/>
              <a:gdLst>
                <a:gd name="T0" fmla="*/ 142 w 255"/>
                <a:gd name="T1" fmla="*/ 0 h 113"/>
                <a:gd name="T2" fmla="*/ 85 w 255"/>
                <a:gd name="T3" fmla="*/ 0 h 113"/>
                <a:gd name="T4" fmla="*/ 0 w 255"/>
                <a:gd name="T5" fmla="*/ 85 h 113"/>
                <a:gd name="T6" fmla="*/ 85 w 255"/>
                <a:gd name="T7" fmla="*/ 113 h 113"/>
                <a:gd name="T8" fmla="*/ 170 w 255"/>
                <a:gd name="T9" fmla="*/ 113 h 113"/>
                <a:gd name="T10" fmla="*/ 198 w 255"/>
                <a:gd name="T11" fmla="*/ 85 h 113"/>
                <a:gd name="T12" fmla="*/ 255 w 255"/>
                <a:gd name="T13" fmla="*/ 56 h 113"/>
                <a:gd name="T14" fmla="*/ 170 w 255"/>
                <a:gd name="T15" fmla="*/ 56 h 113"/>
                <a:gd name="T16" fmla="*/ 142 w 255"/>
                <a:gd name="T1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5" h="113">
                  <a:moveTo>
                    <a:pt x="142" y="0"/>
                  </a:moveTo>
                  <a:lnTo>
                    <a:pt x="85" y="0"/>
                  </a:lnTo>
                  <a:lnTo>
                    <a:pt x="0" y="85"/>
                  </a:lnTo>
                  <a:lnTo>
                    <a:pt x="85" y="113"/>
                  </a:lnTo>
                  <a:lnTo>
                    <a:pt x="170" y="113"/>
                  </a:lnTo>
                  <a:lnTo>
                    <a:pt x="198" y="85"/>
                  </a:lnTo>
                  <a:lnTo>
                    <a:pt x="255" y="56"/>
                  </a:lnTo>
                  <a:lnTo>
                    <a:pt x="170" y="56"/>
                  </a:lnTo>
                  <a:lnTo>
                    <a:pt x="142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5" name="Freeform 775"/>
            <p:cNvSpPr>
              <a:spLocks/>
            </p:cNvSpPr>
            <p:nvPr/>
          </p:nvSpPr>
          <p:spPr bwMode="auto">
            <a:xfrm>
              <a:off x="4712" y="2797"/>
              <a:ext cx="284" cy="255"/>
            </a:xfrm>
            <a:custGeom>
              <a:avLst/>
              <a:gdLst>
                <a:gd name="T0" fmla="*/ 29 w 284"/>
                <a:gd name="T1" fmla="*/ 255 h 255"/>
                <a:gd name="T2" fmla="*/ 114 w 284"/>
                <a:gd name="T3" fmla="*/ 227 h 255"/>
                <a:gd name="T4" fmla="*/ 142 w 284"/>
                <a:gd name="T5" fmla="*/ 170 h 255"/>
                <a:gd name="T6" fmla="*/ 170 w 284"/>
                <a:gd name="T7" fmla="*/ 199 h 255"/>
                <a:gd name="T8" fmla="*/ 199 w 284"/>
                <a:gd name="T9" fmla="*/ 199 h 255"/>
                <a:gd name="T10" fmla="*/ 227 w 284"/>
                <a:gd name="T11" fmla="*/ 227 h 255"/>
                <a:gd name="T12" fmla="*/ 256 w 284"/>
                <a:gd name="T13" fmla="*/ 199 h 255"/>
                <a:gd name="T14" fmla="*/ 256 w 284"/>
                <a:gd name="T15" fmla="*/ 142 h 255"/>
                <a:gd name="T16" fmla="*/ 284 w 284"/>
                <a:gd name="T17" fmla="*/ 114 h 255"/>
                <a:gd name="T18" fmla="*/ 284 w 284"/>
                <a:gd name="T19" fmla="*/ 57 h 255"/>
                <a:gd name="T20" fmla="*/ 199 w 284"/>
                <a:gd name="T21" fmla="*/ 57 h 255"/>
                <a:gd name="T22" fmla="*/ 114 w 284"/>
                <a:gd name="T23" fmla="*/ 29 h 255"/>
                <a:gd name="T24" fmla="*/ 85 w 284"/>
                <a:gd name="T25" fmla="*/ 0 h 255"/>
                <a:gd name="T26" fmla="*/ 85 w 284"/>
                <a:gd name="T27" fmla="*/ 57 h 255"/>
                <a:gd name="T28" fmla="*/ 85 w 284"/>
                <a:gd name="T29" fmla="*/ 85 h 255"/>
                <a:gd name="T30" fmla="*/ 114 w 284"/>
                <a:gd name="T31" fmla="*/ 57 h 255"/>
                <a:gd name="T32" fmla="*/ 114 w 284"/>
                <a:gd name="T33" fmla="*/ 85 h 255"/>
                <a:gd name="T34" fmla="*/ 85 w 284"/>
                <a:gd name="T35" fmla="*/ 114 h 255"/>
                <a:gd name="T36" fmla="*/ 57 w 284"/>
                <a:gd name="T37" fmla="*/ 114 h 255"/>
                <a:gd name="T38" fmla="*/ 0 w 284"/>
                <a:gd name="T39" fmla="*/ 170 h 255"/>
                <a:gd name="T40" fmla="*/ 29 w 284"/>
                <a:gd name="T41" fmla="*/ 227 h 255"/>
                <a:gd name="T42" fmla="*/ 29 w 284"/>
                <a:gd name="T43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4" h="255">
                  <a:moveTo>
                    <a:pt x="29" y="255"/>
                  </a:moveTo>
                  <a:lnTo>
                    <a:pt x="114" y="227"/>
                  </a:lnTo>
                  <a:lnTo>
                    <a:pt x="142" y="170"/>
                  </a:lnTo>
                  <a:lnTo>
                    <a:pt x="170" y="199"/>
                  </a:lnTo>
                  <a:lnTo>
                    <a:pt x="199" y="199"/>
                  </a:lnTo>
                  <a:lnTo>
                    <a:pt x="227" y="227"/>
                  </a:lnTo>
                  <a:lnTo>
                    <a:pt x="256" y="199"/>
                  </a:lnTo>
                  <a:lnTo>
                    <a:pt x="256" y="142"/>
                  </a:lnTo>
                  <a:lnTo>
                    <a:pt x="284" y="114"/>
                  </a:lnTo>
                  <a:lnTo>
                    <a:pt x="284" y="57"/>
                  </a:lnTo>
                  <a:lnTo>
                    <a:pt x="199" y="57"/>
                  </a:lnTo>
                  <a:lnTo>
                    <a:pt x="114" y="29"/>
                  </a:lnTo>
                  <a:lnTo>
                    <a:pt x="85" y="0"/>
                  </a:lnTo>
                  <a:lnTo>
                    <a:pt x="85" y="57"/>
                  </a:lnTo>
                  <a:lnTo>
                    <a:pt x="85" y="85"/>
                  </a:lnTo>
                  <a:lnTo>
                    <a:pt x="114" y="57"/>
                  </a:lnTo>
                  <a:lnTo>
                    <a:pt x="114" y="85"/>
                  </a:lnTo>
                  <a:lnTo>
                    <a:pt x="85" y="114"/>
                  </a:lnTo>
                  <a:lnTo>
                    <a:pt x="57" y="114"/>
                  </a:lnTo>
                  <a:lnTo>
                    <a:pt x="0" y="170"/>
                  </a:lnTo>
                  <a:lnTo>
                    <a:pt x="29" y="227"/>
                  </a:lnTo>
                  <a:lnTo>
                    <a:pt x="29" y="25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6" name="Freeform 776"/>
            <p:cNvSpPr>
              <a:spLocks/>
            </p:cNvSpPr>
            <p:nvPr/>
          </p:nvSpPr>
          <p:spPr bwMode="auto">
            <a:xfrm>
              <a:off x="1395" y="5944"/>
              <a:ext cx="114" cy="57"/>
            </a:xfrm>
            <a:custGeom>
              <a:avLst/>
              <a:gdLst>
                <a:gd name="T0" fmla="*/ 114 w 114"/>
                <a:gd name="T1" fmla="*/ 0 h 57"/>
                <a:gd name="T2" fmla="*/ 57 w 114"/>
                <a:gd name="T3" fmla="*/ 57 h 57"/>
                <a:gd name="T4" fmla="*/ 0 w 114"/>
                <a:gd name="T5" fmla="*/ 57 h 57"/>
                <a:gd name="T6" fmla="*/ 86 w 114"/>
                <a:gd name="T7" fmla="*/ 0 h 57"/>
                <a:gd name="T8" fmla="*/ 114 w 114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57">
                  <a:moveTo>
                    <a:pt x="114" y="0"/>
                  </a:moveTo>
                  <a:lnTo>
                    <a:pt x="57" y="57"/>
                  </a:lnTo>
                  <a:lnTo>
                    <a:pt x="0" y="57"/>
                  </a:lnTo>
                  <a:lnTo>
                    <a:pt x="86" y="0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7" name="Freeform 902"/>
            <p:cNvSpPr>
              <a:spLocks/>
            </p:cNvSpPr>
            <p:nvPr/>
          </p:nvSpPr>
          <p:spPr bwMode="auto">
            <a:xfrm>
              <a:off x="573" y="5689"/>
              <a:ext cx="341" cy="113"/>
            </a:xfrm>
            <a:custGeom>
              <a:avLst/>
              <a:gdLst>
                <a:gd name="T0" fmla="*/ 255 w 341"/>
                <a:gd name="T1" fmla="*/ 0 h 113"/>
                <a:gd name="T2" fmla="*/ 85 w 341"/>
                <a:gd name="T3" fmla="*/ 0 h 113"/>
                <a:gd name="T4" fmla="*/ 0 w 341"/>
                <a:gd name="T5" fmla="*/ 57 h 113"/>
                <a:gd name="T6" fmla="*/ 0 w 341"/>
                <a:gd name="T7" fmla="*/ 85 h 113"/>
                <a:gd name="T8" fmla="*/ 142 w 341"/>
                <a:gd name="T9" fmla="*/ 113 h 113"/>
                <a:gd name="T10" fmla="*/ 227 w 341"/>
                <a:gd name="T11" fmla="*/ 113 h 113"/>
                <a:gd name="T12" fmla="*/ 341 w 341"/>
                <a:gd name="T13" fmla="*/ 57 h 113"/>
                <a:gd name="T14" fmla="*/ 341 w 341"/>
                <a:gd name="T15" fmla="*/ 28 h 113"/>
                <a:gd name="T16" fmla="*/ 255 w 341"/>
                <a:gd name="T1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" h="113">
                  <a:moveTo>
                    <a:pt x="255" y="0"/>
                  </a:moveTo>
                  <a:lnTo>
                    <a:pt x="85" y="0"/>
                  </a:lnTo>
                  <a:lnTo>
                    <a:pt x="0" y="57"/>
                  </a:lnTo>
                  <a:lnTo>
                    <a:pt x="0" y="85"/>
                  </a:lnTo>
                  <a:lnTo>
                    <a:pt x="142" y="113"/>
                  </a:lnTo>
                  <a:lnTo>
                    <a:pt x="227" y="113"/>
                  </a:lnTo>
                  <a:lnTo>
                    <a:pt x="341" y="57"/>
                  </a:lnTo>
                  <a:lnTo>
                    <a:pt x="341" y="28"/>
                  </a:lnTo>
                  <a:lnTo>
                    <a:pt x="255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88" name="グループ化 287"/>
          <p:cNvGrpSpPr/>
          <p:nvPr/>
        </p:nvGrpSpPr>
        <p:grpSpPr>
          <a:xfrm>
            <a:off x="767373" y="274250"/>
            <a:ext cx="10411986" cy="8801539"/>
            <a:chOff x="767373" y="274250"/>
            <a:chExt cx="10411986" cy="8801539"/>
          </a:xfrm>
        </p:grpSpPr>
        <p:sp>
          <p:nvSpPr>
            <p:cNvPr id="289" name="正方形/長方形 288"/>
            <p:cNvSpPr/>
            <p:nvPr/>
          </p:nvSpPr>
          <p:spPr>
            <a:xfrm>
              <a:off x="6957237" y="4534305"/>
              <a:ext cx="665567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那覇市</a:t>
              </a:r>
            </a:p>
          </p:txBody>
        </p:sp>
        <p:sp>
          <p:nvSpPr>
            <p:cNvPr id="290" name="正方形/長方形 289"/>
            <p:cNvSpPr/>
            <p:nvPr/>
          </p:nvSpPr>
          <p:spPr>
            <a:xfrm>
              <a:off x="7270566" y="4178163"/>
              <a:ext cx="825867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宜野湾市</a:t>
              </a:r>
            </a:p>
          </p:txBody>
        </p:sp>
        <p:sp>
          <p:nvSpPr>
            <p:cNvPr id="291" name="正方形/長方形 290"/>
            <p:cNvSpPr/>
            <p:nvPr/>
          </p:nvSpPr>
          <p:spPr>
            <a:xfrm>
              <a:off x="4914959" y="8266113"/>
              <a:ext cx="665567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石垣市</a:t>
              </a:r>
            </a:p>
          </p:txBody>
        </p:sp>
        <p:sp>
          <p:nvSpPr>
            <p:cNvPr id="292" name="正方形/長方形 291"/>
            <p:cNvSpPr/>
            <p:nvPr/>
          </p:nvSpPr>
          <p:spPr>
            <a:xfrm>
              <a:off x="7062011" y="5106636"/>
              <a:ext cx="665567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糸満市</a:t>
              </a:r>
            </a:p>
          </p:txBody>
        </p:sp>
        <p:sp>
          <p:nvSpPr>
            <p:cNvPr id="293" name="正方形/長方形 292"/>
            <p:cNvSpPr/>
            <p:nvPr/>
          </p:nvSpPr>
          <p:spPr>
            <a:xfrm>
              <a:off x="8947742" y="2630956"/>
              <a:ext cx="665567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名護市</a:t>
              </a:r>
            </a:p>
          </p:txBody>
        </p:sp>
        <p:sp>
          <p:nvSpPr>
            <p:cNvPr id="294" name="正方形/長方形 293"/>
            <p:cNvSpPr/>
            <p:nvPr/>
          </p:nvSpPr>
          <p:spPr>
            <a:xfrm>
              <a:off x="7165885" y="4350550"/>
              <a:ext cx="665567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浦添市</a:t>
              </a:r>
            </a:p>
          </p:txBody>
        </p:sp>
        <p:sp>
          <p:nvSpPr>
            <p:cNvPr id="295" name="正方形/長方形 294"/>
            <p:cNvSpPr/>
            <p:nvPr/>
          </p:nvSpPr>
          <p:spPr>
            <a:xfrm>
              <a:off x="8158339" y="3846161"/>
              <a:ext cx="665567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沖縄市</a:t>
              </a:r>
            </a:p>
          </p:txBody>
        </p:sp>
        <p:sp>
          <p:nvSpPr>
            <p:cNvPr id="296" name="正方形/長方形 295"/>
            <p:cNvSpPr/>
            <p:nvPr/>
          </p:nvSpPr>
          <p:spPr>
            <a:xfrm>
              <a:off x="8283506" y="3557505"/>
              <a:ext cx="825867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うるま市</a:t>
              </a:r>
            </a:p>
          </p:txBody>
        </p:sp>
        <p:sp>
          <p:nvSpPr>
            <p:cNvPr id="297" name="正方形/長方形 296"/>
            <p:cNvSpPr/>
            <p:nvPr/>
          </p:nvSpPr>
          <p:spPr>
            <a:xfrm>
              <a:off x="8682693" y="1918252"/>
              <a:ext cx="825867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今帰仁村</a:t>
              </a:r>
            </a:p>
          </p:txBody>
        </p:sp>
        <p:sp>
          <p:nvSpPr>
            <p:cNvPr id="298" name="正方形/長方形 297"/>
            <p:cNvSpPr/>
            <p:nvPr/>
          </p:nvSpPr>
          <p:spPr>
            <a:xfrm>
              <a:off x="8495085" y="3310281"/>
              <a:ext cx="665567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金武町</a:t>
              </a:r>
            </a:p>
          </p:txBody>
        </p:sp>
        <p:sp>
          <p:nvSpPr>
            <p:cNvPr id="299" name="正方形/長方形 298"/>
            <p:cNvSpPr/>
            <p:nvPr/>
          </p:nvSpPr>
          <p:spPr>
            <a:xfrm>
              <a:off x="8104457" y="4312803"/>
              <a:ext cx="665567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中城村</a:t>
              </a:r>
            </a:p>
          </p:txBody>
        </p:sp>
        <p:sp>
          <p:nvSpPr>
            <p:cNvPr id="300" name="正方形/長方形 299"/>
            <p:cNvSpPr/>
            <p:nvPr/>
          </p:nvSpPr>
          <p:spPr>
            <a:xfrm>
              <a:off x="6887654" y="4841488"/>
              <a:ext cx="825867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豊見城市</a:t>
              </a:r>
            </a:p>
          </p:txBody>
        </p:sp>
        <p:sp>
          <p:nvSpPr>
            <p:cNvPr id="301" name="正方形/長方形 300"/>
            <p:cNvSpPr/>
            <p:nvPr/>
          </p:nvSpPr>
          <p:spPr>
            <a:xfrm>
              <a:off x="7961702" y="4844118"/>
              <a:ext cx="665567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南城市</a:t>
              </a:r>
            </a:p>
          </p:txBody>
        </p:sp>
        <p:sp>
          <p:nvSpPr>
            <p:cNvPr id="302" name="正方形/長方形 301"/>
            <p:cNvSpPr/>
            <p:nvPr/>
          </p:nvSpPr>
          <p:spPr>
            <a:xfrm>
              <a:off x="10052546" y="6372606"/>
              <a:ext cx="825867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宮古島市</a:t>
              </a:r>
            </a:p>
          </p:txBody>
        </p:sp>
        <p:sp>
          <p:nvSpPr>
            <p:cNvPr id="303" name="正方形/長方形 302"/>
            <p:cNvSpPr/>
            <p:nvPr/>
          </p:nvSpPr>
          <p:spPr>
            <a:xfrm>
              <a:off x="9228440" y="2114113"/>
              <a:ext cx="825867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大宜味村</a:t>
              </a:r>
            </a:p>
          </p:txBody>
        </p:sp>
        <p:sp>
          <p:nvSpPr>
            <p:cNvPr id="304" name="正方形/長方形 303"/>
            <p:cNvSpPr/>
            <p:nvPr/>
          </p:nvSpPr>
          <p:spPr>
            <a:xfrm>
              <a:off x="7292159" y="3521174"/>
              <a:ext cx="665567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読谷村</a:t>
              </a:r>
            </a:p>
          </p:txBody>
        </p:sp>
        <p:sp>
          <p:nvSpPr>
            <p:cNvPr id="305" name="正方形/長方形 304"/>
            <p:cNvSpPr/>
            <p:nvPr/>
          </p:nvSpPr>
          <p:spPr>
            <a:xfrm>
              <a:off x="8132465" y="4099683"/>
              <a:ext cx="825867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北中城村</a:t>
              </a:r>
            </a:p>
          </p:txBody>
        </p:sp>
        <p:sp>
          <p:nvSpPr>
            <p:cNvPr id="306" name="正方形/長方形 305"/>
            <p:cNvSpPr/>
            <p:nvPr/>
          </p:nvSpPr>
          <p:spPr>
            <a:xfrm>
              <a:off x="5237659" y="4642644"/>
              <a:ext cx="825867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座間味村</a:t>
              </a:r>
            </a:p>
          </p:txBody>
        </p:sp>
        <p:sp>
          <p:nvSpPr>
            <p:cNvPr id="307" name="正方形/長方形 306"/>
            <p:cNvSpPr/>
            <p:nvPr/>
          </p:nvSpPr>
          <p:spPr>
            <a:xfrm>
              <a:off x="8818763" y="274250"/>
              <a:ext cx="825867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伊平屋村</a:t>
              </a:r>
            </a:p>
          </p:txBody>
        </p:sp>
        <p:sp>
          <p:nvSpPr>
            <p:cNvPr id="308" name="正方形/長方形 307"/>
            <p:cNvSpPr/>
            <p:nvPr/>
          </p:nvSpPr>
          <p:spPr>
            <a:xfrm>
              <a:off x="8404157" y="772849"/>
              <a:ext cx="825867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伊是名村</a:t>
              </a:r>
            </a:p>
          </p:txBody>
        </p:sp>
        <p:sp>
          <p:nvSpPr>
            <p:cNvPr id="309" name="正方形/長方形 308"/>
            <p:cNvSpPr/>
            <p:nvPr/>
          </p:nvSpPr>
          <p:spPr>
            <a:xfrm>
              <a:off x="3031034" y="3650949"/>
              <a:ext cx="825867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久米島町</a:t>
              </a:r>
            </a:p>
          </p:txBody>
        </p:sp>
        <p:sp>
          <p:nvSpPr>
            <p:cNvPr id="310" name="正方形/長方形 309"/>
            <p:cNvSpPr/>
            <p:nvPr/>
          </p:nvSpPr>
          <p:spPr>
            <a:xfrm>
              <a:off x="7225323" y="6863757"/>
              <a:ext cx="825867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多良間村</a:t>
              </a:r>
            </a:p>
          </p:txBody>
        </p:sp>
        <p:sp>
          <p:nvSpPr>
            <p:cNvPr id="311" name="正方形/長方形 310"/>
            <p:cNvSpPr/>
            <p:nvPr/>
          </p:nvSpPr>
          <p:spPr>
            <a:xfrm>
              <a:off x="767373" y="8798790"/>
              <a:ext cx="825867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与那国町</a:t>
              </a:r>
            </a:p>
          </p:txBody>
        </p:sp>
        <p:sp>
          <p:nvSpPr>
            <p:cNvPr id="312" name="正方形/長方形 311"/>
            <p:cNvSpPr/>
            <p:nvPr/>
          </p:nvSpPr>
          <p:spPr>
            <a:xfrm>
              <a:off x="3199186" y="8625682"/>
              <a:ext cx="665567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竹富町</a:t>
              </a:r>
            </a:p>
          </p:txBody>
        </p:sp>
        <p:sp>
          <p:nvSpPr>
            <p:cNvPr id="313" name="正方形/長方形 312"/>
            <p:cNvSpPr/>
            <p:nvPr/>
          </p:nvSpPr>
          <p:spPr>
            <a:xfrm>
              <a:off x="10120016" y="4780669"/>
              <a:ext cx="825867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南大東村</a:t>
              </a:r>
            </a:p>
          </p:txBody>
        </p:sp>
        <p:sp>
          <p:nvSpPr>
            <p:cNvPr id="314" name="正方形/長方形 313"/>
            <p:cNvSpPr/>
            <p:nvPr/>
          </p:nvSpPr>
          <p:spPr>
            <a:xfrm>
              <a:off x="5410783" y="2462662"/>
              <a:ext cx="665567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粟国村</a:t>
              </a:r>
            </a:p>
          </p:txBody>
        </p:sp>
        <p:sp>
          <p:nvSpPr>
            <p:cNvPr id="315" name="正方形/長方形 314"/>
            <p:cNvSpPr/>
            <p:nvPr/>
          </p:nvSpPr>
          <p:spPr>
            <a:xfrm>
              <a:off x="6082667" y="4702989"/>
              <a:ext cx="825867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渡嘉敷村</a:t>
              </a:r>
            </a:p>
          </p:txBody>
        </p:sp>
        <p:sp>
          <p:nvSpPr>
            <p:cNvPr id="316" name="正方形/長方形 315"/>
            <p:cNvSpPr/>
            <p:nvPr/>
          </p:nvSpPr>
          <p:spPr>
            <a:xfrm>
              <a:off x="7471553" y="3997768"/>
              <a:ext cx="665567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北谷町</a:t>
              </a:r>
            </a:p>
          </p:txBody>
        </p:sp>
        <p:sp>
          <p:nvSpPr>
            <p:cNvPr id="317" name="正方形/長方形 316"/>
            <p:cNvSpPr/>
            <p:nvPr/>
          </p:nvSpPr>
          <p:spPr>
            <a:xfrm>
              <a:off x="7708950" y="1751953"/>
              <a:ext cx="665567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伊江村</a:t>
              </a:r>
            </a:p>
          </p:txBody>
        </p:sp>
        <p:sp>
          <p:nvSpPr>
            <p:cNvPr id="318" name="正方形/長方形 317"/>
            <p:cNvSpPr/>
            <p:nvPr/>
          </p:nvSpPr>
          <p:spPr>
            <a:xfrm>
              <a:off x="4824725" y="3881439"/>
              <a:ext cx="825867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渡名喜村</a:t>
              </a:r>
            </a:p>
          </p:txBody>
        </p:sp>
        <p:sp>
          <p:nvSpPr>
            <p:cNvPr id="319" name="正方形/長方形 318"/>
            <p:cNvSpPr/>
            <p:nvPr/>
          </p:nvSpPr>
          <p:spPr>
            <a:xfrm>
              <a:off x="7743641" y="5087472"/>
              <a:ext cx="825867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八重瀬町</a:t>
              </a:r>
            </a:p>
          </p:txBody>
        </p:sp>
        <p:sp>
          <p:nvSpPr>
            <p:cNvPr id="320" name="正方形/長方形 319"/>
            <p:cNvSpPr/>
            <p:nvPr/>
          </p:nvSpPr>
          <p:spPr>
            <a:xfrm>
              <a:off x="10002062" y="1613098"/>
              <a:ext cx="665567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国頭村</a:t>
              </a:r>
            </a:p>
          </p:txBody>
        </p:sp>
        <p:sp>
          <p:nvSpPr>
            <p:cNvPr id="321" name="正方形/長方形 320"/>
            <p:cNvSpPr/>
            <p:nvPr/>
          </p:nvSpPr>
          <p:spPr>
            <a:xfrm>
              <a:off x="10026899" y="2333430"/>
              <a:ext cx="505267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東村</a:t>
              </a:r>
            </a:p>
          </p:txBody>
        </p:sp>
        <p:sp>
          <p:nvSpPr>
            <p:cNvPr id="322" name="正方形/長方形 321"/>
            <p:cNvSpPr/>
            <p:nvPr/>
          </p:nvSpPr>
          <p:spPr>
            <a:xfrm>
              <a:off x="8082774" y="2171799"/>
              <a:ext cx="665567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本部町</a:t>
              </a:r>
            </a:p>
          </p:txBody>
        </p:sp>
        <p:sp>
          <p:nvSpPr>
            <p:cNvPr id="323" name="正方形/長方形 322"/>
            <p:cNvSpPr/>
            <p:nvPr/>
          </p:nvSpPr>
          <p:spPr>
            <a:xfrm>
              <a:off x="7278832" y="3772743"/>
              <a:ext cx="825867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嘉手納町</a:t>
              </a:r>
            </a:p>
          </p:txBody>
        </p:sp>
        <p:sp>
          <p:nvSpPr>
            <p:cNvPr id="324" name="正方形/長方形 323"/>
            <p:cNvSpPr/>
            <p:nvPr/>
          </p:nvSpPr>
          <p:spPr>
            <a:xfrm>
              <a:off x="7857349" y="4433114"/>
              <a:ext cx="665567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西原町</a:t>
              </a:r>
            </a:p>
          </p:txBody>
        </p:sp>
        <p:sp>
          <p:nvSpPr>
            <p:cNvPr id="325" name="正方形/長方形 324"/>
            <p:cNvSpPr/>
            <p:nvPr/>
          </p:nvSpPr>
          <p:spPr>
            <a:xfrm>
              <a:off x="10353492" y="4313436"/>
              <a:ext cx="825867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北大東村</a:t>
              </a:r>
            </a:p>
          </p:txBody>
        </p:sp>
        <p:sp>
          <p:nvSpPr>
            <p:cNvPr id="326" name="正方形/長方形 325"/>
            <p:cNvSpPr/>
            <p:nvPr/>
          </p:nvSpPr>
          <p:spPr>
            <a:xfrm>
              <a:off x="7457639" y="4653717"/>
              <a:ext cx="825867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南風原町</a:t>
              </a:r>
            </a:p>
          </p:txBody>
        </p:sp>
        <p:sp>
          <p:nvSpPr>
            <p:cNvPr id="327" name="正方形/長方形 326"/>
            <p:cNvSpPr/>
            <p:nvPr/>
          </p:nvSpPr>
          <p:spPr>
            <a:xfrm>
              <a:off x="8132464" y="4618678"/>
              <a:ext cx="825867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与那原町</a:t>
              </a:r>
            </a:p>
          </p:txBody>
        </p:sp>
        <p:sp>
          <p:nvSpPr>
            <p:cNvPr id="328" name="正方形/長方形 327"/>
            <p:cNvSpPr/>
            <p:nvPr/>
          </p:nvSpPr>
          <p:spPr>
            <a:xfrm>
              <a:off x="9004253" y="3016702"/>
              <a:ext cx="825867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宜野座村</a:t>
              </a:r>
            </a:p>
          </p:txBody>
        </p:sp>
        <p:sp>
          <p:nvSpPr>
            <p:cNvPr id="329" name="正方形/長方形 328"/>
            <p:cNvSpPr/>
            <p:nvPr/>
          </p:nvSpPr>
          <p:spPr>
            <a:xfrm>
              <a:off x="7857350" y="2995201"/>
              <a:ext cx="665567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恩納村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767373" y="120650"/>
            <a:ext cx="10448315" cy="9405938"/>
            <a:chOff x="767373" y="120650"/>
            <a:chExt cx="10448315" cy="9405938"/>
          </a:xfrm>
        </p:grpSpPr>
        <p:grpSp>
          <p:nvGrpSpPr>
            <p:cNvPr id="11144" name="Group 904"/>
            <p:cNvGrpSpPr>
              <a:grpSpLocks/>
            </p:cNvGrpSpPr>
            <p:nvPr/>
          </p:nvGrpSpPr>
          <p:grpSpPr bwMode="auto">
            <a:xfrm>
              <a:off x="1000125" y="3225800"/>
              <a:ext cx="10215563" cy="5265738"/>
              <a:chOff x="630" y="2032"/>
              <a:chExt cx="6435" cy="3317"/>
            </a:xfrm>
          </p:grpSpPr>
          <p:sp>
            <p:nvSpPr>
              <p:cNvPr id="10968" name="Freeform 728"/>
              <p:cNvSpPr>
                <a:spLocks/>
              </p:cNvSpPr>
              <p:nvPr/>
            </p:nvSpPr>
            <p:spPr bwMode="auto">
              <a:xfrm>
                <a:off x="630" y="2032"/>
                <a:ext cx="6407" cy="3317"/>
              </a:xfrm>
              <a:custGeom>
                <a:avLst/>
                <a:gdLst>
                  <a:gd name="T0" fmla="*/ 0 w 6407"/>
                  <a:gd name="T1" fmla="*/ 3317 h 3317"/>
                  <a:gd name="T2" fmla="*/ 3402 w 6407"/>
                  <a:gd name="T3" fmla="*/ 1786 h 3317"/>
                  <a:gd name="T4" fmla="*/ 5103 w 6407"/>
                  <a:gd name="T5" fmla="*/ 1786 h 3317"/>
                  <a:gd name="T6" fmla="*/ 6407 w 6407"/>
                  <a:gd name="T7" fmla="*/ 0 h 3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407" h="3317">
                    <a:moveTo>
                      <a:pt x="0" y="3317"/>
                    </a:moveTo>
                    <a:lnTo>
                      <a:pt x="3402" y="1786"/>
                    </a:lnTo>
                    <a:lnTo>
                      <a:pt x="5103" y="1786"/>
                    </a:lnTo>
                    <a:lnTo>
                      <a:pt x="6407" y="0"/>
                    </a:lnTo>
                  </a:path>
                </a:pathLst>
              </a:custGeom>
              <a:noFill/>
              <a:ln w="381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69" name="Freeform 729"/>
              <p:cNvSpPr>
                <a:spLocks/>
              </p:cNvSpPr>
              <p:nvPr/>
            </p:nvSpPr>
            <p:spPr bwMode="auto">
              <a:xfrm>
                <a:off x="6243" y="3109"/>
                <a:ext cx="822" cy="227"/>
              </a:xfrm>
              <a:custGeom>
                <a:avLst/>
                <a:gdLst>
                  <a:gd name="T0" fmla="*/ 0 w 822"/>
                  <a:gd name="T1" fmla="*/ 0 h 227"/>
                  <a:gd name="T2" fmla="*/ 227 w 822"/>
                  <a:gd name="T3" fmla="*/ 227 h 227"/>
                  <a:gd name="T4" fmla="*/ 822 w 822"/>
                  <a:gd name="T5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22" h="227">
                    <a:moveTo>
                      <a:pt x="0" y="0"/>
                    </a:moveTo>
                    <a:lnTo>
                      <a:pt x="227" y="227"/>
                    </a:lnTo>
                    <a:lnTo>
                      <a:pt x="822" y="227"/>
                    </a:lnTo>
                  </a:path>
                </a:pathLst>
              </a:custGeom>
              <a:noFill/>
              <a:ln w="381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1143" name="Group 903"/>
            <p:cNvGrpSpPr>
              <a:grpSpLocks/>
            </p:cNvGrpSpPr>
            <p:nvPr/>
          </p:nvGrpSpPr>
          <p:grpSpPr bwMode="auto">
            <a:xfrm>
              <a:off x="909638" y="120650"/>
              <a:ext cx="10217150" cy="9405938"/>
              <a:chOff x="573" y="76"/>
              <a:chExt cx="6436" cy="5925"/>
            </a:xfrm>
          </p:grpSpPr>
          <p:sp>
            <p:nvSpPr>
              <p:cNvPr id="10938" name="Freeform 698"/>
              <p:cNvSpPr>
                <a:spLocks/>
              </p:cNvSpPr>
              <p:nvPr/>
            </p:nvSpPr>
            <p:spPr bwMode="auto">
              <a:xfrm>
                <a:off x="5506" y="76"/>
                <a:ext cx="312" cy="368"/>
              </a:xfrm>
              <a:custGeom>
                <a:avLst/>
                <a:gdLst>
                  <a:gd name="T0" fmla="*/ 312 w 312"/>
                  <a:gd name="T1" fmla="*/ 0 h 368"/>
                  <a:gd name="T2" fmla="*/ 227 w 312"/>
                  <a:gd name="T3" fmla="*/ 28 h 368"/>
                  <a:gd name="T4" fmla="*/ 57 w 312"/>
                  <a:gd name="T5" fmla="*/ 226 h 368"/>
                  <a:gd name="T6" fmla="*/ 85 w 312"/>
                  <a:gd name="T7" fmla="*/ 283 h 368"/>
                  <a:gd name="T8" fmla="*/ 0 w 312"/>
                  <a:gd name="T9" fmla="*/ 311 h 368"/>
                  <a:gd name="T10" fmla="*/ 29 w 312"/>
                  <a:gd name="T11" fmla="*/ 368 h 368"/>
                  <a:gd name="T12" fmla="*/ 85 w 312"/>
                  <a:gd name="T13" fmla="*/ 311 h 368"/>
                  <a:gd name="T14" fmla="*/ 114 w 312"/>
                  <a:gd name="T15" fmla="*/ 255 h 368"/>
                  <a:gd name="T16" fmla="*/ 170 w 312"/>
                  <a:gd name="T17" fmla="*/ 226 h 368"/>
                  <a:gd name="T18" fmla="*/ 170 w 312"/>
                  <a:gd name="T19" fmla="*/ 170 h 368"/>
                  <a:gd name="T20" fmla="*/ 255 w 312"/>
                  <a:gd name="T21" fmla="*/ 170 h 368"/>
                  <a:gd name="T22" fmla="*/ 284 w 312"/>
                  <a:gd name="T23" fmla="*/ 113 h 368"/>
                  <a:gd name="T24" fmla="*/ 255 w 312"/>
                  <a:gd name="T25" fmla="*/ 85 h 368"/>
                  <a:gd name="T26" fmla="*/ 312 w 312"/>
                  <a:gd name="T27" fmla="*/ 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12" h="368">
                    <a:moveTo>
                      <a:pt x="312" y="0"/>
                    </a:moveTo>
                    <a:lnTo>
                      <a:pt x="227" y="28"/>
                    </a:lnTo>
                    <a:lnTo>
                      <a:pt x="57" y="226"/>
                    </a:lnTo>
                    <a:lnTo>
                      <a:pt x="85" y="283"/>
                    </a:lnTo>
                    <a:lnTo>
                      <a:pt x="0" y="311"/>
                    </a:lnTo>
                    <a:lnTo>
                      <a:pt x="29" y="368"/>
                    </a:lnTo>
                    <a:lnTo>
                      <a:pt x="85" y="311"/>
                    </a:lnTo>
                    <a:lnTo>
                      <a:pt x="114" y="255"/>
                    </a:lnTo>
                    <a:lnTo>
                      <a:pt x="170" y="226"/>
                    </a:lnTo>
                    <a:lnTo>
                      <a:pt x="170" y="170"/>
                    </a:lnTo>
                    <a:lnTo>
                      <a:pt x="255" y="170"/>
                    </a:lnTo>
                    <a:lnTo>
                      <a:pt x="284" y="113"/>
                    </a:lnTo>
                    <a:lnTo>
                      <a:pt x="255" y="85"/>
                    </a:lnTo>
                    <a:lnTo>
                      <a:pt x="312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39" name="Freeform 699"/>
              <p:cNvSpPr>
                <a:spLocks/>
              </p:cNvSpPr>
              <p:nvPr/>
            </p:nvSpPr>
            <p:spPr bwMode="auto">
              <a:xfrm>
                <a:off x="5591" y="444"/>
                <a:ext cx="85" cy="29"/>
              </a:xfrm>
              <a:custGeom>
                <a:avLst/>
                <a:gdLst>
                  <a:gd name="T0" fmla="*/ 85 w 85"/>
                  <a:gd name="T1" fmla="*/ 0 h 29"/>
                  <a:gd name="T2" fmla="*/ 0 w 85"/>
                  <a:gd name="T3" fmla="*/ 0 h 29"/>
                  <a:gd name="T4" fmla="*/ 29 w 85"/>
                  <a:gd name="T5" fmla="*/ 29 h 29"/>
                  <a:gd name="T6" fmla="*/ 57 w 85"/>
                  <a:gd name="T7" fmla="*/ 29 h 29"/>
                  <a:gd name="T8" fmla="*/ 85 w 85"/>
                  <a:gd name="T9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29">
                    <a:moveTo>
                      <a:pt x="85" y="0"/>
                    </a:moveTo>
                    <a:lnTo>
                      <a:pt x="0" y="0"/>
                    </a:lnTo>
                    <a:lnTo>
                      <a:pt x="29" y="29"/>
                    </a:lnTo>
                    <a:lnTo>
                      <a:pt x="57" y="29"/>
                    </a:lnTo>
                    <a:lnTo>
                      <a:pt x="85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41" name="Freeform 701"/>
              <p:cNvSpPr>
                <a:spLocks/>
              </p:cNvSpPr>
              <p:nvPr/>
            </p:nvSpPr>
            <p:spPr bwMode="auto">
              <a:xfrm>
                <a:off x="5506" y="529"/>
                <a:ext cx="142" cy="142"/>
              </a:xfrm>
              <a:custGeom>
                <a:avLst/>
                <a:gdLst>
                  <a:gd name="T0" fmla="*/ 85 w 142"/>
                  <a:gd name="T1" fmla="*/ 0 h 142"/>
                  <a:gd name="T2" fmla="*/ 0 w 142"/>
                  <a:gd name="T3" fmla="*/ 29 h 142"/>
                  <a:gd name="T4" fmla="*/ 0 w 142"/>
                  <a:gd name="T5" fmla="*/ 85 h 142"/>
                  <a:gd name="T6" fmla="*/ 57 w 142"/>
                  <a:gd name="T7" fmla="*/ 142 h 142"/>
                  <a:gd name="T8" fmla="*/ 114 w 142"/>
                  <a:gd name="T9" fmla="*/ 114 h 142"/>
                  <a:gd name="T10" fmla="*/ 142 w 142"/>
                  <a:gd name="T11" fmla="*/ 85 h 142"/>
                  <a:gd name="T12" fmla="*/ 142 w 142"/>
                  <a:gd name="T13" fmla="*/ 29 h 142"/>
                  <a:gd name="T14" fmla="*/ 85 w 142"/>
                  <a:gd name="T15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2" h="142">
                    <a:moveTo>
                      <a:pt x="85" y="0"/>
                    </a:moveTo>
                    <a:lnTo>
                      <a:pt x="0" y="29"/>
                    </a:lnTo>
                    <a:lnTo>
                      <a:pt x="0" y="85"/>
                    </a:lnTo>
                    <a:lnTo>
                      <a:pt x="57" y="142"/>
                    </a:lnTo>
                    <a:lnTo>
                      <a:pt x="114" y="114"/>
                    </a:lnTo>
                    <a:lnTo>
                      <a:pt x="142" y="85"/>
                    </a:lnTo>
                    <a:lnTo>
                      <a:pt x="142" y="29"/>
                    </a:lnTo>
                    <a:lnTo>
                      <a:pt x="85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42" name="Freeform 702"/>
              <p:cNvSpPr>
                <a:spLocks/>
              </p:cNvSpPr>
              <p:nvPr/>
            </p:nvSpPr>
            <p:spPr bwMode="auto">
              <a:xfrm>
                <a:off x="5535" y="699"/>
                <a:ext cx="56" cy="29"/>
              </a:xfrm>
              <a:custGeom>
                <a:avLst/>
                <a:gdLst>
                  <a:gd name="T0" fmla="*/ 0 w 56"/>
                  <a:gd name="T1" fmla="*/ 0 h 29"/>
                  <a:gd name="T2" fmla="*/ 28 w 56"/>
                  <a:gd name="T3" fmla="*/ 0 h 29"/>
                  <a:gd name="T4" fmla="*/ 56 w 56"/>
                  <a:gd name="T5" fmla="*/ 29 h 29"/>
                  <a:gd name="T6" fmla="*/ 28 w 56"/>
                  <a:gd name="T7" fmla="*/ 29 h 29"/>
                  <a:gd name="T8" fmla="*/ 0 w 56"/>
                  <a:gd name="T9" fmla="*/ 29 h 29"/>
                  <a:gd name="T10" fmla="*/ 0 w 56"/>
                  <a:gd name="T11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" h="29">
                    <a:moveTo>
                      <a:pt x="0" y="0"/>
                    </a:moveTo>
                    <a:lnTo>
                      <a:pt x="28" y="0"/>
                    </a:lnTo>
                    <a:lnTo>
                      <a:pt x="56" y="29"/>
                    </a:lnTo>
                    <a:lnTo>
                      <a:pt x="28" y="29"/>
                    </a:lnTo>
                    <a:lnTo>
                      <a:pt x="0" y="29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43" name="Freeform 703"/>
              <p:cNvSpPr>
                <a:spLocks/>
              </p:cNvSpPr>
              <p:nvPr/>
            </p:nvSpPr>
            <p:spPr bwMode="auto">
              <a:xfrm>
                <a:off x="5024" y="1210"/>
                <a:ext cx="255" cy="141"/>
              </a:xfrm>
              <a:custGeom>
                <a:avLst/>
                <a:gdLst>
                  <a:gd name="T0" fmla="*/ 255 w 255"/>
                  <a:gd name="T1" fmla="*/ 113 h 141"/>
                  <a:gd name="T2" fmla="*/ 170 w 255"/>
                  <a:gd name="T3" fmla="*/ 141 h 141"/>
                  <a:gd name="T4" fmla="*/ 142 w 255"/>
                  <a:gd name="T5" fmla="*/ 113 h 141"/>
                  <a:gd name="T6" fmla="*/ 57 w 255"/>
                  <a:gd name="T7" fmla="*/ 141 h 141"/>
                  <a:gd name="T8" fmla="*/ 0 w 255"/>
                  <a:gd name="T9" fmla="*/ 85 h 141"/>
                  <a:gd name="T10" fmla="*/ 29 w 255"/>
                  <a:gd name="T11" fmla="*/ 28 h 141"/>
                  <a:gd name="T12" fmla="*/ 142 w 255"/>
                  <a:gd name="T13" fmla="*/ 28 h 141"/>
                  <a:gd name="T14" fmla="*/ 199 w 255"/>
                  <a:gd name="T15" fmla="*/ 0 h 141"/>
                  <a:gd name="T16" fmla="*/ 227 w 255"/>
                  <a:gd name="T17" fmla="*/ 56 h 141"/>
                  <a:gd name="T18" fmla="*/ 255 w 255"/>
                  <a:gd name="T19" fmla="*/ 56 h 141"/>
                  <a:gd name="T20" fmla="*/ 255 w 255"/>
                  <a:gd name="T21" fmla="*/ 113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5" h="141">
                    <a:moveTo>
                      <a:pt x="255" y="113"/>
                    </a:moveTo>
                    <a:lnTo>
                      <a:pt x="170" y="141"/>
                    </a:lnTo>
                    <a:lnTo>
                      <a:pt x="142" y="113"/>
                    </a:lnTo>
                    <a:lnTo>
                      <a:pt x="57" y="141"/>
                    </a:lnTo>
                    <a:lnTo>
                      <a:pt x="0" y="85"/>
                    </a:lnTo>
                    <a:lnTo>
                      <a:pt x="29" y="28"/>
                    </a:lnTo>
                    <a:lnTo>
                      <a:pt x="142" y="28"/>
                    </a:lnTo>
                    <a:lnTo>
                      <a:pt x="199" y="0"/>
                    </a:lnTo>
                    <a:lnTo>
                      <a:pt x="227" y="56"/>
                    </a:lnTo>
                    <a:lnTo>
                      <a:pt x="255" y="56"/>
                    </a:lnTo>
                    <a:lnTo>
                      <a:pt x="255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44" name="Freeform 704"/>
              <p:cNvSpPr>
                <a:spLocks/>
              </p:cNvSpPr>
              <p:nvPr/>
            </p:nvSpPr>
            <p:spPr bwMode="auto">
              <a:xfrm>
                <a:off x="5421" y="3052"/>
                <a:ext cx="85" cy="85"/>
              </a:xfrm>
              <a:custGeom>
                <a:avLst/>
                <a:gdLst>
                  <a:gd name="T0" fmla="*/ 85 w 85"/>
                  <a:gd name="T1" fmla="*/ 0 h 85"/>
                  <a:gd name="T2" fmla="*/ 0 w 85"/>
                  <a:gd name="T3" fmla="*/ 29 h 85"/>
                  <a:gd name="T4" fmla="*/ 0 w 85"/>
                  <a:gd name="T5" fmla="*/ 85 h 85"/>
                  <a:gd name="T6" fmla="*/ 85 w 85"/>
                  <a:gd name="T7" fmla="*/ 29 h 85"/>
                  <a:gd name="T8" fmla="*/ 85 w 85"/>
                  <a:gd name="T9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85">
                    <a:moveTo>
                      <a:pt x="85" y="0"/>
                    </a:moveTo>
                    <a:lnTo>
                      <a:pt x="0" y="29"/>
                    </a:lnTo>
                    <a:lnTo>
                      <a:pt x="0" y="85"/>
                    </a:lnTo>
                    <a:lnTo>
                      <a:pt x="85" y="29"/>
                    </a:lnTo>
                    <a:lnTo>
                      <a:pt x="85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45" name="Freeform 705"/>
              <p:cNvSpPr>
                <a:spLocks/>
              </p:cNvSpPr>
              <p:nvPr/>
            </p:nvSpPr>
            <p:spPr bwMode="auto">
              <a:xfrm>
                <a:off x="5563" y="2769"/>
                <a:ext cx="57" cy="85"/>
              </a:xfrm>
              <a:custGeom>
                <a:avLst/>
                <a:gdLst>
                  <a:gd name="T0" fmla="*/ 28 w 57"/>
                  <a:gd name="T1" fmla="*/ 0 h 85"/>
                  <a:gd name="T2" fmla="*/ 0 w 57"/>
                  <a:gd name="T3" fmla="*/ 57 h 85"/>
                  <a:gd name="T4" fmla="*/ 28 w 57"/>
                  <a:gd name="T5" fmla="*/ 85 h 85"/>
                  <a:gd name="T6" fmla="*/ 57 w 57"/>
                  <a:gd name="T7" fmla="*/ 28 h 85"/>
                  <a:gd name="T8" fmla="*/ 57 w 57"/>
                  <a:gd name="T9" fmla="*/ 0 h 85"/>
                  <a:gd name="T10" fmla="*/ 28 w 57"/>
                  <a:gd name="T11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" h="85">
                    <a:moveTo>
                      <a:pt x="28" y="0"/>
                    </a:moveTo>
                    <a:lnTo>
                      <a:pt x="0" y="57"/>
                    </a:lnTo>
                    <a:lnTo>
                      <a:pt x="28" y="85"/>
                    </a:lnTo>
                    <a:lnTo>
                      <a:pt x="57" y="28"/>
                    </a:lnTo>
                    <a:lnTo>
                      <a:pt x="57" y="0"/>
                    </a:lnTo>
                    <a:lnTo>
                      <a:pt x="28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47" name="Freeform 707"/>
              <p:cNvSpPr>
                <a:spLocks/>
              </p:cNvSpPr>
              <p:nvPr/>
            </p:nvSpPr>
            <p:spPr bwMode="auto">
              <a:xfrm>
                <a:off x="3550" y="2882"/>
                <a:ext cx="57" cy="85"/>
              </a:xfrm>
              <a:custGeom>
                <a:avLst/>
                <a:gdLst>
                  <a:gd name="T0" fmla="*/ 57 w 57"/>
                  <a:gd name="T1" fmla="*/ 0 h 85"/>
                  <a:gd name="T2" fmla="*/ 0 w 57"/>
                  <a:gd name="T3" fmla="*/ 29 h 85"/>
                  <a:gd name="T4" fmla="*/ 28 w 57"/>
                  <a:gd name="T5" fmla="*/ 85 h 85"/>
                  <a:gd name="T6" fmla="*/ 57 w 57"/>
                  <a:gd name="T7" fmla="*/ 29 h 85"/>
                  <a:gd name="T8" fmla="*/ 57 w 57"/>
                  <a:gd name="T9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85">
                    <a:moveTo>
                      <a:pt x="57" y="0"/>
                    </a:moveTo>
                    <a:lnTo>
                      <a:pt x="0" y="29"/>
                    </a:lnTo>
                    <a:lnTo>
                      <a:pt x="28" y="85"/>
                    </a:lnTo>
                    <a:lnTo>
                      <a:pt x="57" y="29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48" name="Freeform 708"/>
              <p:cNvSpPr>
                <a:spLocks/>
              </p:cNvSpPr>
              <p:nvPr/>
            </p:nvSpPr>
            <p:spPr bwMode="auto">
              <a:xfrm>
                <a:off x="3522" y="3024"/>
                <a:ext cx="56" cy="85"/>
              </a:xfrm>
              <a:custGeom>
                <a:avLst/>
                <a:gdLst>
                  <a:gd name="T0" fmla="*/ 56 w 56"/>
                  <a:gd name="T1" fmla="*/ 0 h 85"/>
                  <a:gd name="T2" fmla="*/ 28 w 56"/>
                  <a:gd name="T3" fmla="*/ 28 h 85"/>
                  <a:gd name="T4" fmla="*/ 0 w 56"/>
                  <a:gd name="T5" fmla="*/ 85 h 85"/>
                  <a:gd name="T6" fmla="*/ 28 w 56"/>
                  <a:gd name="T7" fmla="*/ 85 h 85"/>
                  <a:gd name="T8" fmla="*/ 56 w 56"/>
                  <a:gd name="T9" fmla="*/ 28 h 85"/>
                  <a:gd name="T10" fmla="*/ 56 w 56"/>
                  <a:gd name="T11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" h="85">
                    <a:moveTo>
                      <a:pt x="56" y="0"/>
                    </a:moveTo>
                    <a:lnTo>
                      <a:pt x="28" y="28"/>
                    </a:lnTo>
                    <a:lnTo>
                      <a:pt x="0" y="85"/>
                    </a:lnTo>
                    <a:lnTo>
                      <a:pt x="28" y="85"/>
                    </a:lnTo>
                    <a:lnTo>
                      <a:pt x="56" y="28"/>
                    </a:lnTo>
                    <a:lnTo>
                      <a:pt x="5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49" name="Freeform 709"/>
              <p:cNvSpPr>
                <a:spLocks/>
              </p:cNvSpPr>
              <p:nvPr/>
            </p:nvSpPr>
            <p:spPr bwMode="auto">
              <a:xfrm>
                <a:off x="3692" y="2797"/>
                <a:ext cx="142" cy="114"/>
              </a:xfrm>
              <a:custGeom>
                <a:avLst/>
                <a:gdLst>
                  <a:gd name="T0" fmla="*/ 85 w 142"/>
                  <a:gd name="T1" fmla="*/ 0 h 114"/>
                  <a:gd name="T2" fmla="*/ 57 w 142"/>
                  <a:gd name="T3" fmla="*/ 29 h 114"/>
                  <a:gd name="T4" fmla="*/ 28 w 142"/>
                  <a:gd name="T5" fmla="*/ 29 h 114"/>
                  <a:gd name="T6" fmla="*/ 28 w 142"/>
                  <a:gd name="T7" fmla="*/ 57 h 114"/>
                  <a:gd name="T8" fmla="*/ 0 w 142"/>
                  <a:gd name="T9" fmla="*/ 57 h 114"/>
                  <a:gd name="T10" fmla="*/ 0 w 142"/>
                  <a:gd name="T11" fmla="*/ 85 h 114"/>
                  <a:gd name="T12" fmla="*/ 57 w 142"/>
                  <a:gd name="T13" fmla="*/ 114 h 114"/>
                  <a:gd name="T14" fmla="*/ 85 w 142"/>
                  <a:gd name="T15" fmla="*/ 85 h 114"/>
                  <a:gd name="T16" fmla="*/ 57 w 142"/>
                  <a:gd name="T17" fmla="*/ 57 h 114"/>
                  <a:gd name="T18" fmla="*/ 113 w 142"/>
                  <a:gd name="T19" fmla="*/ 57 h 114"/>
                  <a:gd name="T20" fmla="*/ 113 w 142"/>
                  <a:gd name="T21" fmla="*/ 85 h 114"/>
                  <a:gd name="T22" fmla="*/ 142 w 142"/>
                  <a:gd name="T23" fmla="*/ 85 h 114"/>
                  <a:gd name="T24" fmla="*/ 142 w 142"/>
                  <a:gd name="T25" fmla="*/ 57 h 114"/>
                  <a:gd name="T26" fmla="*/ 85 w 142"/>
                  <a:gd name="T27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42" h="114">
                    <a:moveTo>
                      <a:pt x="85" y="0"/>
                    </a:moveTo>
                    <a:lnTo>
                      <a:pt x="57" y="29"/>
                    </a:lnTo>
                    <a:lnTo>
                      <a:pt x="28" y="29"/>
                    </a:lnTo>
                    <a:lnTo>
                      <a:pt x="28" y="57"/>
                    </a:lnTo>
                    <a:lnTo>
                      <a:pt x="0" y="57"/>
                    </a:lnTo>
                    <a:lnTo>
                      <a:pt x="0" y="85"/>
                    </a:lnTo>
                    <a:lnTo>
                      <a:pt x="57" y="114"/>
                    </a:lnTo>
                    <a:lnTo>
                      <a:pt x="85" y="85"/>
                    </a:lnTo>
                    <a:lnTo>
                      <a:pt x="57" y="57"/>
                    </a:lnTo>
                    <a:lnTo>
                      <a:pt x="113" y="57"/>
                    </a:lnTo>
                    <a:lnTo>
                      <a:pt x="113" y="85"/>
                    </a:lnTo>
                    <a:lnTo>
                      <a:pt x="142" y="85"/>
                    </a:lnTo>
                    <a:lnTo>
                      <a:pt x="142" y="57"/>
                    </a:lnTo>
                    <a:lnTo>
                      <a:pt x="85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0" name="Freeform 710"/>
              <p:cNvSpPr>
                <a:spLocks/>
              </p:cNvSpPr>
              <p:nvPr/>
            </p:nvSpPr>
            <p:spPr bwMode="auto">
              <a:xfrm>
                <a:off x="4145" y="2882"/>
                <a:ext cx="57" cy="85"/>
              </a:xfrm>
              <a:custGeom>
                <a:avLst/>
                <a:gdLst>
                  <a:gd name="T0" fmla="*/ 29 w 57"/>
                  <a:gd name="T1" fmla="*/ 0 h 85"/>
                  <a:gd name="T2" fmla="*/ 0 w 57"/>
                  <a:gd name="T3" fmla="*/ 85 h 85"/>
                  <a:gd name="T4" fmla="*/ 29 w 57"/>
                  <a:gd name="T5" fmla="*/ 85 h 85"/>
                  <a:gd name="T6" fmla="*/ 57 w 57"/>
                  <a:gd name="T7" fmla="*/ 29 h 85"/>
                  <a:gd name="T8" fmla="*/ 29 w 57"/>
                  <a:gd name="T9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85">
                    <a:moveTo>
                      <a:pt x="29" y="0"/>
                    </a:moveTo>
                    <a:lnTo>
                      <a:pt x="0" y="85"/>
                    </a:lnTo>
                    <a:lnTo>
                      <a:pt x="29" y="85"/>
                    </a:lnTo>
                    <a:lnTo>
                      <a:pt x="57" y="29"/>
                    </a:lnTo>
                    <a:lnTo>
                      <a:pt x="29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1" name="Freeform 711"/>
              <p:cNvSpPr>
                <a:spLocks/>
              </p:cNvSpPr>
              <p:nvPr/>
            </p:nvSpPr>
            <p:spPr bwMode="auto">
              <a:xfrm>
                <a:off x="3777" y="2911"/>
                <a:ext cx="28" cy="85"/>
              </a:xfrm>
              <a:custGeom>
                <a:avLst/>
                <a:gdLst>
                  <a:gd name="T0" fmla="*/ 0 w 28"/>
                  <a:gd name="T1" fmla="*/ 0 h 85"/>
                  <a:gd name="T2" fmla="*/ 0 w 28"/>
                  <a:gd name="T3" fmla="*/ 85 h 85"/>
                  <a:gd name="T4" fmla="*/ 28 w 28"/>
                  <a:gd name="T5" fmla="*/ 56 h 85"/>
                  <a:gd name="T6" fmla="*/ 0 w 28"/>
                  <a:gd name="T7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" h="85">
                    <a:moveTo>
                      <a:pt x="0" y="0"/>
                    </a:moveTo>
                    <a:lnTo>
                      <a:pt x="0" y="85"/>
                    </a:lnTo>
                    <a:lnTo>
                      <a:pt x="28" y="56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2" name="Freeform 712"/>
              <p:cNvSpPr>
                <a:spLocks/>
              </p:cNvSpPr>
              <p:nvPr/>
            </p:nvSpPr>
            <p:spPr bwMode="auto">
              <a:xfrm>
                <a:off x="3635" y="2939"/>
                <a:ext cx="85" cy="85"/>
              </a:xfrm>
              <a:custGeom>
                <a:avLst/>
                <a:gdLst>
                  <a:gd name="T0" fmla="*/ 28 w 85"/>
                  <a:gd name="T1" fmla="*/ 0 h 85"/>
                  <a:gd name="T2" fmla="*/ 0 w 85"/>
                  <a:gd name="T3" fmla="*/ 28 h 85"/>
                  <a:gd name="T4" fmla="*/ 28 w 85"/>
                  <a:gd name="T5" fmla="*/ 57 h 85"/>
                  <a:gd name="T6" fmla="*/ 28 w 85"/>
                  <a:gd name="T7" fmla="*/ 85 h 85"/>
                  <a:gd name="T8" fmla="*/ 85 w 85"/>
                  <a:gd name="T9" fmla="*/ 57 h 85"/>
                  <a:gd name="T10" fmla="*/ 57 w 85"/>
                  <a:gd name="T11" fmla="*/ 0 h 85"/>
                  <a:gd name="T12" fmla="*/ 28 w 85"/>
                  <a:gd name="T13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" h="85">
                    <a:moveTo>
                      <a:pt x="28" y="0"/>
                    </a:moveTo>
                    <a:lnTo>
                      <a:pt x="0" y="28"/>
                    </a:lnTo>
                    <a:lnTo>
                      <a:pt x="28" y="57"/>
                    </a:lnTo>
                    <a:lnTo>
                      <a:pt x="28" y="85"/>
                    </a:lnTo>
                    <a:lnTo>
                      <a:pt x="85" y="57"/>
                    </a:lnTo>
                    <a:lnTo>
                      <a:pt x="57" y="0"/>
                    </a:lnTo>
                    <a:lnTo>
                      <a:pt x="28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3" name="Freeform 713"/>
              <p:cNvSpPr>
                <a:spLocks/>
              </p:cNvSpPr>
              <p:nvPr/>
            </p:nvSpPr>
            <p:spPr bwMode="auto">
              <a:xfrm>
                <a:off x="3692" y="3024"/>
                <a:ext cx="57" cy="85"/>
              </a:xfrm>
              <a:custGeom>
                <a:avLst/>
                <a:gdLst>
                  <a:gd name="T0" fmla="*/ 0 w 57"/>
                  <a:gd name="T1" fmla="*/ 0 h 85"/>
                  <a:gd name="T2" fmla="*/ 28 w 57"/>
                  <a:gd name="T3" fmla="*/ 85 h 85"/>
                  <a:gd name="T4" fmla="*/ 57 w 57"/>
                  <a:gd name="T5" fmla="*/ 57 h 85"/>
                  <a:gd name="T6" fmla="*/ 28 w 57"/>
                  <a:gd name="T7" fmla="*/ 0 h 85"/>
                  <a:gd name="T8" fmla="*/ 0 w 57"/>
                  <a:gd name="T9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85">
                    <a:moveTo>
                      <a:pt x="0" y="0"/>
                    </a:moveTo>
                    <a:lnTo>
                      <a:pt x="28" y="85"/>
                    </a:lnTo>
                    <a:lnTo>
                      <a:pt x="57" y="57"/>
                    </a:lnTo>
                    <a:lnTo>
                      <a:pt x="28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4" name="Freeform 714"/>
              <p:cNvSpPr>
                <a:spLocks/>
              </p:cNvSpPr>
              <p:nvPr/>
            </p:nvSpPr>
            <p:spPr bwMode="auto">
              <a:xfrm>
                <a:off x="3862" y="2882"/>
                <a:ext cx="85" cy="284"/>
              </a:xfrm>
              <a:custGeom>
                <a:avLst/>
                <a:gdLst>
                  <a:gd name="T0" fmla="*/ 28 w 85"/>
                  <a:gd name="T1" fmla="*/ 0 h 284"/>
                  <a:gd name="T2" fmla="*/ 28 w 85"/>
                  <a:gd name="T3" fmla="*/ 29 h 284"/>
                  <a:gd name="T4" fmla="*/ 0 w 85"/>
                  <a:gd name="T5" fmla="*/ 85 h 284"/>
                  <a:gd name="T6" fmla="*/ 0 w 85"/>
                  <a:gd name="T7" fmla="*/ 199 h 284"/>
                  <a:gd name="T8" fmla="*/ 28 w 85"/>
                  <a:gd name="T9" fmla="*/ 199 h 284"/>
                  <a:gd name="T10" fmla="*/ 0 w 85"/>
                  <a:gd name="T11" fmla="*/ 284 h 284"/>
                  <a:gd name="T12" fmla="*/ 28 w 85"/>
                  <a:gd name="T13" fmla="*/ 255 h 284"/>
                  <a:gd name="T14" fmla="*/ 28 w 85"/>
                  <a:gd name="T15" fmla="*/ 227 h 284"/>
                  <a:gd name="T16" fmla="*/ 57 w 85"/>
                  <a:gd name="T17" fmla="*/ 227 h 284"/>
                  <a:gd name="T18" fmla="*/ 57 w 85"/>
                  <a:gd name="T19" fmla="*/ 170 h 284"/>
                  <a:gd name="T20" fmla="*/ 57 w 85"/>
                  <a:gd name="T21" fmla="*/ 142 h 284"/>
                  <a:gd name="T22" fmla="*/ 85 w 85"/>
                  <a:gd name="T23" fmla="*/ 114 h 284"/>
                  <a:gd name="T24" fmla="*/ 85 w 85"/>
                  <a:gd name="T25" fmla="*/ 29 h 284"/>
                  <a:gd name="T26" fmla="*/ 28 w 85"/>
                  <a:gd name="T27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5" h="284">
                    <a:moveTo>
                      <a:pt x="28" y="0"/>
                    </a:moveTo>
                    <a:lnTo>
                      <a:pt x="28" y="29"/>
                    </a:lnTo>
                    <a:lnTo>
                      <a:pt x="0" y="85"/>
                    </a:lnTo>
                    <a:lnTo>
                      <a:pt x="0" y="199"/>
                    </a:lnTo>
                    <a:lnTo>
                      <a:pt x="28" y="199"/>
                    </a:lnTo>
                    <a:lnTo>
                      <a:pt x="0" y="284"/>
                    </a:lnTo>
                    <a:lnTo>
                      <a:pt x="28" y="255"/>
                    </a:lnTo>
                    <a:lnTo>
                      <a:pt x="28" y="227"/>
                    </a:lnTo>
                    <a:lnTo>
                      <a:pt x="57" y="227"/>
                    </a:lnTo>
                    <a:lnTo>
                      <a:pt x="57" y="170"/>
                    </a:lnTo>
                    <a:lnTo>
                      <a:pt x="57" y="142"/>
                    </a:lnTo>
                    <a:lnTo>
                      <a:pt x="85" y="114"/>
                    </a:lnTo>
                    <a:lnTo>
                      <a:pt x="85" y="29"/>
                    </a:lnTo>
                    <a:lnTo>
                      <a:pt x="28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5" name="Freeform 715"/>
              <p:cNvSpPr>
                <a:spLocks/>
              </p:cNvSpPr>
              <p:nvPr/>
            </p:nvSpPr>
            <p:spPr bwMode="auto">
              <a:xfrm>
                <a:off x="3947" y="2854"/>
                <a:ext cx="28" cy="57"/>
              </a:xfrm>
              <a:custGeom>
                <a:avLst/>
                <a:gdLst>
                  <a:gd name="T0" fmla="*/ 0 w 28"/>
                  <a:gd name="T1" fmla="*/ 0 h 57"/>
                  <a:gd name="T2" fmla="*/ 28 w 28"/>
                  <a:gd name="T3" fmla="*/ 28 h 57"/>
                  <a:gd name="T4" fmla="*/ 0 w 28"/>
                  <a:gd name="T5" fmla="*/ 57 h 57"/>
                  <a:gd name="T6" fmla="*/ 0 w 28"/>
                  <a:gd name="T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" h="57">
                    <a:moveTo>
                      <a:pt x="0" y="0"/>
                    </a:moveTo>
                    <a:lnTo>
                      <a:pt x="28" y="28"/>
                    </a:lnTo>
                    <a:lnTo>
                      <a:pt x="0" y="57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6" name="Freeform 716"/>
              <p:cNvSpPr>
                <a:spLocks/>
              </p:cNvSpPr>
              <p:nvPr/>
            </p:nvSpPr>
            <p:spPr bwMode="auto">
              <a:xfrm>
                <a:off x="4712" y="4158"/>
                <a:ext cx="85" cy="85"/>
              </a:xfrm>
              <a:custGeom>
                <a:avLst/>
                <a:gdLst>
                  <a:gd name="T0" fmla="*/ 0 w 85"/>
                  <a:gd name="T1" fmla="*/ 28 h 85"/>
                  <a:gd name="T2" fmla="*/ 85 w 85"/>
                  <a:gd name="T3" fmla="*/ 85 h 85"/>
                  <a:gd name="T4" fmla="*/ 85 w 85"/>
                  <a:gd name="T5" fmla="*/ 57 h 85"/>
                  <a:gd name="T6" fmla="*/ 29 w 85"/>
                  <a:gd name="T7" fmla="*/ 0 h 85"/>
                  <a:gd name="T8" fmla="*/ 0 w 85"/>
                  <a:gd name="T9" fmla="*/ 28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85">
                    <a:moveTo>
                      <a:pt x="0" y="28"/>
                    </a:moveTo>
                    <a:lnTo>
                      <a:pt x="85" y="85"/>
                    </a:lnTo>
                    <a:lnTo>
                      <a:pt x="85" y="57"/>
                    </a:lnTo>
                    <a:lnTo>
                      <a:pt x="29" y="0"/>
                    </a:lnTo>
                    <a:lnTo>
                      <a:pt x="0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7" name="Freeform 717"/>
              <p:cNvSpPr>
                <a:spLocks/>
              </p:cNvSpPr>
              <p:nvPr/>
            </p:nvSpPr>
            <p:spPr bwMode="auto">
              <a:xfrm>
                <a:off x="4684" y="4441"/>
                <a:ext cx="170" cy="114"/>
              </a:xfrm>
              <a:custGeom>
                <a:avLst/>
                <a:gdLst>
                  <a:gd name="T0" fmla="*/ 57 w 170"/>
                  <a:gd name="T1" fmla="*/ 0 h 114"/>
                  <a:gd name="T2" fmla="*/ 0 w 170"/>
                  <a:gd name="T3" fmla="*/ 29 h 114"/>
                  <a:gd name="T4" fmla="*/ 0 w 170"/>
                  <a:gd name="T5" fmla="*/ 86 h 114"/>
                  <a:gd name="T6" fmla="*/ 28 w 170"/>
                  <a:gd name="T7" fmla="*/ 114 h 114"/>
                  <a:gd name="T8" fmla="*/ 113 w 170"/>
                  <a:gd name="T9" fmla="*/ 114 h 114"/>
                  <a:gd name="T10" fmla="*/ 170 w 170"/>
                  <a:gd name="T11" fmla="*/ 86 h 114"/>
                  <a:gd name="T12" fmla="*/ 170 w 170"/>
                  <a:gd name="T13" fmla="*/ 29 h 114"/>
                  <a:gd name="T14" fmla="*/ 113 w 170"/>
                  <a:gd name="T15" fmla="*/ 0 h 114"/>
                  <a:gd name="T16" fmla="*/ 57 w 170"/>
                  <a:gd name="T17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114">
                    <a:moveTo>
                      <a:pt x="57" y="0"/>
                    </a:moveTo>
                    <a:lnTo>
                      <a:pt x="0" y="29"/>
                    </a:lnTo>
                    <a:lnTo>
                      <a:pt x="0" y="86"/>
                    </a:lnTo>
                    <a:lnTo>
                      <a:pt x="28" y="114"/>
                    </a:lnTo>
                    <a:lnTo>
                      <a:pt x="113" y="114"/>
                    </a:lnTo>
                    <a:lnTo>
                      <a:pt x="170" y="86"/>
                    </a:lnTo>
                    <a:lnTo>
                      <a:pt x="170" y="29"/>
                    </a:lnTo>
                    <a:lnTo>
                      <a:pt x="113" y="0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8" name="Freeform 718"/>
              <p:cNvSpPr>
                <a:spLocks/>
              </p:cNvSpPr>
              <p:nvPr/>
            </p:nvSpPr>
            <p:spPr bwMode="auto">
              <a:xfrm>
                <a:off x="2926" y="4640"/>
                <a:ext cx="794" cy="907"/>
              </a:xfrm>
              <a:custGeom>
                <a:avLst/>
                <a:gdLst>
                  <a:gd name="T0" fmla="*/ 794 w 794"/>
                  <a:gd name="T1" fmla="*/ 113 h 907"/>
                  <a:gd name="T2" fmla="*/ 709 w 794"/>
                  <a:gd name="T3" fmla="*/ 198 h 907"/>
                  <a:gd name="T4" fmla="*/ 652 w 794"/>
                  <a:gd name="T5" fmla="*/ 340 h 907"/>
                  <a:gd name="T6" fmla="*/ 624 w 794"/>
                  <a:gd name="T7" fmla="*/ 397 h 907"/>
                  <a:gd name="T8" fmla="*/ 539 w 794"/>
                  <a:gd name="T9" fmla="*/ 510 h 907"/>
                  <a:gd name="T10" fmla="*/ 539 w 794"/>
                  <a:gd name="T11" fmla="*/ 595 h 907"/>
                  <a:gd name="T12" fmla="*/ 539 w 794"/>
                  <a:gd name="T13" fmla="*/ 709 h 907"/>
                  <a:gd name="T14" fmla="*/ 511 w 794"/>
                  <a:gd name="T15" fmla="*/ 850 h 907"/>
                  <a:gd name="T16" fmla="*/ 454 w 794"/>
                  <a:gd name="T17" fmla="*/ 822 h 907"/>
                  <a:gd name="T18" fmla="*/ 397 w 794"/>
                  <a:gd name="T19" fmla="*/ 850 h 907"/>
                  <a:gd name="T20" fmla="*/ 312 w 794"/>
                  <a:gd name="T21" fmla="*/ 907 h 907"/>
                  <a:gd name="T22" fmla="*/ 284 w 794"/>
                  <a:gd name="T23" fmla="*/ 907 h 907"/>
                  <a:gd name="T24" fmla="*/ 227 w 794"/>
                  <a:gd name="T25" fmla="*/ 850 h 907"/>
                  <a:gd name="T26" fmla="*/ 170 w 794"/>
                  <a:gd name="T27" fmla="*/ 822 h 907"/>
                  <a:gd name="T28" fmla="*/ 170 w 794"/>
                  <a:gd name="T29" fmla="*/ 737 h 907"/>
                  <a:gd name="T30" fmla="*/ 227 w 794"/>
                  <a:gd name="T31" fmla="*/ 680 h 907"/>
                  <a:gd name="T32" fmla="*/ 199 w 794"/>
                  <a:gd name="T33" fmla="*/ 624 h 907"/>
                  <a:gd name="T34" fmla="*/ 142 w 794"/>
                  <a:gd name="T35" fmla="*/ 595 h 907"/>
                  <a:gd name="T36" fmla="*/ 57 w 794"/>
                  <a:gd name="T37" fmla="*/ 652 h 907"/>
                  <a:gd name="T38" fmla="*/ 0 w 794"/>
                  <a:gd name="T39" fmla="*/ 595 h 907"/>
                  <a:gd name="T40" fmla="*/ 114 w 794"/>
                  <a:gd name="T41" fmla="*/ 510 h 907"/>
                  <a:gd name="T42" fmla="*/ 170 w 794"/>
                  <a:gd name="T43" fmla="*/ 539 h 907"/>
                  <a:gd name="T44" fmla="*/ 170 w 794"/>
                  <a:gd name="T45" fmla="*/ 454 h 907"/>
                  <a:gd name="T46" fmla="*/ 142 w 794"/>
                  <a:gd name="T47" fmla="*/ 425 h 907"/>
                  <a:gd name="T48" fmla="*/ 256 w 794"/>
                  <a:gd name="T49" fmla="*/ 482 h 907"/>
                  <a:gd name="T50" fmla="*/ 227 w 794"/>
                  <a:gd name="T51" fmla="*/ 539 h 907"/>
                  <a:gd name="T52" fmla="*/ 312 w 794"/>
                  <a:gd name="T53" fmla="*/ 510 h 907"/>
                  <a:gd name="T54" fmla="*/ 426 w 794"/>
                  <a:gd name="T55" fmla="*/ 510 h 907"/>
                  <a:gd name="T56" fmla="*/ 454 w 794"/>
                  <a:gd name="T57" fmla="*/ 454 h 907"/>
                  <a:gd name="T58" fmla="*/ 482 w 794"/>
                  <a:gd name="T59" fmla="*/ 397 h 907"/>
                  <a:gd name="T60" fmla="*/ 511 w 794"/>
                  <a:gd name="T61" fmla="*/ 368 h 907"/>
                  <a:gd name="T62" fmla="*/ 624 w 794"/>
                  <a:gd name="T63" fmla="*/ 340 h 907"/>
                  <a:gd name="T64" fmla="*/ 652 w 794"/>
                  <a:gd name="T65" fmla="*/ 198 h 907"/>
                  <a:gd name="T66" fmla="*/ 709 w 794"/>
                  <a:gd name="T67" fmla="*/ 85 h 907"/>
                  <a:gd name="T68" fmla="*/ 766 w 794"/>
                  <a:gd name="T69" fmla="*/ 28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94" h="907">
                    <a:moveTo>
                      <a:pt x="794" y="0"/>
                    </a:moveTo>
                    <a:lnTo>
                      <a:pt x="794" y="113"/>
                    </a:lnTo>
                    <a:lnTo>
                      <a:pt x="766" y="170"/>
                    </a:lnTo>
                    <a:lnTo>
                      <a:pt x="709" y="198"/>
                    </a:lnTo>
                    <a:lnTo>
                      <a:pt x="709" y="255"/>
                    </a:lnTo>
                    <a:lnTo>
                      <a:pt x="652" y="340"/>
                    </a:lnTo>
                    <a:lnTo>
                      <a:pt x="624" y="368"/>
                    </a:lnTo>
                    <a:lnTo>
                      <a:pt x="624" y="397"/>
                    </a:lnTo>
                    <a:lnTo>
                      <a:pt x="539" y="482"/>
                    </a:lnTo>
                    <a:lnTo>
                      <a:pt x="539" y="510"/>
                    </a:lnTo>
                    <a:lnTo>
                      <a:pt x="567" y="539"/>
                    </a:lnTo>
                    <a:lnTo>
                      <a:pt x="539" y="595"/>
                    </a:lnTo>
                    <a:lnTo>
                      <a:pt x="567" y="652"/>
                    </a:lnTo>
                    <a:lnTo>
                      <a:pt x="539" y="709"/>
                    </a:lnTo>
                    <a:lnTo>
                      <a:pt x="567" y="765"/>
                    </a:lnTo>
                    <a:lnTo>
                      <a:pt x="511" y="850"/>
                    </a:lnTo>
                    <a:lnTo>
                      <a:pt x="454" y="850"/>
                    </a:lnTo>
                    <a:lnTo>
                      <a:pt x="454" y="822"/>
                    </a:lnTo>
                    <a:lnTo>
                      <a:pt x="397" y="822"/>
                    </a:lnTo>
                    <a:lnTo>
                      <a:pt x="397" y="850"/>
                    </a:lnTo>
                    <a:lnTo>
                      <a:pt x="341" y="907"/>
                    </a:lnTo>
                    <a:lnTo>
                      <a:pt x="312" y="907"/>
                    </a:lnTo>
                    <a:lnTo>
                      <a:pt x="284" y="879"/>
                    </a:lnTo>
                    <a:lnTo>
                      <a:pt x="284" y="907"/>
                    </a:lnTo>
                    <a:lnTo>
                      <a:pt x="227" y="907"/>
                    </a:lnTo>
                    <a:lnTo>
                      <a:pt x="227" y="850"/>
                    </a:lnTo>
                    <a:lnTo>
                      <a:pt x="227" y="822"/>
                    </a:lnTo>
                    <a:lnTo>
                      <a:pt x="170" y="822"/>
                    </a:lnTo>
                    <a:lnTo>
                      <a:pt x="142" y="794"/>
                    </a:lnTo>
                    <a:lnTo>
                      <a:pt x="170" y="737"/>
                    </a:lnTo>
                    <a:lnTo>
                      <a:pt x="199" y="737"/>
                    </a:lnTo>
                    <a:lnTo>
                      <a:pt x="227" y="680"/>
                    </a:lnTo>
                    <a:lnTo>
                      <a:pt x="227" y="652"/>
                    </a:lnTo>
                    <a:lnTo>
                      <a:pt x="199" y="624"/>
                    </a:lnTo>
                    <a:lnTo>
                      <a:pt x="170" y="567"/>
                    </a:lnTo>
                    <a:lnTo>
                      <a:pt x="142" y="595"/>
                    </a:lnTo>
                    <a:lnTo>
                      <a:pt x="114" y="567"/>
                    </a:lnTo>
                    <a:lnTo>
                      <a:pt x="57" y="652"/>
                    </a:lnTo>
                    <a:lnTo>
                      <a:pt x="29" y="595"/>
                    </a:lnTo>
                    <a:lnTo>
                      <a:pt x="0" y="595"/>
                    </a:lnTo>
                    <a:lnTo>
                      <a:pt x="29" y="510"/>
                    </a:lnTo>
                    <a:lnTo>
                      <a:pt x="114" y="510"/>
                    </a:lnTo>
                    <a:lnTo>
                      <a:pt x="142" y="539"/>
                    </a:lnTo>
                    <a:lnTo>
                      <a:pt x="170" y="539"/>
                    </a:lnTo>
                    <a:lnTo>
                      <a:pt x="142" y="482"/>
                    </a:lnTo>
                    <a:lnTo>
                      <a:pt x="170" y="454"/>
                    </a:lnTo>
                    <a:lnTo>
                      <a:pt x="142" y="454"/>
                    </a:lnTo>
                    <a:lnTo>
                      <a:pt x="142" y="425"/>
                    </a:lnTo>
                    <a:lnTo>
                      <a:pt x="199" y="425"/>
                    </a:lnTo>
                    <a:lnTo>
                      <a:pt x="256" y="482"/>
                    </a:lnTo>
                    <a:lnTo>
                      <a:pt x="199" y="539"/>
                    </a:lnTo>
                    <a:lnTo>
                      <a:pt x="227" y="539"/>
                    </a:lnTo>
                    <a:lnTo>
                      <a:pt x="256" y="510"/>
                    </a:lnTo>
                    <a:lnTo>
                      <a:pt x="312" y="510"/>
                    </a:lnTo>
                    <a:lnTo>
                      <a:pt x="397" y="482"/>
                    </a:lnTo>
                    <a:lnTo>
                      <a:pt x="426" y="510"/>
                    </a:lnTo>
                    <a:lnTo>
                      <a:pt x="454" y="482"/>
                    </a:lnTo>
                    <a:lnTo>
                      <a:pt x="454" y="454"/>
                    </a:lnTo>
                    <a:lnTo>
                      <a:pt x="454" y="425"/>
                    </a:lnTo>
                    <a:lnTo>
                      <a:pt x="482" y="397"/>
                    </a:lnTo>
                    <a:lnTo>
                      <a:pt x="482" y="368"/>
                    </a:lnTo>
                    <a:lnTo>
                      <a:pt x="511" y="368"/>
                    </a:lnTo>
                    <a:lnTo>
                      <a:pt x="567" y="283"/>
                    </a:lnTo>
                    <a:lnTo>
                      <a:pt x="624" y="340"/>
                    </a:lnTo>
                    <a:lnTo>
                      <a:pt x="652" y="227"/>
                    </a:lnTo>
                    <a:lnTo>
                      <a:pt x="652" y="198"/>
                    </a:lnTo>
                    <a:lnTo>
                      <a:pt x="624" y="170"/>
                    </a:lnTo>
                    <a:lnTo>
                      <a:pt x="709" y="85"/>
                    </a:lnTo>
                    <a:lnTo>
                      <a:pt x="709" y="0"/>
                    </a:lnTo>
                    <a:lnTo>
                      <a:pt x="766" y="28"/>
                    </a:lnTo>
                    <a:lnTo>
                      <a:pt x="79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9" name="Freeform 719"/>
              <p:cNvSpPr>
                <a:spLocks/>
              </p:cNvSpPr>
              <p:nvPr/>
            </p:nvSpPr>
            <p:spPr bwMode="auto">
              <a:xfrm>
                <a:off x="2955" y="5519"/>
                <a:ext cx="85" cy="85"/>
              </a:xfrm>
              <a:custGeom>
                <a:avLst/>
                <a:gdLst>
                  <a:gd name="T0" fmla="*/ 28 w 85"/>
                  <a:gd name="T1" fmla="*/ 0 h 85"/>
                  <a:gd name="T2" fmla="*/ 0 w 85"/>
                  <a:gd name="T3" fmla="*/ 28 h 85"/>
                  <a:gd name="T4" fmla="*/ 0 w 85"/>
                  <a:gd name="T5" fmla="*/ 85 h 85"/>
                  <a:gd name="T6" fmla="*/ 28 w 85"/>
                  <a:gd name="T7" fmla="*/ 85 h 85"/>
                  <a:gd name="T8" fmla="*/ 85 w 85"/>
                  <a:gd name="T9" fmla="*/ 56 h 85"/>
                  <a:gd name="T10" fmla="*/ 56 w 85"/>
                  <a:gd name="T11" fmla="*/ 0 h 85"/>
                  <a:gd name="T12" fmla="*/ 28 w 85"/>
                  <a:gd name="T13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" h="85">
                    <a:moveTo>
                      <a:pt x="28" y="0"/>
                    </a:moveTo>
                    <a:lnTo>
                      <a:pt x="0" y="28"/>
                    </a:lnTo>
                    <a:lnTo>
                      <a:pt x="0" y="85"/>
                    </a:lnTo>
                    <a:lnTo>
                      <a:pt x="28" y="85"/>
                    </a:lnTo>
                    <a:lnTo>
                      <a:pt x="85" y="56"/>
                    </a:lnTo>
                    <a:lnTo>
                      <a:pt x="56" y="0"/>
                    </a:lnTo>
                    <a:lnTo>
                      <a:pt x="28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0" name="Freeform 720"/>
              <p:cNvSpPr>
                <a:spLocks/>
              </p:cNvSpPr>
              <p:nvPr/>
            </p:nvSpPr>
            <p:spPr bwMode="auto">
              <a:xfrm>
                <a:off x="2501" y="5887"/>
                <a:ext cx="57" cy="57"/>
              </a:xfrm>
              <a:custGeom>
                <a:avLst/>
                <a:gdLst>
                  <a:gd name="T0" fmla="*/ 57 w 57"/>
                  <a:gd name="T1" fmla="*/ 0 h 57"/>
                  <a:gd name="T2" fmla="*/ 0 w 57"/>
                  <a:gd name="T3" fmla="*/ 0 h 57"/>
                  <a:gd name="T4" fmla="*/ 28 w 57"/>
                  <a:gd name="T5" fmla="*/ 29 h 57"/>
                  <a:gd name="T6" fmla="*/ 57 w 57"/>
                  <a:gd name="T7" fmla="*/ 57 h 57"/>
                  <a:gd name="T8" fmla="*/ 57 w 57"/>
                  <a:gd name="T9" fmla="*/ 29 h 57"/>
                  <a:gd name="T10" fmla="*/ 57 w 57"/>
                  <a:gd name="T11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" h="57">
                    <a:moveTo>
                      <a:pt x="57" y="0"/>
                    </a:moveTo>
                    <a:lnTo>
                      <a:pt x="0" y="0"/>
                    </a:lnTo>
                    <a:lnTo>
                      <a:pt x="28" y="29"/>
                    </a:lnTo>
                    <a:lnTo>
                      <a:pt x="57" y="57"/>
                    </a:lnTo>
                    <a:lnTo>
                      <a:pt x="57" y="29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1" name="Freeform 721"/>
              <p:cNvSpPr>
                <a:spLocks/>
              </p:cNvSpPr>
              <p:nvPr/>
            </p:nvSpPr>
            <p:spPr bwMode="auto">
              <a:xfrm>
                <a:off x="2558" y="5802"/>
                <a:ext cx="57" cy="85"/>
              </a:xfrm>
              <a:custGeom>
                <a:avLst/>
                <a:gdLst>
                  <a:gd name="T0" fmla="*/ 28 w 57"/>
                  <a:gd name="T1" fmla="*/ 0 h 85"/>
                  <a:gd name="T2" fmla="*/ 0 w 57"/>
                  <a:gd name="T3" fmla="*/ 29 h 85"/>
                  <a:gd name="T4" fmla="*/ 0 w 57"/>
                  <a:gd name="T5" fmla="*/ 85 h 85"/>
                  <a:gd name="T6" fmla="*/ 57 w 57"/>
                  <a:gd name="T7" fmla="*/ 29 h 85"/>
                  <a:gd name="T8" fmla="*/ 28 w 57"/>
                  <a:gd name="T9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85">
                    <a:moveTo>
                      <a:pt x="28" y="0"/>
                    </a:moveTo>
                    <a:lnTo>
                      <a:pt x="0" y="29"/>
                    </a:lnTo>
                    <a:lnTo>
                      <a:pt x="0" y="85"/>
                    </a:lnTo>
                    <a:lnTo>
                      <a:pt x="57" y="29"/>
                    </a:lnTo>
                    <a:lnTo>
                      <a:pt x="28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2" name="Freeform 722"/>
              <p:cNvSpPr>
                <a:spLocks/>
              </p:cNvSpPr>
              <p:nvPr/>
            </p:nvSpPr>
            <p:spPr bwMode="auto">
              <a:xfrm>
                <a:off x="2700" y="5774"/>
                <a:ext cx="141" cy="113"/>
              </a:xfrm>
              <a:custGeom>
                <a:avLst/>
                <a:gdLst>
                  <a:gd name="T0" fmla="*/ 85 w 141"/>
                  <a:gd name="T1" fmla="*/ 28 h 113"/>
                  <a:gd name="T2" fmla="*/ 56 w 141"/>
                  <a:gd name="T3" fmla="*/ 0 h 113"/>
                  <a:gd name="T4" fmla="*/ 0 w 141"/>
                  <a:gd name="T5" fmla="*/ 28 h 113"/>
                  <a:gd name="T6" fmla="*/ 56 w 141"/>
                  <a:gd name="T7" fmla="*/ 113 h 113"/>
                  <a:gd name="T8" fmla="*/ 113 w 141"/>
                  <a:gd name="T9" fmla="*/ 85 h 113"/>
                  <a:gd name="T10" fmla="*/ 141 w 141"/>
                  <a:gd name="T11" fmla="*/ 57 h 113"/>
                  <a:gd name="T12" fmla="*/ 113 w 141"/>
                  <a:gd name="T13" fmla="*/ 28 h 113"/>
                  <a:gd name="T14" fmla="*/ 85 w 141"/>
                  <a:gd name="T15" fmla="*/ 28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1" h="113">
                    <a:moveTo>
                      <a:pt x="85" y="28"/>
                    </a:moveTo>
                    <a:lnTo>
                      <a:pt x="56" y="0"/>
                    </a:lnTo>
                    <a:lnTo>
                      <a:pt x="0" y="28"/>
                    </a:lnTo>
                    <a:lnTo>
                      <a:pt x="56" y="113"/>
                    </a:lnTo>
                    <a:lnTo>
                      <a:pt x="113" y="85"/>
                    </a:lnTo>
                    <a:lnTo>
                      <a:pt x="141" y="57"/>
                    </a:lnTo>
                    <a:lnTo>
                      <a:pt x="113" y="28"/>
                    </a:lnTo>
                    <a:lnTo>
                      <a:pt x="85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3" name="Freeform 723"/>
              <p:cNvSpPr>
                <a:spLocks/>
              </p:cNvSpPr>
              <p:nvPr/>
            </p:nvSpPr>
            <p:spPr bwMode="auto">
              <a:xfrm>
                <a:off x="2700" y="5405"/>
                <a:ext cx="56" cy="57"/>
              </a:xfrm>
              <a:custGeom>
                <a:avLst/>
                <a:gdLst>
                  <a:gd name="T0" fmla="*/ 56 w 56"/>
                  <a:gd name="T1" fmla="*/ 0 h 57"/>
                  <a:gd name="T2" fmla="*/ 0 w 56"/>
                  <a:gd name="T3" fmla="*/ 29 h 57"/>
                  <a:gd name="T4" fmla="*/ 56 w 56"/>
                  <a:gd name="T5" fmla="*/ 57 h 57"/>
                  <a:gd name="T6" fmla="*/ 56 w 56"/>
                  <a:gd name="T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57">
                    <a:moveTo>
                      <a:pt x="56" y="0"/>
                    </a:moveTo>
                    <a:lnTo>
                      <a:pt x="0" y="29"/>
                    </a:lnTo>
                    <a:lnTo>
                      <a:pt x="56" y="57"/>
                    </a:lnTo>
                    <a:lnTo>
                      <a:pt x="5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4" name="Freeform 724"/>
              <p:cNvSpPr>
                <a:spLocks/>
              </p:cNvSpPr>
              <p:nvPr/>
            </p:nvSpPr>
            <p:spPr bwMode="auto">
              <a:xfrm>
                <a:off x="2586" y="5462"/>
                <a:ext cx="170" cy="113"/>
              </a:xfrm>
              <a:custGeom>
                <a:avLst/>
                <a:gdLst>
                  <a:gd name="T0" fmla="*/ 85 w 170"/>
                  <a:gd name="T1" fmla="*/ 0 h 113"/>
                  <a:gd name="T2" fmla="*/ 142 w 170"/>
                  <a:gd name="T3" fmla="*/ 28 h 113"/>
                  <a:gd name="T4" fmla="*/ 114 w 170"/>
                  <a:gd name="T5" fmla="*/ 57 h 113"/>
                  <a:gd name="T6" fmla="*/ 170 w 170"/>
                  <a:gd name="T7" fmla="*/ 57 h 113"/>
                  <a:gd name="T8" fmla="*/ 170 w 170"/>
                  <a:gd name="T9" fmla="*/ 85 h 113"/>
                  <a:gd name="T10" fmla="*/ 114 w 170"/>
                  <a:gd name="T11" fmla="*/ 113 h 113"/>
                  <a:gd name="T12" fmla="*/ 114 w 170"/>
                  <a:gd name="T13" fmla="*/ 85 h 113"/>
                  <a:gd name="T14" fmla="*/ 0 w 170"/>
                  <a:gd name="T15" fmla="*/ 85 h 113"/>
                  <a:gd name="T16" fmla="*/ 0 w 170"/>
                  <a:gd name="T17" fmla="*/ 57 h 113"/>
                  <a:gd name="T18" fmla="*/ 57 w 170"/>
                  <a:gd name="T19" fmla="*/ 57 h 113"/>
                  <a:gd name="T20" fmla="*/ 57 w 170"/>
                  <a:gd name="T21" fmla="*/ 28 h 113"/>
                  <a:gd name="T22" fmla="*/ 29 w 170"/>
                  <a:gd name="T23" fmla="*/ 28 h 113"/>
                  <a:gd name="T24" fmla="*/ 85 w 170"/>
                  <a:gd name="T25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0" h="113">
                    <a:moveTo>
                      <a:pt x="85" y="0"/>
                    </a:moveTo>
                    <a:lnTo>
                      <a:pt x="142" y="28"/>
                    </a:lnTo>
                    <a:lnTo>
                      <a:pt x="114" y="57"/>
                    </a:lnTo>
                    <a:lnTo>
                      <a:pt x="170" y="57"/>
                    </a:lnTo>
                    <a:lnTo>
                      <a:pt x="170" y="85"/>
                    </a:lnTo>
                    <a:lnTo>
                      <a:pt x="114" y="113"/>
                    </a:lnTo>
                    <a:lnTo>
                      <a:pt x="114" y="85"/>
                    </a:lnTo>
                    <a:lnTo>
                      <a:pt x="0" y="85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28"/>
                    </a:lnTo>
                    <a:lnTo>
                      <a:pt x="29" y="28"/>
                    </a:lnTo>
                    <a:lnTo>
                      <a:pt x="85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5" name="Freeform 725"/>
              <p:cNvSpPr>
                <a:spLocks/>
              </p:cNvSpPr>
              <p:nvPr/>
            </p:nvSpPr>
            <p:spPr bwMode="auto">
              <a:xfrm>
                <a:off x="1764" y="5207"/>
                <a:ext cx="794" cy="567"/>
              </a:xfrm>
              <a:custGeom>
                <a:avLst/>
                <a:gdLst>
                  <a:gd name="T0" fmla="*/ 482 w 794"/>
                  <a:gd name="T1" fmla="*/ 539 h 567"/>
                  <a:gd name="T2" fmla="*/ 397 w 794"/>
                  <a:gd name="T3" fmla="*/ 539 h 567"/>
                  <a:gd name="T4" fmla="*/ 340 w 794"/>
                  <a:gd name="T5" fmla="*/ 510 h 567"/>
                  <a:gd name="T6" fmla="*/ 255 w 794"/>
                  <a:gd name="T7" fmla="*/ 482 h 567"/>
                  <a:gd name="T8" fmla="*/ 170 w 794"/>
                  <a:gd name="T9" fmla="*/ 425 h 567"/>
                  <a:gd name="T10" fmla="*/ 170 w 794"/>
                  <a:gd name="T11" fmla="*/ 510 h 567"/>
                  <a:gd name="T12" fmla="*/ 57 w 794"/>
                  <a:gd name="T13" fmla="*/ 482 h 567"/>
                  <a:gd name="T14" fmla="*/ 0 w 794"/>
                  <a:gd name="T15" fmla="*/ 425 h 567"/>
                  <a:gd name="T16" fmla="*/ 0 w 794"/>
                  <a:gd name="T17" fmla="*/ 397 h 567"/>
                  <a:gd name="T18" fmla="*/ 28 w 794"/>
                  <a:gd name="T19" fmla="*/ 397 h 567"/>
                  <a:gd name="T20" fmla="*/ 57 w 794"/>
                  <a:gd name="T21" fmla="*/ 397 h 567"/>
                  <a:gd name="T22" fmla="*/ 28 w 794"/>
                  <a:gd name="T23" fmla="*/ 368 h 567"/>
                  <a:gd name="T24" fmla="*/ 57 w 794"/>
                  <a:gd name="T25" fmla="*/ 312 h 567"/>
                  <a:gd name="T26" fmla="*/ 113 w 794"/>
                  <a:gd name="T27" fmla="*/ 368 h 567"/>
                  <a:gd name="T28" fmla="*/ 113 w 794"/>
                  <a:gd name="T29" fmla="*/ 283 h 567"/>
                  <a:gd name="T30" fmla="*/ 142 w 794"/>
                  <a:gd name="T31" fmla="*/ 312 h 567"/>
                  <a:gd name="T32" fmla="*/ 170 w 794"/>
                  <a:gd name="T33" fmla="*/ 312 h 567"/>
                  <a:gd name="T34" fmla="*/ 170 w 794"/>
                  <a:gd name="T35" fmla="*/ 283 h 567"/>
                  <a:gd name="T36" fmla="*/ 198 w 794"/>
                  <a:gd name="T37" fmla="*/ 283 h 567"/>
                  <a:gd name="T38" fmla="*/ 198 w 794"/>
                  <a:gd name="T39" fmla="*/ 340 h 567"/>
                  <a:gd name="T40" fmla="*/ 227 w 794"/>
                  <a:gd name="T41" fmla="*/ 368 h 567"/>
                  <a:gd name="T42" fmla="*/ 227 w 794"/>
                  <a:gd name="T43" fmla="*/ 312 h 567"/>
                  <a:gd name="T44" fmla="*/ 255 w 794"/>
                  <a:gd name="T45" fmla="*/ 255 h 567"/>
                  <a:gd name="T46" fmla="*/ 227 w 794"/>
                  <a:gd name="T47" fmla="*/ 198 h 567"/>
                  <a:gd name="T48" fmla="*/ 255 w 794"/>
                  <a:gd name="T49" fmla="*/ 198 h 567"/>
                  <a:gd name="T50" fmla="*/ 227 w 794"/>
                  <a:gd name="T51" fmla="*/ 142 h 567"/>
                  <a:gd name="T52" fmla="*/ 255 w 794"/>
                  <a:gd name="T53" fmla="*/ 142 h 567"/>
                  <a:gd name="T54" fmla="*/ 255 w 794"/>
                  <a:gd name="T55" fmla="*/ 113 h 567"/>
                  <a:gd name="T56" fmla="*/ 284 w 794"/>
                  <a:gd name="T57" fmla="*/ 57 h 567"/>
                  <a:gd name="T58" fmla="*/ 312 w 794"/>
                  <a:gd name="T59" fmla="*/ 57 h 567"/>
                  <a:gd name="T60" fmla="*/ 312 w 794"/>
                  <a:gd name="T61" fmla="*/ 28 h 567"/>
                  <a:gd name="T62" fmla="*/ 284 w 794"/>
                  <a:gd name="T63" fmla="*/ 28 h 567"/>
                  <a:gd name="T64" fmla="*/ 284 w 794"/>
                  <a:gd name="T65" fmla="*/ 0 h 567"/>
                  <a:gd name="T66" fmla="*/ 340 w 794"/>
                  <a:gd name="T67" fmla="*/ 0 h 567"/>
                  <a:gd name="T68" fmla="*/ 425 w 794"/>
                  <a:gd name="T69" fmla="*/ 85 h 567"/>
                  <a:gd name="T70" fmla="*/ 425 w 794"/>
                  <a:gd name="T71" fmla="*/ 113 h 567"/>
                  <a:gd name="T72" fmla="*/ 454 w 794"/>
                  <a:gd name="T73" fmla="*/ 142 h 567"/>
                  <a:gd name="T74" fmla="*/ 454 w 794"/>
                  <a:gd name="T75" fmla="*/ 113 h 567"/>
                  <a:gd name="T76" fmla="*/ 482 w 794"/>
                  <a:gd name="T77" fmla="*/ 113 h 567"/>
                  <a:gd name="T78" fmla="*/ 482 w 794"/>
                  <a:gd name="T79" fmla="*/ 85 h 567"/>
                  <a:gd name="T80" fmla="*/ 595 w 794"/>
                  <a:gd name="T81" fmla="*/ 113 h 567"/>
                  <a:gd name="T82" fmla="*/ 595 w 794"/>
                  <a:gd name="T83" fmla="*/ 85 h 567"/>
                  <a:gd name="T84" fmla="*/ 652 w 794"/>
                  <a:gd name="T85" fmla="*/ 113 h 567"/>
                  <a:gd name="T86" fmla="*/ 652 w 794"/>
                  <a:gd name="T87" fmla="*/ 142 h 567"/>
                  <a:gd name="T88" fmla="*/ 737 w 794"/>
                  <a:gd name="T89" fmla="*/ 170 h 567"/>
                  <a:gd name="T90" fmla="*/ 765 w 794"/>
                  <a:gd name="T91" fmla="*/ 227 h 567"/>
                  <a:gd name="T92" fmla="*/ 794 w 794"/>
                  <a:gd name="T93" fmla="*/ 227 h 567"/>
                  <a:gd name="T94" fmla="*/ 794 w 794"/>
                  <a:gd name="T95" fmla="*/ 283 h 567"/>
                  <a:gd name="T96" fmla="*/ 765 w 794"/>
                  <a:gd name="T97" fmla="*/ 312 h 567"/>
                  <a:gd name="T98" fmla="*/ 794 w 794"/>
                  <a:gd name="T99" fmla="*/ 368 h 567"/>
                  <a:gd name="T100" fmla="*/ 765 w 794"/>
                  <a:gd name="T101" fmla="*/ 368 h 567"/>
                  <a:gd name="T102" fmla="*/ 765 w 794"/>
                  <a:gd name="T103" fmla="*/ 397 h 567"/>
                  <a:gd name="T104" fmla="*/ 737 w 794"/>
                  <a:gd name="T105" fmla="*/ 368 h 567"/>
                  <a:gd name="T106" fmla="*/ 680 w 794"/>
                  <a:gd name="T107" fmla="*/ 425 h 567"/>
                  <a:gd name="T108" fmla="*/ 709 w 794"/>
                  <a:gd name="T109" fmla="*/ 510 h 567"/>
                  <a:gd name="T110" fmla="*/ 680 w 794"/>
                  <a:gd name="T111" fmla="*/ 510 h 567"/>
                  <a:gd name="T112" fmla="*/ 624 w 794"/>
                  <a:gd name="T113" fmla="*/ 482 h 567"/>
                  <a:gd name="T114" fmla="*/ 652 w 794"/>
                  <a:gd name="T115" fmla="*/ 510 h 567"/>
                  <a:gd name="T116" fmla="*/ 624 w 794"/>
                  <a:gd name="T117" fmla="*/ 567 h 567"/>
                  <a:gd name="T118" fmla="*/ 567 w 794"/>
                  <a:gd name="T119" fmla="*/ 567 h 567"/>
                  <a:gd name="T120" fmla="*/ 510 w 794"/>
                  <a:gd name="T121" fmla="*/ 539 h 567"/>
                  <a:gd name="T122" fmla="*/ 482 w 794"/>
                  <a:gd name="T123" fmla="*/ 539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794" h="567">
                    <a:moveTo>
                      <a:pt x="482" y="539"/>
                    </a:moveTo>
                    <a:lnTo>
                      <a:pt x="397" y="539"/>
                    </a:lnTo>
                    <a:lnTo>
                      <a:pt x="340" y="510"/>
                    </a:lnTo>
                    <a:lnTo>
                      <a:pt x="255" y="482"/>
                    </a:lnTo>
                    <a:lnTo>
                      <a:pt x="170" y="425"/>
                    </a:lnTo>
                    <a:lnTo>
                      <a:pt x="170" y="510"/>
                    </a:lnTo>
                    <a:lnTo>
                      <a:pt x="57" y="482"/>
                    </a:lnTo>
                    <a:lnTo>
                      <a:pt x="0" y="425"/>
                    </a:lnTo>
                    <a:lnTo>
                      <a:pt x="0" y="397"/>
                    </a:lnTo>
                    <a:lnTo>
                      <a:pt x="28" y="397"/>
                    </a:lnTo>
                    <a:lnTo>
                      <a:pt x="57" y="397"/>
                    </a:lnTo>
                    <a:lnTo>
                      <a:pt x="28" y="368"/>
                    </a:lnTo>
                    <a:lnTo>
                      <a:pt x="57" y="312"/>
                    </a:lnTo>
                    <a:lnTo>
                      <a:pt x="113" y="368"/>
                    </a:lnTo>
                    <a:lnTo>
                      <a:pt x="113" y="283"/>
                    </a:lnTo>
                    <a:lnTo>
                      <a:pt x="142" y="312"/>
                    </a:lnTo>
                    <a:lnTo>
                      <a:pt x="170" y="312"/>
                    </a:lnTo>
                    <a:lnTo>
                      <a:pt x="170" y="283"/>
                    </a:lnTo>
                    <a:lnTo>
                      <a:pt x="198" y="283"/>
                    </a:lnTo>
                    <a:lnTo>
                      <a:pt x="198" y="340"/>
                    </a:lnTo>
                    <a:lnTo>
                      <a:pt x="227" y="368"/>
                    </a:lnTo>
                    <a:lnTo>
                      <a:pt x="227" y="312"/>
                    </a:lnTo>
                    <a:lnTo>
                      <a:pt x="255" y="255"/>
                    </a:lnTo>
                    <a:lnTo>
                      <a:pt x="227" y="198"/>
                    </a:lnTo>
                    <a:lnTo>
                      <a:pt x="255" y="198"/>
                    </a:lnTo>
                    <a:lnTo>
                      <a:pt x="227" y="142"/>
                    </a:lnTo>
                    <a:lnTo>
                      <a:pt x="255" y="142"/>
                    </a:lnTo>
                    <a:lnTo>
                      <a:pt x="255" y="113"/>
                    </a:lnTo>
                    <a:lnTo>
                      <a:pt x="284" y="57"/>
                    </a:lnTo>
                    <a:lnTo>
                      <a:pt x="312" y="57"/>
                    </a:lnTo>
                    <a:lnTo>
                      <a:pt x="312" y="28"/>
                    </a:lnTo>
                    <a:lnTo>
                      <a:pt x="284" y="28"/>
                    </a:lnTo>
                    <a:lnTo>
                      <a:pt x="284" y="0"/>
                    </a:lnTo>
                    <a:lnTo>
                      <a:pt x="340" y="0"/>
                    </a:lnTo>
                    <a:lnTo>
                      <a:pt x="425" y="85"/>
                    </a:lnTo>
                    <a:lnTo>
                      <a:pt x="425" y="113"/>
                    </a:lnTo>
                    <a:lnTo>
                      <a:pt x="454" y="142"/>
                    </a:lnTo>
                    <a:lnTo>
                      <a:pt x="454" y="113"/>
                    </a:lnTo>
                    <a:lnTo>
                      <a:pt x="482" y="113"/>
                    </a:lnTo>
                    <a:lnTo>
                      <a:pt x="482" y="85"/>
                    </a:lnTo>
                    <a:lnTo>
                      <a:pt x="595" y="113"/>
                    </a:lnTo>
                    <a:lnTo>
                      <a:pt x="595" y="85"/>
                    </a:lnTo>
                    <a:lnTo>
                      <a:pt x="652" y="113"/>
                    </a:lnTo>
                    <a:lnTo>
                      <a:pt x="652" y="142"/>
                    </a:lnTo>
                    <a:lnTo>
                      <a:pt x="737" y="170"/>
                    </a:lnTo>
                    <a:lnTo>
                      <a:pt x="765" y="227"/>
                    </a:lnTo>
                    <a:lnTo>
                      <a:pt x="794" y="227"/>
                    </a:lnTo>
                    <a:lnTo>
                      <a:pt x="794" y="283"/>
                    </a:lnTo>
                    <a:lnTo>
                      <a:pt x="765" y="312"/>
                    </a:lnTo>
                    <a:lnTo>
                      <a:pt x="794" y="368"/>
                    </a:lnTo>
                    <a:lnTo>
                      <a:pt x="765" y="368"/>
                    </a:lnTo>
                    <a:lnTo>
                      <a:pt x="765" y="397"/>
                    </a:lnTo>
                    <a:lnTo>
                      <a:pt x="737" y="368"/>
                    </a:lnTo>
                    <a:lnTo>
                      <a:pt x="680" y="425"/>
                    </a:lnTo>
                    <a:lnTo>
                      <a:pt x="709" y="510"/>
                    </a:lnTo>
                    <a:lnTo>
                      <a:pt x="680" y="510"/>
                    </a:lnTo>
                    <a:lnTo>
                      <a:pt x="624" y="482"/>
                    </a:lnTo>
                    <a:lnTo>
                      <a:pt x="652" y="510"/>
                    </a:lnTo>
                    <a:lnTo>
                      <a:pt x="624" y="567"/>
                    </a:lnTo>
                    <a:lnTo>
                      <a:pt x="567" y="567"/>
                    </a:lnTo>
                    <a:lnTo>
                      <a:pt x="510" y="539"/>
                    </a:lnTo>
                    <a:lnTo>
                      <a:pt x="482" y="53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6" name="Freeform 726"/>
              <p:cNvSpPr>
                <a:spLocks/>
              </p:cNvSpPr>
              <p:nvPr/>
            </p:nvSpPr>
            <p:spPr bwMode="auto">
              <a:xfrm>
                <a:off x="1877" y="5377"/>
                <a:ext cx="85" cy="57"/>
              </a:xfrm>
              <a:custGeom>
                <a:avLst/>
                <a:gdLst>
                  <a:gd name="T0" fmla="*/ 85 w 85"/>
                  <a:gd name="T1" fmla="*/ 0 h 57"/>
                  <a:gd name="T2" fmla="*/ 29 w 85"/>
                  <a:gd name="T3" fmla="*/ 0 h 57"/>
                  <a:gd name="T4" fmla="*/ 0 w 85"/>
                  <a:gd name="T5" fmla="*/ 28 h 57"/>
                  <a:gd name="T6" fmla="*/ 29 w 85"/>
                  <a:gd name="T7" fmla="*/ 57 h 57"/>
                  <a:gd name="T8" fmla="*/ 85 w 85"/>
                  <a:gd name="T9" fmla="*/ 28 h 57"/>
                  <a:gd name="T10" fmla="*/ 85 w 85"/>
                  <a:gd name="T11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5" h="57">
                    <a:moveTo>
                      <a:pt x="85" y="0"/>
                    </a:moveTo>
                    <a:lnTo>
                      <a:pt x="29" y="0"/>
                    </a:lnTo>
                    <a:lnTo>
                      <a:pt x="0" y="28"/>
                    </a:lnTo>
                    <a:lnTo>
                      <a:pt x="29" y="57"/>
                    </a:lnTo>
                    <a:lnTo>
                      <a:pt x="85" y="28"/>
                    </a:lnTo>
                    <a:lnTo>
                      <a:pt x="85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7" name="Freeform 727"/>
              <p:cNvSpPr>
                <a:spLocks/>
              </p:cNvSpPr>
              <p:nvPr/>
            </p:nvSpPr>
            <p:spPr bwMode="auto">
              <a:xfrm>
                <a:off x="1934" y="5434"/>
                <a:ext cx="57" cy="56"/>
              </a:xfrm>
              <a:custGeom>
                <a:avLst/>
                <a:gdLst>
                  <a:gd name="T0" fmla="*/ 0 w 57"/>
                  <a:gd name="T1" fmla="*/ 0 h 56"/>
                  <a:gd name="T2" fmla="*/ 0 w 57"/>
                  <a:gd name="T3" fmla="*/ 28 h 56"/>
                  <a:gd name="T4" fmla="*/ 57 w 57"/>
                  <a:gd name="T5" fmla="*/ 56 h 56"/>
                  <a:gd name="T6" fmla="*/ 57 w 57"/>
                  <a:gd name="T7" fmla="*/ 28 h 56"/>
                  <a:gd name="T8" fmla="*/ 0 w 57"/>
                  <a:gd name="T9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6">
                    <a:moveTo>
                      <a:pt x="0" y="0"/>
                    </a:moveTo>
                    <a:lnTo>
                      <a:pt x="0" y="28"/>
                    </a:lnTo>
                    <a:lnTo>
                      <a:pt x="57" y="56"/>
                    </a:lnTo>
                    <a:lnTo>
                      <a:pt x="57" y="28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0" name="Freeform 730"/>
              <p:cNvSpPr>
                <a:spLocks/>
              </p:cNvSpPr>
              <p:nvPr/>
            </p:nvSpPr>
            <p:spPr bwMode="auto">
              <a:xfrm>
                <a:off x="6754" y="2911"/>
                <a:ext cx="28" cy="56"/>
              </a:xfrm>
              <a:custGeom>
                <a:avLst/>
                <a:gdLst>
                  <a:gd name="T0" fmla="*/ 28 w 28"/>
                  <a:gd name="T1" fmla="*/ 0 h 56"/>
                  <a:gd name="T2" fmla="*/ 0 w 28"/>
                  <a:gd name="T3" fmla="*/ 0 h 56"/>
                  <a:gd name="T4" fmla="*/ 0 w 28"/>
                  <a:gd name="T5" fmla="*/ 28 h 56"/>
                  <a:gd name="T6" fmla="*/ 28 w 28"/>
                  <a:gd name="T7" fmla="*/ 56 h 56"/>
                  <a:gd name="T8" fmla="*/ 28 w 28"/>
                  <a:gd name="T9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56">
                    <a:moveTo>
                      <a:pt x="28" y="0"/>
                    </a:moveTo>
                    <a:lnTo>
                      <a:pt x="0" y="0"/>
                    </a:lnTo>
                    <a:lnTo>
                      <a:pt x="0" y="28"/>
                    </a:lnTo>
                    <a:lnTo>
                      <a:pt x="28" y="56"/>
                    </a:lnTo>
                    <a:lnTo>
                      <a:pt x="28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1" name="Freeform 731"/>
              <p:cNvSpPr>
                <a:spLocks/>
              </p:cNvSpPr>
              <p:nvPr/>
            </p:nvSpPr>
            <p:spPr bwMode="auto">
              <a:xfrm>
                <a:off x="6697" y="2996"/>
                <a:ext cx="57" cy="56"/>
              </a:xfrm>
              <a:custGeom>
                <a:avLst/>
                <a:gdLst>
                  <a:gd name="T0" fmla="*/ 28 w 57"/>
                  <a:gd name="T1" fmla="*/ 0 h 56"/>
                  <a:gd name="T2" fmla="*/ 0 w 57"/>
                  <a:gd name="T3" fmla="*/ 0 h 56"/>
                  <a:gd name="T4" fmla="*/ 0 w 57"/>
                  <a:gd name="T5" fmla="*/ 28 h 56"/>
                  <a:gd name="T6" fmla="*/ 28 w 57"/>
                  <a:gd name="T7" fmla="*/ 56 h 56"/>
                  <a:gd name="T8" fmla="*/ 57 w 57"/>
                  <a:gd name="T9" fmla="*/ 28 h 56"/>
                  <a:gd name="T10" fmla="*/ 28 w 57"/>
                  <a:gd name="T11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" h="56">
                    <a:moveTo>
                      <a:pt x="28" y="0"/>
                    </a:moveTo>
                    <a:lnTo>
                      <a:pt x="0" y="0"/>
                    </a:lnTo>
                    <a:lnTo>
                      <a:pt x="0" y="28"/>
                    </a:lnTo>
                    <a:lnTo>
                      <a:pt x="28" y="56"/>
                    </a:lnTo>
                    <a:lnTo>
                      <a:pt x="57" y="28"/>
                    </a:lnTo>
                    <a:lnTo>
                      <a:pt x="28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2" name="Freeform 732"/>
              <p:cNvSpPr>
                <a:spLocks/>
              </p:cNvSpPr>
              <p:nvPr/>
            </p:nvSpPr>
            <p:spPr bwMode="auto">
              <a:xfrm>
                <a:off x="6300" y="3591"/>
                <a:ext cx="85" cy="85"/>
              </a:xfrm>
              <a:custGeom>
                <a:avLst/>
                <a:gdLst>
                  <a:gd name="T0" fmla="*/ 85 w 85"/>
                  <a:gd name="T1" fmla="*/ 57 h 85"/>
                  <a:gd name="T2" fmla="*/ 28 w 85"/>
                  <a:gd name="T3" fmla="*/ 85 h 85"/>
                  <a:gd name="T4" fmla="*/ 0 w 85"/>
                  <a:gd name="T5" fmla="*/ 28 h 85"/>
                  <a:gd name="T6" fmla="*/ 28 w 85"/>
                  <a:gd name="T7" fmla="*/ 0 h 85"/>
                  <a:gd name="T8" fmla="*/ 85 w 85"/>
                  <a:gd name="T9" fmla="*/ 28 h 85"/>
                  <a:gd name="T10" fmla="*/ 85 w 85"/>
                  <a:gd name="T11" fmla="*/ 57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5" h="85">
                    <a:moveTo>
                      <a:pt x="85" y="57"/>
                    </a:moveTo>
                    <a:lnTo>
                      <a:pt x="28" y="85"/>
                    </a:lnTo>
                    <a:lnTo>
                      <a:pt x="0" y="28"/>
                    </a:lnTo>
                    <a:lnTo>
                      <a:pt x="28" y="0"/>
                    </a:lnTo>
                    <a:lnTo>
                      <a:pt x="85" y="28"/>
                    </a:lnTo>
                    <a:lnTo>
                      <a:pt x="85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3" name="Freeform 733"/>
              <p:cNvSpPr>
                <a:spLocks/>
              </p:cNvSpPr>
              <p:nvPr/>
            </p:nvSpPr>
            <p:spPr bwMode="auto">
              <a:xfrm>
                <a:off x="6016" y="3846"/>
                <a:ext cx="256" cy="199"/>
              </a:xfrm>
              <a:custGeom>
                <a:avLst/>
                <a:gdLst>
                  <a:gd name="T0" fmla="*/ 199 w 256"/>
                  <a:gd name="T1" fmla="*/ 199 h 199"/>
                  <a:gd name="T2" fmla="*/ 142 w 256"/>
                  <a:gd name="T3" fmla="*/ 142 h 199"/>
                  <a:gd name="T4" fmla="*/ 114 w 256"/>
                  <a:gd name="T5" fmla="*/ 199 h 199"/>
                  <a:gd name="T6" fmla="*/ 29 w 256"/>
                  <a:gd name="T7" fmla="*/ 170 h 199"/>
                  <a:gd name="T8" fmla="*/ 0 w 256"/>
                  <a:gd name="T9" fmla="*/ 114 h 199"/>
                  <a:gd name="T10" fmla="*/ 0 w 256"/>
                  <a:gd name="T11" fmla="*/ 85 h 199"/>
                  <a:gd name="T12" fmla="*/ 29 w 256"/>
                  <a:gd name="T13" fmla="*/ 57 h 199"/>
                  <a:gd name="T14" fmla="*/ 57 w 256"/>
                  <a:gd name="T15" fmla="*/ 85 h 199"/>
                  <a:gd name="T16" fmla="*/ 86 w 256"/>
                  <a:gd name="T17" fmla="*/ 85 h 199"/>
                  <a:gd name="T18" fmla="*/ 57 w 256"/>
                  <a:gd name="T19" fmla="*/ 0 h 199"/>
                  <a:gd name="T20" fmla="*/ 114 w 256"/>
                  <a:gd name="T21" fmla="*/ 0 h 199"/>
                  <a:gd name="T22" fmla="*/ 227 w 256"/>
                  <a:gd name="T23" fmla="*/ 57 h 199"/>
                  <a:gd name="T24" fmla="*/ 256 w 256"/>
                  <a:gd name="T25" fmla="*/ 114 h 199"/>
                  <a:gd name="T26" fmla="*/ 256 w 256"/>
                  <a:gd name="T27" fmla="*/ 170 h 199"/>
                  <a:gd name="T28" fmla="*/ 227 w 256"/>
                  <a:gd name="T29" fmla="*/ 199 h 199"/>
                  <a:gd name="T30" fmla="*/ 199 w 256"/>
                  <a:gd name="T31" fmla="*/ 199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56" h="199">
                    <a:moveTo>
                      <a:pt x="199" y="199"/>
                    </a:moveTo>
                    <a:lnTo>
                      <a:pt x="142" y="142"/>
                    </a:lnTo>
                    <a:lnTo>
                      <a:pt x="114" y="199"/>
                    </a:lnTo>
                    <a:lnTo>
                      <a:pt x="29" y="170"/>
                    </a:lnTo>
                    <a:lnTo>
                      <a:pt x="0" y="114"/>
                    </a:lnTo>
                    <a:lnTo>
                      <a:pt x="0" y="85"/>
                    </a:lnTo>
                    <a:lnTo>
                      <a:pt x="29" y="57"/>
                    </a:lnTo>
                    <a:lnTo>
                      <a:pt x="57" y="85"/>
                    </a:lnTo>
                    <a:lnTo>
                      <a:pt x="86" y="85"/>
                    </a:lnTo>
                    <a:lnTo>
                      <a:pt x="57" y="0"/>
                    </a:lnTo>
                    <a:lnTo>
                      <a:pt x="114" y="0"/>
                    </a:lnTo>
                    <a:lnTo>
                      <a:pt x="227" y="57"/>
                    </a:lnTo>
                    <a:lnTo>
                      <a:pt x="256" y="114"/>
                    </a:lnTo>
                    <a:lnTo>
                      <a:pt x="256" y="170"/>
                    </a:lnTo>
                    <a:lnTo>
                      <a:pt x="227" y="199"/>
                    </a:lnTo>
                    <a:lnTo>
                      <a:pt x="199" y="19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4" name="Freeform 734"/>
              <p:cNvSpPr>
                <a:spLocks/>
              </p:cNvSpPr>
              <p:nvPr/>
            </p:nvSpPr>
            <p:spPr bwMode="auto">
              <a:xfrm>
                <a:off x="6328" y="4271"/>
                <a:ext cx="57" cy="57"/>
              </a:xfrm>
              <a:custGeom>
                <a:avLst/>
                <a:gdLst>
                  <a:gd name="T0" fmla="*/ 0 w 57"/>
                  <a:gd name="T1" fmla="*/ 0 h 57"/>
                  <a:gd name="T2" fmla="*/ 0 w 57"/>
                  <a:gd name="T3" fmla="*/ 57 h 57"/>
                  <a:gd name="T4" fmla="*/ 29 w 57"/>
                  <a:gd name="T5" fmla="*/ 57 h 57"/>
                  <a:gd name="T6" fmla="*/ 57 w 57"/>
                  <a:gd name="T7" fmla="*/ 29 h 57"/>
                  <a:gd name="T8" fmla="*/ 29 w 57"/>
                  <a:gd name="T9" fmla="*/ 0 h 57"/>
                  <a:gd name="T10" fmla="*/ 0 w 57"/>
                  <a:gd name="T11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" h="57">
                    <a:moveTo>
                      <a:pt x="0" y="0"/>
                    </a:moveTo>
                    <a:lnTo>
                      <a:pt x="0" y="57"/>
                    </a:lnTo>
                    <a:lnTo>
                      <a:pt x="29" y="57"/>
                    </a:lnTo>
                    <a:lnTo>
                      <a:pt x="57" y="29"/>
                    </a:lnTo>
                    <a:lnTo>
                      <a:pt x="29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5" name="Freeform 735"/>
              <p:cNvSpPr>
                <a:spLocks/>
              </p:cNvSpPr>
              <p:nvPr/>
            </p:nvSpPr>
            <p:spPr bwMode="auto">
              <a:xfrm>
                <a:off x="6357" y="3687"/>
                <a:ext cx="652" cy="641"/>
              </a:xfrm>
              <a:custGeom>
                <a:avLst/>
                <a:gdLst>
                  <a:gd name="T0" fmla="*/ 28 w 652"/>
                  <a:gd name="T1" fmla="*/ 443 h 641"/>
                  <a:gd name="T2" fmla="*/ 0 w 652"/>
                  <a:gd name="T3" fmla="*/ 499 h 641"/>
                  <a:gd name="T4" fmla="*/ 56 w 652"/>
                  <a:gd name="T5" fmla="*/ 584 h 641"/>
                  <a:gd name="T6" fmla="*/ 170 w 652"/>
                  <a:gd name="T7" fmla="*/ 641 h 641"/>
                  <a:gd name="T8" fmla="*/ 226 w 652"/>
                  <a:gd name="T9" fmla="*/ 613 h 641"/>
                  <a:gd name="T10" fmla="*/ 283 w 652"/>
                  <a:gd name="T11" fmla="*/ 613 h 641"/>
                  <a:gd name="T12" fmla="*/ 340 w 652"/>
                  <a:gd name="T13" fmla="*/ 584 h 641"/>
                  <a:gd name="T14" fmla="*/ 368 w 652"/>
                  <a:gd name="T15" fmla="*/ 613 h 641"/>
                  <a:gd name="T16" fmla="*/ 425 w 652"/>
                  <a:gd name="T17" fmla="*/ 584 h 641"/>
                  <a:gd name="T18" fmla="*/ 510 w 652"/>
                  <a:gd name="T19" fmla="*/ 613 h 641"/>
                  <a:gd name="T20" fmla="*/ 538 w 652"/>
                  <a:gd name="T21" fmla="*/ 584 h 641"/>
                  <a:gd name="T22" fmla="*/ 567 w 652"/>
                  <a:gd name="T23" fmla="*/ 613 h 641"/>
                  <a:gd name="T24" fmla="*/ 595 w 652"/>
                  <a:gd name="T25" fmla="*/ 584 h 641"/>
                  <a:gd name="T26" fmla="*/ 623 w 652"/>
                  <a:gd name="T27" fmla="*/ 613 h 641"/>
                  <a:gd name="T28" fmla="*/ 652 w 652"/>
                  <a:gd name="T29" fmla="*/ 613 h 641"/>
                  <a:gd name="T30" fmla="*/ 567 w 652"/>
                  <a:gd name="T31" fmla="*/ 528 h 641"/>
                  <a:gd name="T32" fmla="*/ 567 w 652"/>
                  <a:gd name="T33" fmla="*/ 499 h 641"/>
                  <a:gd name="T34" fmla="*/ 538 w 652"/>
                  <a:gd name="T35" fmla="*/ 471 h 641"/>
                  <a:gd name="T36" fmla="*/ 453 w 652"/>
                  <a:gd name="T37" fmla="*/ 471 h 641"/>
                  <a:gd name="T38" fmla="*/ 425 w 652"/>
                  <a:gd name="T39" fmla="*/ 443 h 641"/>
                  <a:gd name="T40" fmla="*/ 397 w 652"/>
                  <a:gd name="T41" fmla="*/ 414 h 641"/>
                  <a:gd name="T42" fmla="*/ 340 w 652"/>
                  <a:gd name="T43" fmla="*/ 386 h 641"/>
                  <a:gd name="T44" fmla="*/ 312 w 652"/>
                  <a:gd name="T45" fmla="*/ 386 h 641"/>
                  <a:gd name="T46" fmla="*/ 255 w 652"/>
                  <a:gd name="T47" fmla="*/ 358 h 641"/>
                  <a:gd name="T48" fmla="*/ 226 w 652"/>
                  <a:gd name="T49" fmla="*/ 301 h 641"/>
                  <a:gd name="T50" fmla="*/ 255 w 652"/>
                  <a:gd name="T51" fmla="*/ 301 h 641"/>
                  <a:gd name="T52" fmla="*/ 198 w 652"/>
                  <a:gd name="T53" fmla="*/ 244 h 641"/>
                  <a:gd name="T54" fmla="*/ 141 w 652"/>
                  <a:gd name="T55" fmla="*/ 102 h 641"/>
                  <a:gd name="T56" fmla="*/ 113 w 652"/>
                  <a:gd name="T57" fmla="*/ 102 h 641"/>
                  <a:gd name="T58" fmla="*/ 85 w 652"/>
                  <a:gd name="T59" fmla="*/ 46 h 641"/>
                  <a:gd name="T60" fmla="*/ 68 w 652"/>
                  <a:gd name="T61" fmla="*/ 0 h 641"/>
                  <a:gd name="T62" fmla="*/ 53 w 652"/>
                  <a:gd name="T63" fmla="*/ 20 h 641"/>
                  <a:gd name="T64" fmla="*/ 21 w 652"/>
                  <a:gd name="T65" fmla="*/ 11 h 641"/>
                  <a:gd name="T66" fmla="*/ 56 w 652"/>
                  <a:gd name="T67" fmla="*/ 74 h 641"/>
                  <a:gd name="T68" fmla="*/ 85 w 652"/>
                  <a:gd name="T69" fmla="*/ 131 h 641"/>
                  <a:gd name="T70" fmla="*/ 113 w 652"/>
                  <a:gd name="T71" fmla="*/ 187 h 641"/>
                  <a:gd name="T72" fmla="*/ 141 w 652"/>
                  <a:gd name="T73" fmla="*/ 216 h 641"/>
                  <a:gd name="T74" fmla="*/ 141 w 652"/>
                  <a:gd name="T75" fmla="*/ 244 h 641"/>
                  <a:gd name="T76" fmla="*/ 113 w 652"/>
                  <a:gd name="T77" fmla="*/ 216 h 641"/>
                  <a:gd name="T78" fmla="*/ 85 w 652"/>
                  <a:gd name="T79" fmla="*/ 244 h 641"/>
                  <a:gd name="T80" fmla="*/ 85 w 652"/>
                  <a:gd name="T81" fmla="*/ 301 h 641"/>
                  <a:gd name="T82" fmla="*/ 56 w 652"/>
                  <a:gd name="T83" fmla="*/ 358 h 641"/>
                  <a:gd name="T84" fmla="*/ 28 w 652"/>
                  <a:gd name="T85" fmla="*/ 358 h 641"/>
                  <a:gd name="T86" fmla="*/ 28 w 652"/>
                  <a:gd name="T87" fmla="*/ 414 h 641"/>
                  <a:gd name="T88" fmla="*/ 56 w 652"/>
                  <a:gd name="T89" fmla="*/ 414 h 641"/>
                  <a:gd name="T90" fmla="*/ 85 w 652"/>
                  <a:gd name="T91" fmla="*/ 471 h 641"/>
                  <a:gd name="T92" fmla="*/ 113 w 652"/>
                  <a:gd name="T93" fmla="*/ 528 h 641"/>
                  <a:gd name="T94" fmla="*/ 56 w 652"/>
                  <a:gd name="T95" fmla="*/ 499 h 641"/>
                  <a:gd name="T96" fmla="*/ 28 w 652"/>
                  <a:gd name="T97" fmla="*/ 499 h 641"/>
                  <a:gd name="T98" fmla="*/ 56 w 652"/>
                  <a:gd name="T99" fmla="*/ 471 h 641"/>
                  <a:gd name="T100" fmla="*/ 28 w 652"/>
                  <a:gd name="T101" fmla="*/ 443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52" h="641">
                    <a:moveTo>
                      <a:pt x="28" y="443"/>
                    </a:moveTo>
                    <a:lnTo>
                      <a:pt x="0" y="499"/>
                    </a:lnTo>
                    <a:lnTo>
                      <a:pt x="56" y="584"/>
                    </a:lnTo>
                    <a:lnTo>
                      <a:pt x="170" y="641"/>
                    </a:lnTo>
                    <a:lnTo>
                      <a:pt x="226" y="613"/>
                    </a:lnTo>
                    <a:lnTo>
                      <a:pt x="283" y="613"/>
                    </a:lnTo>
                    <a:lnTo>
                      <a:pt x="340" y="584"/>
                    </a:lnTo>
                    <a:lnTo>
                      <a:pt x="368" y="613"/>
                    </a:lnTo>
                    <a:lnTo>
                      <a:pt x="425" y="584"/>
                    </a:lnTo>
                    <a:lnTo>
                      <a:pt x="510" y="613"/>
                    </a:lnTo>
                    <a:lnTo>
                      <a:pt x="538" y="584"/>
                    </a:lnTo>
                    <a:lnTo>
                      <a:pt x="567" y="613"/>
                    </a:lnTo>
                    <a:lnTo>
                      <a:pt x="595" y="584"/>
                    </a:lnTo>
                    <a:lnTo>
                      <a:pt x="623" y="613"/>
                    </a:lnTo>
                    <a:lnTo>
                      <a:pt x="652" y="613"/>
                    </a:lnTo>
                    <a:lnTo>
                      <a:pt x="567" y="528"/>
                    </a:lnTo>
                    <a:lnTo>
                      <a:pt x="567" y="499"/>
                    </a:lnTo>
                    <a:lnTo>
                      <a:pt x="538" y="471"/>
                    </a:lnTo>
                    <a:lnTo>
                      <a:pt x="453" y="471"/>
                    </a:lnTo>
                    <a:lnTo>
                      <a:pt x="425" y="443"/>
                    </a:lnTo>
                    <a:lnTo>
                      <a:pt x="397" y="414"/>
                    </a:lnTo>
                    <a:lnTo>
                      <a:pt x="340" y="386"/>
                    </a:lnTo>
                    <a:lnTo>
                      <a:pt x="312" y="386"/>
                    </a:lnTo>
                    <a:lnTo>
                      <a:pt x="255" y="358"/>
                    </a:lnTo>
                    <a:lnTo>
                      <a:pt x="226" y="301"/>
                    </a:lnTo>
                    <a:lnTo>
                      <a:pt x="255" y="301"/>
                    </a:lnTo>
                    <a:lnTo>
                      <a:pt x="198" y="244"/>
                    </a:lnTo>
                    <a:lnTo>
                      <a:pt x="141" y="102"/>
                    </a:lnTo>
                    <a:lnTo>
                      <a:pt x="113" y="102"/>
                    </a:lnTo>
                    <a:lnTo>
                      <a:pt x="85" y="46"/>
                    </a:lnTo>
                    <a:lnTo>
                      <a:pt x="68" y="0"/>
                    </a:lnTo>
                    <a:lnTo>
                      <a:pt x="53" y="20"/>
                    </a:lnTo>
                    <a:lnTo>
                      <a:pt x="21" y="11"/>
                    </a:lnTo>
                    <a:lnTo>
                      <a:pt x="56" y="74"/>
                    </a:lnTo>
                    <a:lnTo>
                      <a:pt x="85" y="131"/>
                    </a:lnTo>
                    <a:lnTo>
                      <a:pt x="113" y="187"/>
                    </a:lnTo>
                    <a:lnTo>
                      <a:pt x="141" y="216"/>
                    </a:lnTo>
                    <a:lnTo>
                      <a:pt x="141" y="244"/>
                    </a:lnTo>
                    <a:lnTo>
                      <a:pt x="113" y="216"/>
                    </a:lnTo>
                    <a:lnTo>
                      <a:pt x="85" y="244"/>
                    </a:lnTo>
                    <a:lnTo>
                      <a:pt x="85" y="301"/>
                    </a:lnTo>
                    <a:lnTo>
                      <a:pt x="56" y="358"/>
                    </a:lnTo>
                    <a:lnTo>
                      <a:pt x="28" y="358"/>
                    </a:lnTo>
                    <a:lnTo>
                      <a:pt x="28" y="414"/>
                    </a:lnTo>
                    <a:lnTo>
                      <a:pt x="56" y="414"/>
                    </a:lnTo>
                    <a:lnTo>
                      <a:pt x="85" y="471"/>
                    </a:lnTo>
                    <a:lnTo>
                      <a:pt x="113" y="528"/>
                    </a:lnTo>
                    <a:lnTo>
                      <a:pt x="56" y="499"/>
                    </a:lnTo>
                    <a:lnTo>
                      <a:pt x="28" y="499"/>
                    </a:lnTo>
                    <a:lnTo>
                      <a:pt x="56" y="471"/>
                    </a:lnTo>
                    <a:lnTo>
                      <a:pt x="28" y="44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6" name="Freeform 736"/>
              <p:cNvSpPr>
                <a:spLocks/>
              </p:cNvSpPr>
              <p:nvPr/>
            </p:nvSpPr>
            <p:spPr bwMode="auto">
              <a:xfrm>
                <a:off x="3267" y="2372"/>
                <a:ext cx="85" cy="142"/>
              </a:xfrm>
              <a:custGeom>
                <a:avLst/>
                <a:gdLst>
                  <a:gd name="T0" fmla="*/ 28 w 85"/>
                  <a:gd name="T1" fmla="*/ 0 h 142"/>
                  <a:gd name="T2" fmla="*/ 0 w 85"/>
                  <a:gd name="T3" fmla="*/ 28 h 142"/>
                  <a:gd name="T4" fmla="*/ 28 w 85"/>
                  <a:gd name="T5" fmla="*/ 142 h 142"/>
                  <a:gd name="T6" fmla="*/ 85 w 85"/>
                  <a:gd name="T7" fmla="*/ 113 h 142"/>
                  <a:gd name="T8" fmla="*/ 85 w 85"/>
                  <a:gd name="T9" fmla="*/ 85 h 142"/>
                  <a:gd name="T10" fmla="*/ 56 w 85"/>
                  <a:gd name="T11" fmla="*/ 85 h 142"/>
                  <a:gd name="T12" fmla="*/ 28 w 85"/>
                  <a:gd name="T13" fmla="*/ 57 h 142"/>
                  <a:gd name="T14" fmla="*/ 56 w 85"/>
                  <a:gd name="T15" fmla="*/ 28 h 142"/>
                  <a:gd name="T16" fmla="*/ 28 w 85"/>
                  <a:gd name="T17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5" h="142">
                    <a:moveTo>
                      <a:pt x="28" y="0"/>
                    </a:moveTo>
                    <a:lnTo>
                      <a:pt x="0" y="28"/>
                    </a:lnTo>
                    <a:lnTo>
                      <a:pt x="28" y="142"/>
                    </a:lnTo>
                    <a:lnTo>
                      <a:pt x="85" y="113"/>
                    </a:lnTo>
                    <a:lnTo>
                      <a:pt x="85" y="85"/>
                    </a:lnTo>
                    <a:lnTo>
                      <a:pt x="56" y="85"/>
                    </a:lnTo>
                    <a:lnTo>
                      <a:pt x="28" y="57"/>
                    </a:lnTo>
                    <a:lnTo>
                      <a:pt x="56" y="28"/>
                    </a:lnTo>
                    <a:lnTo>
                      <a:pt x="28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7" name="Freeform 737"/>
              <p:cNvSpPr>
                <a:spLocks/>
              </p:cNvSpPr>
              <p:nvPr/>
            </p:nvSpPr>
            <p:spPr bwMode="auto">
              <a:xfrm>
                <a:off x="2019" y="2344"/>
                <a:ext cx="340" cy="340"/>
              </a:xfrm>
              <a:custGeom>
                <a:avLst/>
                <a:gdLst>
                  <a:gd name="T0" fmla="*/ 312 w 340"/>
                  <a:gd name="T1" fmla="*/ 340 h 340"/>
                  <a:gd name="T2" fmla="*/ 284 w 340"/>
                  <a:gd name="T3" fmla="*/ 340 h 340"/>
                  <a:gd name="T4" fmla="*/ 199 w 340"/>
                  <a:gd name="T5" fmla="*/ 283 h 340"/>
                  <a:gd name="T6" fmla="*/ 170 w 340"/>
                  <a:gd name="T7" fmla="*/ 226 h 340"/>
                  <a:gd name="T8" fmla="*/ 170 w 340"/>
                  <a:gd name="T9" fmla="*/ 198 h 340"/>
                  <a:gd name="T10" fmla="*/ 114 w 340"/>
                  <a:gd name="T11" fmla="*/ 170 h 340"/>
                  <a:gd name="T12" fmla="*/ 29 w 340"/>
                  <a:gd name="T13" fmla="*/ 141 h 340"/>
                  <a:gd name="T14" fmla="*/ 0 w 340"/>
                  <a:gd name="T15" fmla="*/ 85 h 340"/>
                  <a:gd name="T16" fmla="*/ 29 w 340"/>
                  <a:gd name="T17" fmla="*/ 56 h 340"/>
                  <a:gd name="T18" fmla="*/ 85 w 340"/>
                  <a:gd name="T19" fmla="*/ 56 h 340"/>
                  <a:gd name="T20" fmla="*/ 142 w 340"/>
                  <a:gd name="T21" fmla="*/ 28 h 340"/>
                  <a:gd name="T22" fmla="*/ 199 w 340"/>
                  <a:gd name="T23" fmla="*/ 0 h 340"/>
                  <a:gd name="T24" fmla="*/ 255 w 340"/>
                  <a:gd name="T25" fmla="*/ 28 h 340"/>
                  <a:gd name="T26" fmla="*/ 255 w 340"/>
                  <a:gd name="T27" fmla="*/ 85 h 340"/>
                  <a:gd name="T28" fmla="*/ 284 w 340"/>
                  <a:gd name="T29" fmla="*/ 85 h 340"/>
                  <a:gd name="T30" fmla="*/ 340 w 340"/>
                  <a:gd name="T31" fmla="*/ 141 h 340"/>
                  <a:gd name="T32" fmla="*/ 284 w 340"/>
                  <a:gd name="T33" fmla="*/ 283 h 340"/>
                  <a:gd name="T34" fmla="*/ 312 w 340"/>
                  <a:gd name="T35" fmla="*/ 311 h 340"/>
                  <a:gd name="T36" fmla="*/ 312 w 340"/>
                  <a:gd name="T37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0" h="340">
                    <a:moveTo>
                      <a:pt x="312" y="340"/>
                    </a:moveTo>
                    <a:lnTo>
                      <a:pt x="284" y="340"/>
                    </a:lnTo>
                    <a:lnTo>
                      <a:pt x="199" y="283"/>
                    </a:lnTo>
                    <a:lnTo>
                      <a:pt x="170" y="226"/>
                    </a:lnTo>
                    <a:lnTo>
                      <a:pt x="170" y="198"/>
                    </a:lnTo>
                    <a:lnTo>
                      <a:pt x="114" y="170"/>
                    </a:lnTo>
                    <a:lnTo>
                      <a:pt x="29" y="141"/>
                    </a:lnTo>
                    <a:lnTo>
                      <a:pt x="0" y="85"/>
                    </a:lnTo>
                    <a:lnTo>
                      <a:pt x="29" y="56"/>
                    </a:lnTo>
                    <a:lnTo>
                      <a:pt x="85" y="56"/>
                    </a:lnTo>
                    <a:lnTo>
                      <a:pt x="142" y="28"/>
                    </a:lnTo>
                    <a:lnTo>
                      <a:pt x="199" y="0"/>
                    </a:lnTo>
                    <a:lnTo>
                      <a:pt x="255" y="28"/>
                    </a:lnTo>
                    <a:lnTo>
                      <a:pt x="255" y="85"/>
                    </a:lnTo>
                    <a:lnTo>
                      <a:pt x="284" y="85"/>
                    </a:lnTo>
                    <a:lnTo>
                      <a:pt x="340" y="141"/>
                    </a:lnTo>
                    <a:lnTo>
                      <a:pt x="284" y="283"/>
                    </a:lnTo>
                    <a:lnTo>
                      <a:pt x="312" y="311"/>
                    </a:lnTo>
                    <a:lnTo>
                      <a:pt x="312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8" name="Freeform 738"/>
              <p:cNvSpPr>
                <a:spLocks/>
              </p:cNvSpPr>
              <p:nvPr/>
            </p:nvSpPr>
            <p:spPr bwMode="auto">
              <a:xfrm>
                <a:off x="2359" y="2514"/>
                <a:ext cx="29" cy="28"/>
              </a:xfrm>
              <a:custGeom>
                <a:avLst/>
                <a:gdLst>
                  <a:gd name="T0" fmla="*/ 0 w 29"/>
                  <a:gd name="T1" fmla="*/ 28 h 28"/>
                  <a:gd name="T2" fmla="*/ 29 w 29"/>
                  <a:gd name="T3" fmla="*/ 28 h 28"/>
                  <a:gd name="T4" fmla="*/ 29 w 29"/>
                  <a:gd name="T5" fmla="*/ 0 h 28"/>
                  <a:gd name="T6" fmla="*/ 0 w 29"/>
                  <a:gd name="T7" fmla="*/ 0 h 28"/>
                  <a:gd name="T8" fmla="*/ 0 w 29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8">
                    <a:moveTo>
                      <a:pt x="0" y="28"/>
                    </a:moveTo>
                    <a:lnTo>
                      <a:pt x="29" y="28"/>
                    </a:lnTo>
                    <a:lnTo>
                      <a:pt x="29" y="0"/>
                    </a:lnTo>
                    <a:lnTo>
                      <a:pt x="0" y="0"/>
                    </a:lnTo>
                    <a:lnTo>
                      <a:pt x="0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9" name="Freeform 739"/>
              <p:cNvSpPr>
                <a:spLocks/>
              </p:cNvSpPr>
              <p:nvPr/>
            </p:nvSpPr>
            <p:spPr bwMode="auto">
              <a:xfrm>
                <a:off x="3465" y="1663"/>
                <a:ext cx="142" cy="114"/>
              </a:xfrm>
              <a:custGeom>
                <a:avLst/>
                <a:gdLst>
                  <a:gd name="T0" fmla="*/ 113 w 142"/>
                  <a:gd name="T1" fmla="*/ 114 h 114"/>
                  <a:gd name="T2" fmla="*/ 57 w 142"/>
                  <a:gd name="T3" fmla="*/ 85 h 114"/>
                  <a:gd name="T4" fmla="*/ 0 w 142"/>
                  <a:gd name="T5" fmla="*/ 114 h 114"/>
                  <a:gd name="T6" fmla="*/ 0 w 142"/>
                  <a:gd name="T7" fmla="*/ 85 h 114"/>
                  <a:gd name="T8" fmla="*/ 57 w 142"/>
                  <a:gd name="T9" fmla="*/ 0 h 114"/>
                  <a:gd name="T10" fmla="*/ 113 w 142"/>
                  <a:gd name="T11" fmla="*/ 29 h 114"/>
                  <a:gd name="T12" fmla="*/ 142 w 142"/>
                  <a:gd name="T13" fmla="*/ 85 h 114"/>
                  <a:gd name="T14" fmla="*/ 113 w 142"/>
                  <a:gd name="T15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2" h="114">
                    <a:moveTo>
                      <a:pt x="113" y="114"/>
                    </a:moveTo>
                    <a:lnTo>
                      <a:pt x="57" y="85"/>
                    </a:lnTo>
                    <a:lnTo>
                      <a:pt x="0" y="114"/>
                    </a:lnTo>
                    <a:lnTo>
                      <a:pt x="0" y="85"/>
                    </a:lnTo>
                    <a:lnTo>
                      <a:pt x="57" y="0"/>
                    </a:lnTo>
                    <a:lnTo>
                      <a:pt x="113" y="29"/>
                    </a:lnTo>
                    <a:lnTo>
                      <a:pt x="142" y="85"/>
                    </a:lnTo>
                    <a:lnTo>
                      <a:pt x="113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0" name="Freeform 740"/>
              <p:cNvSpPr>
                <a:spLocks/>
              </p:cNvSpPr>
              <p:nvPr/>
            </p:nvSpPr>
            <p:spPr bwMode="auto">
              <a:xfrm>
                <a:off x="5620" y="2542"/>
                <a:ext cx="56" cy="85"/>
              </a:xfrm>
              <a:custGeom>
                <a:avLst/>
                <a:gdLst>
                  <a:gd name="T0" fmla="*/ 56 w 56"/>
                  <a:gd name="T1" fmla="*/ 28 h 85"/>
                  <a:gd name="T2" fmla="*/ 28 w 56"/>
                  <a:gd name="T3" fmla="*/ 85 h 85"/>
                  <a:gd name="T4" fmla="*/ 0 w 56"/>
                  <a:gd name="T5" fmla="*/ 57 h 85"/>
                  <a:gd name="T6" fmla="*/ 0 w 56"/>
                  <a:gd name="T7" fmla="*/ 28 h 85"/>
                  <a:gd name="T8" fmla="*/ 28 w 56"/>
                  <a:gd name="T9" fmla="*/ 0 h 85"/>
                  <a:gd name="T10" fmla="*/ 56 w 56"/>
                  <a:gd name="T11" fmla="*/ 28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" h="85">
                    <a:moveTo>
                      <a:pt x="56" y="28"/>
                    </a:moveTo>
                    <a:lnTo>
                      <a:pt x="28" y="85"/>
                    </a:lnTo>
                    <a:lnTo>
                      <a:pt x="0" y="57"/>
                    </a:lnTo>
                    <a:lnTo>
                      <a:pt x="0" y="28"/>
                    </a:lnTo>
                    <a:lnTo>
                      <a:pt x="28" y="0"/>
                    </a:lnTo>
                    <a:lnTo>
                      <a:pt x="56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2" name="Freeform 742"/>
              <p:cNvSpPr>
                <a:spLocks/>
              </p:cNvSpPr>
              <p:nvPr/>
            </p:nvSpPr>
            <p:spPr bwMode="auto">
              <a:xfrm>
                <a:off x="5591" y="2315"/>
                <a:ext cx="199" cy="199"/>
              </a:xfrm>
              <a:custGeom>
                <a:avLst/>
                <a:gdLst>
                  <a:gd name="T0" fmla="*/ 0 w 199"/>
                  <a:gd name="T1" fmla="*/ 142 h 199"/>
                  <a:gd name="T2" fmla="*/ 29 w 199"/>
                  <a:gd name="T3" fmla="*/ 170 h 199"/>
                  <a:gd name="T4" fmla="*/ 0 w 199"/>
                  <a:gd name="T5" fmla="*/ 199 h 199"/>
                  <a:gd name="T6" fmla="*/ 85 w 199"/>
                  <a:gd name="T7" fmla="*/ 199 h 199"/>
                  <a:gd name="T8" fmla="*/ 114 w 199"/>
                  <a:gd name="T9" fmla="*/ 170 h 199"/>
                  <a:gd name="T10" fmla="*/ 170 w 199"/>
                  <a:gd name="T11" fmla="*/ 142 h 199"/>
                  <a:gd name="T12" fmla="*/ 170 w 199"/>
                  <a:gd name="T13" fmla="*/ 114 h 199"/>
                  <a:gd name="T14" fmla="*/ 142 w 199"/>
                  <a:gd name="T15" fmla="*/ 85 h 199"/>
                  <a:gd name="T16" fmla="*/ 170 w 199"/>
                  <a:gd name="T17" fmla="*/ 85 h 199"/>
                  <a:gd name="T18" fmla="*/ 199 w 199"/>
                  <a:gd name="T19" fmla="*/ 0 h 199"/>
                  <a:gd name="T20" fmla="*/ 170 w 199"/>
                  <a:gd name="T21" fmla="*/ 0 h 199"/>
                  <a:gd name="T22" fmla="*/ 142 w 199"/>
                  <a:gd name="T23" fmla="*/ 29 h 199"/>
                  <a:gd name="T24" fmla="*/ 142 w 199"/>
                  <a:gd name="T25" fmla="*/ 57 h 199"/>
                  <a:gd name="T26" fmla="*/ 114 w 199"/>
                  <a:gd name="T27" fmla="*/ 85 h 199"/>
                  <a:gd name="T28" fmla="*/ 85 w 199"/>
                  <a:gd name="T29" fmla="*/ 142 h 199"/>
                  <a:gd name="T30" fmla="*/ 0 w 199"/>
                  <a:gd name="T31" fmla="*/ 142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99" h="199">
                    <a:moveTo>
                      <a:pt x="0" y="142"/>
                    </a:moveTo>
                    <a:lnTo>
                      <a:pt x="29" y="170"/>
                    </a:lnTo>
                    <a:lnTo>
                      <a:pt x="0" y="199"/>
                    </a:lnTo>
                    <a:lnTo>
                      <a:pt x="85" y="199"/>
                    </a:lnTo>
                    <a:lnTo>
                      <a:pt x="114" y="170"/>
                    </a:lnTo>
                    <a:lnTo>
                      <a:pt x="170" y="142"/>
                    </a:lnTo>
                    <a:lnTo>
                      <a:pt x="170" y="114"/>
                    </a:lnTo>
                    <a:lnTo>
                      <a:pt x="142" y="85"/>
                    </a:lnTo>
                    <a:lnTo>
                      <a:pt x="170" y="85"/>
                    </a:lnTo>
                    <a:lnTo>
                      <a:pt x="199" y="0"/>
                    </a:lnTo>
                    <a:lnTo>
                      <a:pt x="170" y="0"/>
                    </a:lnTo>
                    <a:lnTo>
                      <a:pt x="142" y="29"/>
                    </a:lnTo>
                    <a:lnTo>
                      <a:pt x="142" y="57"/>
                    </a:lnTo>
                    <a:lnTo>
                      <a:pt x="114" y="85"/>
                    </a:lnTo>
                    <a:lnTo>
                      <a:pt x="85" y="142"/>
                    </a:lnTo>
                    <a:lnTo>
                      <a:pt x="0" y="14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3" name="Freeform 743"/>
              <p:cNvSpPr>
                <a:spLocks/>
              </p:cNvSpPr>
              <p:nvPr/>
            </p:nvSpPr>
            <p:spPr bwMode="auto">
              <a:xfrm>
                <a:off x="5166" y="2174"/>
                <a:ext cx="397" cy="510"/>
              </a:xfrm>
              <a:custGeom>
                <a:avLst/>
                <a:gdLst>
                  <a:gd name="T0" fmla="*/ 369 w 397"/>
                  <a:gd name="T1" fmla="*/ 510 h 510"/>
                  <a:gd name="T2" fmla="*/ 227 w 397"/>
                  <a:gd name="T3" fmla="*/ 368 h 510"/>
                  <a:gd name="T4" fmla="*/ 198 w 397"/>
                  <a:gd name="T5" fmla="*/ 396 h 510"/>
                  <a:gd name="T6" fmla="*/ 85 w 397"/>
                  <a:gd name="T7" fmla="*/ 311 h 510"/>
                  <a:gd name="T8" fmla="*/ 85 w 397"/>
                  <a:gd name="T9" fmla="*/ 283 h 510"/>
                  <a:gd name="T10" fmla="*/ 142 w 397"/>
                  <a:gd name="T11" fmla="*/ 198 h 510"/>
                  <a:gd name="T12" fmla="*/ 85 w 397"/>
                  <a:gd name="T13" fmla="*/ 170 h 510"/>
                  <a:gd name="T14" fmla="*/ 85 w 397"/>
                  <a:gd name="T15" fmla="*/ 198 h 510"/>
                  <a:gd name="T16" fmla="*/ 57 w 397"/>
                  <a:gd name="T17" fmla="*/ 170 h 510"/>
                  <a:gd name="T18" fmla="*/ 28 w 397"/>
                  <a:gd name="T19" fmla="*/ 198 h 510"/>
                  <a:gd name="T20" fmla="*/ 0 w 397"/>
                  <a:gd name="T21" fmla="*/ 85 h 510"/>
                  <a:gd name="T22" fmla="*/ 85 w 397"/>
                  <a:gd name="T23" fmla="*/ 0 h 510"/>
                  <a:gd name="T24" fmla="*/ 113 w 397"/>
                  <a:gd name="T25" fmla="*/ 0 h 510"/>
                  <a:gd name="T26" fmla="*/ 142 w 397"/>
                  <a:gd name="T27" fmla="*/ 28 h 510"/>
                  <a:gd name="T28" fmla="*/ 170 w 397"/>
                  <a:gd name="T29" fmla="*/ 56 h 510"/>
                  <a:gd name="T30" fmla="*/ 142 w 397"/>
                  <a:gd name="T31" fmla="*/ 56 h 510"/>
                  <a:gd name="T32" fmla="*/ 113 w 397"/>
                  <a:gd name="T33" fmla="*/ 56 h 510"/>
                  <a:gd name="T34" fmla="*/ 142 w 397"/>
                  <a:gd name="T35" fmla="*/ 113 h 510"/>
                  <a:gd name="T36" fmla="*/ 227 w 397"/>
                  <a:gd name="T37" fmla="*/ 198 h 510"/>
                  <a:gd name="T38" fmla="*/ 255 w 397"/>
                  <a:gd name="T39" fmla="*/ 226 h 510"/>
                  <a:gd name="T40" fmla="*/ 227 w 397"/>
                  <a:gd name="T41" fmla="*/ 283 h 510"/>
                  <a:gd name="T42" fmla="*/ 312 w 397"/>
                  <a:gd name="T43" fmla="*/ 368 h 510"/>
                  <a:gd name="T44" fmla="*/ 369 w 397"/>
                  <a:gd name="T45" fmla="*/ 396 h 510"/>
                  <a:gd name="T46" fmla="*/ 397 w 397"/>
                  <a:gd name="T47" fmla="*/ 425 h 510"/>
                  <a:gd name="T48" fmla="*/ 369 w 397"/>
                  <a:gd name="T49" fmla="*/ 425 h 510"/>
                  <a:gd name="T50" fmla="*/ 397 w 397"/>
                  <a:gd name="T51" fmla="*/ 481 h 510"/>
                  <a:gd name="T52" fmla="*/ 397 w 397"/>
                  <a:gd name="T53" fmla="*/ 510 h 510"/>
                  <a:gd name="T54" fmla="*/ 369 w 397"/>
                  <a:gd name="T55" fmla="*/ 51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97" h="510">
                    <a:moveTo>
                      <a:pt x="369" y="510"/>
                    </a:moveTo>
                    <a:lnTo>
                      <a:pt x="227" y="368"/>
                    </a:lnTo>
                    <a:lnTo>
                      <a:pt x="198" y="396"/>
                    </a:lnTo>
                    <a:lnTo>
                      <a:pt x="85" y="311"/>
                    </a:lnTo>
                    <a:lnTo>
                      <a:pt x="85" y="283"/>
                    </a:lnTo>
                    <a:lnTo>
                      <a:pt x="142" y="198"/>
                    </a:lnTo>
                    <a:lnTo>
                      <a:pt x="85" y="170"/>
                    </a:lnTo>
                    <a:lnTo>
                      <a:pt x="85" y="198"/>
                    </a:lnTo>
                    <a:lnTo>
                      <a:pt x="57" y="170"/>
                    </a:lnTo>
                    <a:lnTo>
                      <a:pt x="28" y="198"/>
                    </a:lnTo>
                    <a:lnTo>
                      <a:pt x="0" y="85"/>
                    </a:lnTo>
                    <a:lnTo>
                      <a:pt x="85" y="0"/>
                    </a:lnTo>
                    <a:lnTo>
                      <a:pt x="113" y="0"/>
                    </a:lnTo>
                    <a:lnTo>
                      <a:pt x="142" y="28"/>
                    </a:lnTo>
                    <a:lnTo>
                      <a:pt x="170" y="56"/>
                    </a:lnTo>
                    <a:lnTo>
                      <a:pt x="142" y="56"/>
                    </a:lnTo>
                    <a:lnTo>
                      <a:pt x="113" y="56"/>
                    </a:lnTo>
                    <a:lnTo>
                      <a:pt x="142" y="113"/>
                    </a:lnTo>
                    <a:lnTo>
                      <a:pt x="227" y="198"/>
                    </a:lnTo>
                    <a:lnTo>
                      <a:pt x="255" y="226"/>
                    </a:lnTo>
                    <a:lnTo>
                      <a:pt x="227" y="283"/>
                    </a:lnTo>
                    <a:lnTo>
                      <a:pt x="312" y="368"/>
                    </a:lnTo>
                    <a:lnTo>
                      <a:pt x="369" y="396"/>
                    </a:lnTo>
                    <a:lnTo>
                      <a:pt x="397" y="425"/>
                    </a:lnTo>
                    <a:lnTo>
                      <a:pt x="369" y="425"/>
                    </a:lnTo>
                    <a:lnTo>
                      <a:pt x="397" y="481"/>
                    </a:lnTo>
                    <a:lnTo>
                      <a:pt x="397" y="510"/>
                    </a:lnTo>
                    <a:lnTo>
                      <a:pt x="369" y="51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4" name="Freeform 744"/>
              <p:cNvSpPr>
                <a:spLocks/>
              </p:cNvSpPr>
              <p:nvPr/>
            </p:nvSpPr>
            <p:spPr bwMode="auto">
              <a:xfrm>
                <a:off x="5279" y="2003"/>
                <a:ext cx="369" cy="227"/>
              </a:xfrm>
              <a:custGeom>
                <a:avLst/>
                <a:gdLst>
                  <a:gd name="T0" fmla="*/ 57 w 369"/>
                  <a:gd name="T1" fmla="*/ 227 h 227"/>
                  <a:gd name="T2" fmla="*/ 0 w 369"/>
                  <a:gd name="T3" fmla="*/ 171 h 227"/>
                  <a:gd name="T4" fmla="*/ 29 w 369"/>
                  <a:gd name="T5" fmla="*/ 114 h 227"/>
                  <a:gd name="T6" fmla="*/ 114 w 369"/>
                  <a:gd name="T7" fmla="*/ 85 h 227"/>
                  <a:gd name="T8" fmla="*/ 170 w 369"/>
                  <a:gd name="T9" fmla="*/ 85 h 227"/>
                  <a:gd name="T10" fmla="*/ 170 w 369"/>
                  <a:gd name="T11" fmla="*/ 57 h 227"/>
                  <a:gd name="T12" fmla="*/ 227 w 369"/>
                  <a:gd name="T13" fmla="*/ 29 h 227"/>
                  <a:gd name="T14" fmla="*/ 227 w 369"/>
                  <a:gd name="T15" fmla="*/ 57 h 227"/>
                  <a:gd name="T16" fmla="*/ 256 w 369"/>
                  <a:gd name="T17" fmla="*/ 0 h 227"/>
                  <a:gd name="T18" fmla="*/ 284 w 369"/>
                  <a:gd name="T19" fmla="*/ 0 h 227"/>
                  <a:gd name="T20" fmla="*/ 284 w 369"/>
                  <a:gd name="T21" fmla="*/ 29 h 227"/>
                  <a:gd name="T22" fmla="*/ 312 w 369"/>
                  <a:gd name="T23" fmla="*/ 57 h 227"/>
                  <a:gd name="T24" fmla="*/ 312 w 369"/>
                  <a:gd name="T25" fmla="*/ 85 h 227"/>
                  <a:gd name="T26" fmla="*/ 341 w 369"/>
                  <a:gd name="T27" fmla="*/ 114 h 227"/>
                  <a:gd name="T28" fmla="*/ 341 w 369"/>
                  <a:gd name="T29" fmla="*/ 142 h 227"/>
                  <a:gd name="T30" fmla="*/ 341 w 369"/>
                  <a:gd name="T31" fmla="*/ 171 h 227"/>
                  <a:gd name="T32" fmla="*/ 369 w 369"/>
                  <a:gd name="T33" fmla="*/ 199 h 227"/>
                  <a:gd name="T34" fmla="*/ 312 w 369"/>
                  <a:gd name="T35" fmla="*/ 199 h 227"/>
                  <a:gd name="T36" fmla="*/ 284 w 369"/>
                  <a:gd name="T37" fmla="*/ 199 h 227"/>
                  <a:gd name="T38" fmla="*/ 227 w 369"/>
                  <a:gd name="T39" fmla="*/ 171 h 227"/>
                  <a:gd name="T40" fmla="*/ 199 w 369"/>
                  <a:gd name="T41" fmla="*/ 171 h 227"/>
                  <a:gd name="T42" fmla="*/ 142 w 369"/>
                  <a:gd name="T43" fmla="*/ 142 h 227"/>
                  <a:gd name="T44" fmla="*/ 114 w 369"/>
                  <a:gd name="T45" fmla="*/ 142 h 227"/>
                  <a:gd name="T46" fmla="*/ 57 w 369"/>
                  <a:gd name="T47" fmla="*/ 171 h 227"/>
                  <a:gd name="T48" fmla="*/ 57 w 369"/>
                  <a:gd name="T49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69" h="227">
                    <a:moveTo>
                      <a:pt x="57" y="227"/>
                    </a:moveTo>
                    <a:lnTo>
                      <a:pt x="0" y="171"/>
                    </a:lnTo>
                    <a:lnTo>
                      <a:pt x="29" y="114"/>
                    </a:lnTo>
                    <a:lnTo>
                      <a:pt x="114" y="85"/>
                    </a:lnTo>
                    <a:lnTo>
                      <a:pt x="170" y="85"/>
                    </a:lnTo>
                    <a:lnTo>
                      <a:pt x="170" y="57"/>
                    </a:lnTo>
                    <a:lnTo>
                      <a:pt x="227" y="29"/>
                    </a:lnTo>
                    <a:lnTo>
                      <a:pt x="227" y="57"/>
                    </a:lnTo>
                    <a:lnTo>
                      <a:pt x="256" y="0"/>
                    </a:lnTo>
                    <a:lnTo>
                      <a:pt x="284" y="0"/>
                    </a:lnTo>
                    <a:lnTo>
                      <a:pt x="284" y="29"/>
                    </a:lnTo>
                    <a:lnTo>
                      <a:pt x="312" y="57"/>
                    </a:lnTo>
                    <a:lnTo>
                      <a:pt x="312" y="85"/>
                    </a:lnTo>
                    <a:lnTo>
                      <a:pt x="341" y="114"/>
                    </a:lnTo>
                    <a:lnTo>
                      <a:pt x="341" y="142"/>
                    </a:lnTo>
                    <a:lnTo>
                      <a:pt x="341" y="171"/>
                    </a:lnTo>
                    <a:lnTo>
                      <a:pt x="369" y="199"/>
                    </a:lnTo>
                    <a:lnTo>
                      <a:pt x="312" y="199"/>
                    </a:lnTo>
                    <a:lnTo>
                      <a:pt x="284" y="199"/>
                    </a:lnTo>
                    <a:lnTo>
                      <a:pt x="227" y="171"/>
                    </a:lnTo>
                    <a:lnTo>
                      <a:pt x="199" y="171"/>
                    </a:lnTo>
                    <a:lnTo>
                      <a:pt x="142" y="142"/>
                    </a:lnTo>
                    <a:lnTo>
                      <a:pt x="114" y="142"/>
                    </a:lnTo>
                    <a:lnTo>
                      <a:pt x="57" y="171"/>
                    </a:lnTo>
                    <a:lnTo>
                      <a:pt x="57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5" name="Freeform 745"/>
              <p:cNvSpPr>
                <a:spLocks/>
              </p:cNvSpPr>
              <p:nvPr/>
            </p:nvSpPr>
            <p:spPr bwMode="auto">
              <a:xfrm>
                <a:off x="5563" y="1918"/>
                <a:ext cx="227" cy="199"/>
              </a:xfrm>
              <a:custGeom>
                <a:avLst/>
                <a:gdLst>
                  <a:gd name="T0" fmla="*/ 0 w 227"/>
                  <a:gd name="T1" fmla="*/ 85 h 199"/>
                  <a:gd name="T2" fmla="*/ 0 w 227"/>
                  <a:gd name="T3" fmla="*/ 114 h 199"/>
                  <a:gd name="T4" fmla="*/ 28 w 227"/>
                  <a:gd name="T5" fmla="*/ 142 h 199"/>
                  <a:gd name="T6" fmla="*/ 28 w 227"/>
                  <a:gd name="T7" fmla="*/ 170 h 199"/>
                  <a:gd name="T8" fmla="*/ 57 w 227"/>
                  <a:gd name="T9" fmla="*/ 199 h 199"/>
                  <a:gd name="T10" fmla="*/ 85 w 227"/>
                  <a:gd name="T11" fmla="*/ 170 h 199"/>
                  <a:gd name="T12" fmla="*/ 113 w 227"/>
                  <a:gd name="T13" fmla="*/ 199 h 199"/>
                  <a:gd name="T14" fmla="*/ 227 w 227"/>
                  <a:gd name="T15" fmla="*/ 142 h 199"/>
                  <a:gd name="T16" fmla="*/ 170 w 227"/>
                  <a:gd name="T17" fmla="*/ 85 h 199"/>
                  <a:gd name="T18" fmla="*/ 198 w 227"/>
                  <a:gd name="T19" fmla="*/ 57 h 199"/>
                  <a:gd name="T20" fmla="*/ 198 w 227"/>
                  <a:gd name="T21" fmla="*/ 29 h 199"/>
                  <a:gd name="T22" fmla="*/ 142 w 227"/>
                  <a:gd name="T23" fmla="*/ 0 h 199"/>
                  <a:gd name="T24" fmla="*/ 113 w 227"/>
                  <a:gd name="T25" fmla="*/ 29 h 199"/>
                  <a:gd name="T26" fmla="*/ 28 w 227"/>
                  <a:gd name="T27" fmla="*/ 57 h 199"/>
                  <a:gd name="T28" fmla="*/ 0 w 227"/>
                  <a:gd name="T29" fmla="*/ 85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27" h="199">
                    <a:moveTo>
                      <a:pt x="0" y="85"/>
                    </a:moveTo>
                    <a:lnTo>
                      <a:pt x="0" y="114"/>
                    </a:lnTo>
                    <a:lnTo>
                      <a:pt x="28" y="142"/>
                    </a:lnTo>
                    <a:lnTo>
                      <a:pt x="28" y="170"/>
                    </a:lnTo>
                    <a:lnTo>
                      <a:pt x="57" y="199"/>
                    </a:lnTo>
                    <a:lnTo>
                      <a:pt x="85" y="170"/>
                    </a:lnTo>
                    <a:lnTo>
                      <a:pt x="113" y="199"/>
                    </a:lnTo>
                    <a:lnTo>
                      <a:pt x="227" y="142"/>
                    </a:lnTo>
                    <a:lnTo>
                      <a:pt x="170" y="85"/>
                    </a:lnTo>
                    <a:lnTo>
                      <a:pt x="198" y="57"/>
                    </a:lnTo>
                    <a:lnTo>
                      <a:pt x="198" y="29"/>
                    </a:lnTo>
                    <a:lnTo>
                      <a:pt x="142" y="0"/>
                    </a:lnTo>
                    <a:lnTo>
                      <a:pt x="113" y="29"/>
                    </a:lnTo>
                    <a:lnTo>
                      <a:pt x="28" y="57"/>
                    </a:lnTo>
                    <a:lnTo>
                      <a:pt x="0" y="8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6" name="Freeform 746"/>
              <p:cNvSpPr>
                <a:spLocks/>
              </p:cNvSpPr>
              <p:nvPr/>
            </p:nvSpPr>
            <p:spPr bwMode="auto">
              <a:xfrm>
                <a:off x="5478" y="1521"/>
                <a:ext cx="737" cy="454"/>
              </a:xfrm>
              <a:custGeom>
                <a:avLst/>
                <a:gdLst>
                  <a:gd name="T0" fmla="*/ 113 w 737"/>
                  <a:gd name="T1" fmla="*/ 454 h 454"/>
                  <a:gd name="T2" fmla="*/ 85 w 737"/>
                  <a:gd name="T3" fmla="*/ 369 h 454"/>
                  <a:gd name="T4" fmla="*/ 85 w 737"/>
                  <a:gd name="T5" fmla="*/ 341 h 454"/>
                  <a:gd name="T6" fmla="*/ 113 w 737"/>
                  <a:gd name="T7" fmla="*/ 369 h 454"/>
                  <a:gd name="T8" fmla="*/ 227 w 737"/>
                  <a:gd name="T9" fmla="*/ 284 h 454"/>
                  <a:gd name="T10" fmla="*/ 255 w 737"/>
                  <a:gd name="T11" fmla="*/ 199 h 454"/>
                  <a:gd name="T12" fmla="*/ 170 w 737"/>
                  <a:gd name="T13" fmla="*/ 199 h 454"/>
                  <a:gd name="T14" fmla="*/ 85 w 737"/>
                  <a:gd name="T15" fmla="*/ 142 h 454"/>
                  <a:gd name="T16" fmla="*/ 57 w 737"/>
                  <a:gd name="T17" fmla="*/ 142 h 454"/>
                  <a:gd name="T18" fmla="*/ 57 w 737"/>
                  <a:gd name="T19" fmla="*/ 171 h 454"/>
                  <a:gd name="T20" fmla="*/ 0 w 737"/>
                  <a:gd name="T21" fmla="*/ 142 h 454"/>
                  <a:gd name="T22" fmla="*/ 0 w 737"/>
                  <a:gd name="T23" fmla="*/ 114 h 454"/>
                  <a:gd name="T24" fmla="*/ 57 w 737"/>
                  <a:gd name="T25" fmla="*/ 57 h 454"/>
                  <a:gd name="T26" fmla="*/ 113 w 737"/>
                  <a:gd name="T27" fmla="*/ 57 h 454"/>
                  <a:gd name="T28" fmla="*/ 170 w 737"/>
                  <a:gd name="T29" fmla="*/ 29 h 454"/>
                  <a:gd name="T30" fmla="*/ 198 w 737"/>
                  <a:gd name="T31" fmla="*/ 29 h 454"/>
                  <a:gd name="T32" fmla="*/ 255 w 737"/>
                  <a:gd name="T33" fmla="*/ 29 h 454"/>
                  <a:gd name="T34" fmla="*/ 255 w 737"/>
                  <a:gd name="T35" fmla="*/ 0 h 454"/>
                  <a:gd name="T36" fmla="*/ 312 w 737"/>
                  <a:gd name="T37" fmla="*/ 29 h 454"/>
                  <a:gd name="T38" fmla="*/ 312 w 737"/>
                  <a:gd name="T39" fmla="*/ 57 h 454"/>
                  <a:gd name="T40" fmla="*/ 368 w 737"/>
                  <a:gd name="T41" fmla="*/ 57 h 454"/>
                  <a:gd name="T42" fmla="*/ 397 w 737"/>
                  <a:gd name="T43" fmla="*/ 29 h 454"/>
                  <a:gd name="T44" fmla="*/ 482 w 737"/>
                  <a:gd name="T45" fmla="*/ 29 h 454"/>
                  <a:gd name="T46" fmla="*/ 510 w 737"/>
                  <a:gd name="T47" fmla="*/ 0 h 454"/>
                  <a:gd name="T48" fmla="*/ 538 w 737"/>
                  <a:gd name="T49" fmla="*/ 86 h 454"/>
                  <a:gd name="T50" fmla="*/ 567 w 737"/>
                  <a:gd name="T51" fmla="*/ 86 h 454"/>
                  <a:gd name="T52" fmla="*/ 595 w 737"/>
                  <a:gd name="T53" fmla="*/ 114 h 454"/>
                  <a:gd name="T54" fmla="*/ 567 w 737"/>
                  <a:gd name="T55" fmla="*/ 142 h 454"/>
                  <a:gd name="T56" fmla="*/ 624 w 737"/>
                  <a:gd name="T57" fmla="*/ 171 h 454"/>
                  <a:gd name="T58" fmla="*/ 624 w 737"/>
                  <a:gd name="T59" fmla="*/ 199 h 454"/>
                  <a:gd name="T60" fmla="*/ 680 w 737"/>
                  <a:gd name="T61" fmla="*/ 199 h 454"/>
                  <a:gd name="T62" fmla="*/ 737 w 737"/>
                  <a:gd name="T63" fmla="*/ 256 h 454"/>
                  <a:gd name="T64" fmla="*/ 680 w 737"/>
                  <a:gd name="T65" fmla="*/ 284 h 454"/>
                  <a:gd name="T66" fmla="*/ 680 w 737"/>
                  <a:gd name="T67" fmla="*/ 312 h 454"/>
                  <a:gd name="T68" fmla="*/ 595 w 737"/>
                  <a:gd name="T69" fmla="*/ 341 h 454"/>
                  <a:gd name="T70" fmla="*/ 595 w 737"/>
                  <a:gd name="T71" fmla="*/ 369 h 454"/>
                  <a:gd name="T72" fmla="*/ 567 w 737"/>
                  <a:gd name="T73" fmla="*/ 341 h 454"/>
                  <a:gd name="T74" fmla="*/ 595 w 737"/>
                  <a:gd name="T75" fmla="*/ 397 h 454"/>
                  <a:gd name="T76" fmla="*/ 538 w 737"/>
                  <a:gd name="T77" fmla="*/ 369 h 454"/>
                  <a:gd name="T78" fmla="*/ 510 w 737"/>
                  <a:gd name="T79" fmla="*/ 341 h 454"/>
                  <a:gd name="T80" fmla="*/ 453 w 737"/>
                  <a:gd name="T81" fmla="*/ 312 h 454"/>
                  <a:gd name="T82" fmla="*/ 425 w 737"/>
                  <a:gd name="T83" fmla="*/ 341 h 454"/>
                  <a:gd name="T84" fmla="*/ 397 w 737"/>
                  <a:gd name="T85" fmla="*/ 312 h 454"/>
                  <a:gd name="T86" fmla="*/ 453 w 737"/>
                  <a:gd name="T87" fmla="*/ 397 h 454"/>
                  <a:gd name="T88" fmla="*/ 453 w 737"/>
                  <a:gd name="T89" fmla="*/ 426 h 454"/>
                  <a:gd name="T90" fmla="*/ 397 w 737"/>
                  <a:gd name="T91" fmla="*/ 426 h 454"/>
                  <a:gd name="T92" fmla="*/ 368 w 737"/>
                  <a:gd name="T93" fmla="*/ 454 h 454"/>
                  <a:gd name="T94" fmla="*/ 312 w 737"/>
                  <a:gd name="T95" fmla="*/ 426 h 454"/>
                  <a:gd name="T96" fmla="*/ 312 w 737"/>
                  <a:gd name="T97" fmla="*/ 454 h 454"/>
                  <a:gd name="T98" fmla="*/ 283 w 737"/>
                  <a:gd name="T99" fmla="*/ 454 h 454"/>
                  <a:gd name="T100" fmla="*/ 283 w 737"/>
                  <a:gd name="T101" fmla="*/ 426 h 454"/>
                  <a:gd name="T102" fmla="*/ 227 w 737"/>
                  <a:gd name="T103" fmla="*/ 397 h 454"/>
                  <a:gd name="T104" fmla="*/ 198 w 737"/>
                  <a:gd name="T105" fmla="*/ 426 h 454"/>
                  <a:gd name="T106" fmla="*/ 113 w 737"/>
                  <a:gd name="T107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37" h="454">
                    <a:moveTo>
                      <a:pt x="113" y="454"/>
                    </a:moveTo>
                    <a:lnTo>
                      <a:pt x="85" y="369"/>
                    </a:lnTo>
                    <a:lnTo>
                      <a:pt x="85" y="341"/>
                    </a:lnTo>
                    <a:lnTo>
                      <a:pt x="113" y="369"/>
                    </a:lnTo>
                    <a:lnTo>
                      <a:pt x="227" y="284"/>
                    </a:lnTo>
                    <a:lnTo>
                      <a:pt x="255" y="199"/>
                    </a:lnTo>
                    <a:lnTo>
                      <a:pt x="170" y="199"/>
                    </a:lnTo>
                    <a:lnTo>
                      <a:pt x="85" y="142"/>
                    </a:lnTo>
                    <a:lnTo>
                      <a:pt x="57" y="142"/>
                    </a:lnTo>
                    <a:lnTo>
                      <a:pt x="57" y="171"/>
                    </a:lnTo>
                    <a:lnTo>
                      <a:pt x="0" y="142"/>
                    </a:lnTo>
                    <a:lnTo>
                      <a:pt x="0" y="114"/>
                    </a:lnTo>
                    <a:lnTo>
                      <a:pt x="57" y="57"/>
                    </a:lnTo>
                    <a:lnTo>
                      <a:pt x="113" y="57"/>
                    </a:lnTo>
                    <a:lnTo>
                      <a:pt x="170" y="29"/>
                    </a:lnTo>
                    <a:lnTo>
                      <a:pt x="198" y="29"/>
                    </a:lnTo>
                    <a:lnTo>
                      <a:pt x="255" y="29"/>
                    </a:lnTo>
                    <a:lnTo>
                      <a:pt x="255" y="0"/>
                    </a:lnTo>
                    <a:lnTo>
                      <a:pt x="312" y="29"/>
                    </a:lnTo>
                    <a:lnTo>
                      <a:pt x="312" y="57"/>
                    </a:lnTo>
                    <a:lnTo>
                      <a:pt x="368" y="57"/>
                    </a:lnTo>
                    <a:lnTo>
                      <a:pt x="397" y="29"/>
                    </a:lnTo>
                    <a:lnTo>
                      <a:pt x="482" y="29"/>
                    </a:lnTo>
                    <a:lnTo>
                      <a:pt x="510" y="0"/>
                    </a:lnTo>
                    <a:lnTo>
                      <a:pt x="538" y="86"/>
                    </a:lnTo>
                    <a:lnTo>
                      <a:pt x="567" y="86"/>
                    </a:lnTo>
                    <a:lnTo>
                      <a:pt x="595" y="114"/>
                    </a:lnTo>
                    <a:lnTo>
                      <a:pt x="567" y="142"/>
                    </a:lnTo>
                    <a:lnTo>
                      <a:pt x="624" y="171"/>
                    </a:lnTo>
                    <a:lnTo>
                      <a:pt x="624" y="199"/>
                    </a:lnTo>
                    <a:lnTo>
                      <a:pt x="680" y="199"/>
                    </a:lnTo>
                    <a:lnTo>
                      <a:pt x="737" y="256"/>
                    </a:lnTo>
                    <a:lnTo>
                      <a:pt x="680" y="284"/>
                    </a:lnTo>
                    <a:lnTo>
                      <a:pt x="680" y="312"/>
                    </a:lnTo>
                    <a:lnTo>
                      <a:pt x="595" y="341"/>
                    </a:lnTo>
                    <a:lnTo>
                      <a:pt x="595" y="369"/>
                    </a:lnTo>
                    <a:lnTo>
                      <a:pt x="567" y="341"/>
                    </a:lnTo>
                    <a:lnTo>
                      <a:pt x="595" y="397"/>
                    </a:lnTo>
                    <a:lnTo>
                      <a:pt x="538" y="369"/>
                    </a:lnTo>
                    <a:lnTo>
                      <a:pt x="510" y="341"/>
                    </a:lnTo>
                    <a:lnTo>
                      <a:pt x="453" y="312"/>
                    </a:lnTo>
                    <a:lnTo>
                      <a:pt x="425" y="341"/>
                    </a:lnTo>
                    <a:lnTo>
                      <a:pt x="397" y="312"/>
                    </a:lnTo>
                    <a:lnTo>
                      <a:pt x="453" y="397"/>
                    </a:lnTo>
                    <a:lnTo>
                      <a:pt x="453" y="426"/>
                    </a:lnTo>
                    <a:lnTo>
                      <a:pt x="397" y="426"/>
                    </a:lnTo>
                    <a:lnTo>
                      <a:pt x="368" y="454"/>
                    </a:lnTo>
                    <a:lnTo>
                      <a:pt x="312" y="426"/>
                    </a:lnTo>
                    <a:lnTo>
                      <a:pt x="312" y="454"/>
                    </a:lnTo>
                    <a:lnTo>
                      <a:pt x="283" y="454"/>
                    </a:lnTo>
                    <a:lnTo>
                      <a:pt x="283" y="426"/>
                    </a:lnTo>
                    <a:lnTo>
                      <a:pt x="227" y="397"/>
                    </a:lnTo>
                    <a:lnTo>
                      <a:pt x="198" y="426"/>
                    </a:lnTo>
                    <a:lnTo>
                      <a:pt x="113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7" name="Freeform 747"/>
              <p:cNvSpPr>
                <a:spLocks/>
              </p:cNvSpPr>
              <p:nvPr/>
            </p:nvSpPr>
            <p:spPr bwMode="auto">
              <a:xfrm>
                <a:off x="6045" y="1323"/>
                <a:ext cx="510" cy="397"/>
              </a:xfrm>
              <a:custGeom>
                <a:avLst/>
                <a:gdLst>
                  <a:gd name="T0" fmla="*/ 113 w 510"/>
                  <a:gd name="T1" fmla="*/ 397 h 397"/>
                  <a:gd name="T2" fmla="*/ 57 w 510"/>
                  <a:gd name="T3" fmla="*/ 397 h 397"/>
                  <a:gd name="T4" fmla="*/ 57 w 510"/>
                  <a:gd name="T5" fmla="*/ 369 h 397"/>
                  <a:gd name="T6" fmla="*/ 0 w 510"/>
                  <a:gd name="T7" fmla="*/ 340 h 397"/>
                  <a:gd name="T8" fmla="*/ 28 w 510"/>
                  <a:gd name="T9" fmla="*/ 312 h 397"/>
                  <a:gd name="T10" fmla="*/ 28 w 510"/>
                  <a:gd name="T11" fmla="*/ 255 h 397"/>
                  <a:gd name="T12" fmla="*/ 57 w 510"/>
                  <a:gd name="T13" fmla="*/ 255 h 397"/>
                  <a:gd name="T14" fmla="*/ 113 w 510"/>
                  <a:gd name="T15" fmla="*/ 198 h 397"/>
                  <a:gd name="T16" fmla="*/ 170 w 510"/>
                  <a:gd name="T17" fmla="*/ 227 h 397"/>
                  <a:gd name="T18" fmla="*/ 283 w 510"/>
                  <a:gd name="T19" fmla="*/ 113 h 397"/>
                  <a:gd name="T20" fmla="*/ 312 w 510"/>
                  <a:gd name="T21" fmla="*/ 57 h 397"/>
                  <a:gd name="T22" fmla="*/ 340 w 510"/>
                  <a:gd name="T23" fmla="*/ 57 h 397"/>
                  <a:gd name="T24" fmla="*/ 368 w 510"/>
                  <a:gd name="T25" fmla="*/ 0 h 397"/>
                  <a:gd name="T26" fmla="*/ 425 w 510"/>
                  <a:gd name="T27" fmla="*/ 28 h 397"/>
                  <a:gd name="T28" fmla="*/ 453 w 510"/>
                  <a:gd name="T29" fmla="*/ 113 h 397"/>
                  <a:gd name="T30" fmla="*/ 510 w 510"/>
                  <a:gd name="T31" fmla="*/ 142 h 397"/>
                  <a:gd name="T32" fmla="*/ 510 w 510"/>
                  <a:gd name="T33" fmla="*/ 170 h 397"/>
                  <a:gd name="T34" fmla="*/ 482 w 510"/>
                  <a:gd name="T35" fmla="*/ 170 h 397"/>
                  <a:gd name="T36" fmla="*/ 425 w 510"/>
                  <a:gd name="T37" fmla="*/ 255 h 397"/>
                  <a:gd name="T38" fmla="*/ 255 w 510"/>
                  <a:gd name="T39" fmla="*/ 284 h 397"/>
                  <a:gd name="T40" fmla="*/ 170 w 510"/>
                  <a:gd name="T41" fmla="*/ 255 h 397"/>
                  <a:gd name="T42" fmla="*/ 142 w 510"/>
                  <a:gd name="T43" fmla="*/ 284 h 397"/>
                  <a:gd name="T44" fmla="*/ 170 w 510"/>
                  <a:gd name="T45" fmla="*/ 312 h 397"/>
                  <a:gd name="T46" fmla="*/ 170 w 510"/>
                  <a:gd name="T47" fmla="*/ 369 h 397"/>
                  <a:gd name="T48" fmla="*/ 85 w 510"/>
                  <a:gd name="T49" fmla="*/ 340 h 397"/>
                  <a:gd name="T50" fmla="*/ 113 w 510"/>
                  <a:gd name="T51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10" h="397">
                    <a:moveTo>
                      <a:pt x="113" y="397"/>
                    </a:moveTo>
                    <a:lnTo>
                      <a:pt x="57" y="397"/>
                    </a:lnTo>
                    <a:lnTo>
                      <a:pt x="57" y="369"/>
                    </a:lnTo>
                    <a:lnTo>
                      <a:pt x="0" y="340"/>
                    </a:lnTo>
                    <a:lnTo>
                      <a:pt x="28" y="312"/>
                    </a:lnTo>
                    <a:lnTo>
                      <a:pt x="28" y="255"/>
                    </a:lnTo>
                    <a:lnTo>
                      <a:pt x="57" y="255"/>
                    </a:lnTo>
                    <a:lnTo>
                      <a:pt x="113" y="198"/>
                    </a:lnTo>
                    <a:lnTo>
                      <a:pt x="170" y="227"/>
                    </a:lnTo>
                    <a:lnTo>
                      <a:pt x="283" y="113"/>
                    </a:lnTo>
                    <a:lnTo>
                      <a:pt x="312" y="57"/>
                    </a:lnTo>
                    <a:lnTo>
                      <a:pt x="340" y="57"/>
                    </a:lnTo>
                    <a:lnTo>
                      <a:pt x="368" y="0"/>
                    </a:lnTo>
                    <a:lnTo>
                      <a:pt x="425" y="28"/>
                    </a:lnTo>
                    <a:lnTo>
                      <a:pt x="453" y="113"/>
                    </a:lnTo>
                    <a:lnTo>
                      <a:pt x="510" y="142"/>
                    </a:lnTo>
                    <a:lnTo>
                      <a:pt x="510" y="170"/>
                    </a:lnTo>
                    <a:lnTo>
                      <a:pt x="482" y="170"/>
                    </a:lnTo>
                    <a:lnTo>
                      <a:pt x="425" y="255"/>
                    </a:lnTo>
                    <a:lnTo>
                      <a:pt x="255" y="284"/>
                    </a:lnTo>
                    <a:lnTo>
                      <a:pt x="170" y="255"/>
                    </a:lnTo>
                    <a:lnTo>
                      <a:pt x="142" y="284"/>
                    </a:lnTo>
                    <a:lnTo>
                      <a:pt x="170" y="312"/>
                    </a:lnTo>
                    <a:lnTo>
                      <a:pt x="170" y="369"/>
                    </a:lnTo>
                    <a:lnTo>
                      <a:pt x="85" y="340"/>
                    </a:lnTo>
                    <a:lnTo>
                      <a:pt x="113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8" name="Freeform 748"/>
              <p:cNvSpPr>
                <a:spLocks/>
              </p:cNvSpPr>
              <p:nvPr/>
            </p:nvSpPr>
            <p:spPr bwMode="auto">
              <a:xfrm>
                <a:off x="5988" y="1295"/>
                <a:ext cx="369" cy="340"/>
              </a:xfrm>
              <a:custGeom>
                <a:avLst/>
                <a:gdLst>
                  <a:gd name="T0" fmla="*/ 0 w 369"/>
                  <a:gd name="T1" fmla="*/ 226 h 340"/>
                  <a:gd name="T2" fmla="*/ 28 w 369"/>
                  <a:gd name="T3" fmla="*/ 312 h 340"/>
                  <a:gd name="T4" fmla="*/ 57 w 369"/>
                  <a:gd name="T5" fmla="*/ 312 h 340"/>
                  <a:gd name="T6" fmla="*/ 85 w 369"/>
                  <a:gd name="T7" fmla="*/ 340 h 340"/>
                  <a:gd name="T8" fmla="*/ 85 w 369"/>
                  <a:gd name="T9" fmla="*/ 283 h 340"/>
                  <a:gd name="T10" fmla="*/ 114 w 369"/>
                  <a:gd name="T11" fmla="*/ 283 h 340"/>
                  <a:gd name="T12" fmla="*/ 170 w 369"/>
                  <a:gd name="T13" fmla="*/ 226 h 340"/>
                  <a:gd name="T14" fmla="*/ 227 w 369"/>
                  <a:gd name="T15" fmla="*/ 255 h 340"/>
                  <a:gd name="T16" fmla="*/ 340 w 369"/>
                  <a:gd name="T17" fmla="*/ 141 h 340"/>
                  <a:gd name="T18" fmla="*/ 369 w 369"/>
                  <a:gd name="T19" fmla="*/ 85 h 340"/>
                  <a:gd name="T20" fmla="*/ 284 w 369"/>
                  <a:gd name="T21" fmla="*/ 56 h 340"/>
                  <a:gd name="T22" fmla="*/ 255 w 369"/>
                  <a:gd name="T23" fmla="*/ 0 h 340"/>
                  <a:gd name="T24" fmla="*/ 227 w 369"/>
                  <a:gd name="T25" fmla="*/ 0 h 340"/>
                  <a:gd name="T26" fmla="*/ 199 w 369"/>
                  <a:gd name="T27" fmla="*/ 28 h 340"/>
                  <a:gd name="T28" fmla="*/ 114 w 369"/>
                  <a:gd name="T29" fmla="*/ 56 h 340"/>
                  <a:gd name="T30" fmla="*/ 57 w 369"/>
                  <a:gd name="T31" fmla="*/ 113 h 340"/>
                  <a:gd name="T32" fmla="*/ 57 w 369"/>
                  <a:gd name="T33" fmla="*/ 141 h 340"/>
                  <a:gd name="T34" fmla="*/ 114 w 369"/>
                  <a:gd name="T35" fmla="*/ 141 h 340"/>
                  <a:gd name="T36" fmla="*/ 142 w 369"/>
                  <a:gd name="T37" fmla="*/ 198 h 340"/>
                  <a:gd name="T38" fmla="*/ 85 w 369"/>
                  <a:gd name="T39" fmla="*/ 170 h 340"/>
                  <a:gd name="T40" fmla="*/ 57 w 369"/>
                  <a:gd name="T41" fmla="*/ 170 h 340"/>
                  <a:gd name="T42" fmla="*/ 28 w 369"/>
                  <a:gd name="T43" fmla="*/ 226 h 340"/>
                  <a:gd name="T44" fmla="*/ 0 w 369"/>
                  <a:gd name="T45" fmla="*/ 226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69" h="340">
                    <a:moveTo>
                      <a:pt x="0" y="226"/>
                    </a:moveTo>
                    <a:lnTo>
                      <a:pt x="28" y="312"/>
                    </a:lnTo>
                    <a:lnTo>
                      <a:pt x="57" y="312"/>
                    </a:lnTo>
                    <a:lnTo>
                      <a:pt x="85" y="340"/>
                    </a:lnTo>
                    <a:lnTo>
                      <a:pt x="85" y="283"/>
                    </a:lnTo>
                    <a:lnTo>
                      <a:pt x="114" y="283"/>
                    </a:lnTo>
                    <a:lnTo>
                      <a:pt x="170" y="226"/>
                    </a:lnTo>
                    <a:lnTo>
                      <a:pt x="227" y="255"/>
                    </a:lnTo>
                    <a:lnTo>
                      <a:pt x="340" y="141"/>
                    </a:lnTo>
                    <a:lnTo>
                      <a:pt x="369" y="85"/>
                    </a:lnTo>
                    <a:lnTo>
                      <a:pt x="284" y="56"/>
                    </a:lnTo>
                    <a:lnTo>
                      <a:pt x="255" y="0"/>
                    </a:lnTo>
                    <a:lnTo>
                      <a:pt x="227" y="0"/>
                    </a:lnTo>
                    <a:lnTo>
                      <a:pt x="199" y="28"/>
                    </a:lnTo>
                    <a:lnTo>
                      <a:pt x="114" y="56"/>
                    </a:lnTo>
                    <a:lnTo>
                      <a:pt x="57" y="113"/>
                    </a:lnTo>
                    <a:lnTo>
                      <a:pt x="57" y="141"/>
                    </a:lnTo>
                    <a:lnTo>
                      <a:pt x="114" y="141"/>
                    </a:lnTo>
                    <a:lnTo>
                      <a:pt x="142" y="198"/>
                    </a:lnTo>
                    <a:lnTo>
                      <a:pt x="85" y="170"/>
                    </a:lnTo>
                    <a:lnTo>
                      <a:pt x="57" y="170"/>
                    </a:lnTo>
                    <a:lnTo>
                      <a:pt x="28" y="226"/>
                    </a:lnTo>
                    <a:lnTo>
                      <a:pt x="0" y="22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9" name="Freeform 749"/>
              <p:cNvSpPr>
                <a:spLocks/>
              </p:cNvSpPr>
              <p:nvPr/>
            </p:nvSpPr>
            <p:spPr bwMode="auto">
              <a:xfrm>
                <a:off x="6215" y="784"/>
                <a:ext cx="510" cy="681"/>
              </a:xfrm>
              <a:custGeom>
                <a:avLst/>
                <a:gdLst>
                  <a:gd name="T0" fmla="*/ 340 w 510"/>
                  <a:gd name="T1" fmla="*/ 681 h 681"/>
                  <a:gd name="T2" fmla="*/ 283 w 510"/>
                  <a:gd name="T3" fmla="*/ 652 h 681"/>
                  <a:gd name="T4" fmla="*/ 255 w 510"/>
                  <a:gd name="T5" fmla="*/ 567 h 681"/>
                  <a:gd name="T6" fmla="*/ 198 w 510"/>
                  <a:gd name="T7" fmla="*/ 539 h 681"/>
                  <a:gd name="T8" fmla="*/ 170 w 510"/>
                  <a:gd name="T9" fmla="*/ 596 h 681"/>
                  <a:gd name="T10" fmla="*/ 142 w 510"/>
                  <a:gd name="T11" fmla="*/ 596 h 681"/>
                  <a:gd name="T12" fmla="*/ 57 w 510"/>
                  <a:gd name="T13" fmla="*/ 567 h 681"/>
                  <a:gd name="T14" fmla="*/ 28 w 510"/>
                  <a:gd name="T15" fmla="*/ 511 h 681"/>
                  <a:gd name="T16" fmla="*/ 0 w 510"/>
                  <a:gd name="T17" fmla="*/ 511 h 681"/>
                  <a:gd name="T18" fmla="*/ 28 w 510"/>
                  <a:gd name="T19" fmla="*/ 482 h 681"/>
                  <a:gd name="T20" fmla="*/ 0 w 510"/>
                  <a:gd name="T21" fmla="*/ 426 h 681"/>
                  <a:gd name="T22" fmla="*/ 57 w 510"/>
                  <a:gd name="T23" fmla="*/ 426 h 681"/>
                  <a:gd name="T24" fmla="*/ 85 w 510"/>
                  <a:gd name="T25" fmla="*/ 397 h 681"/>
                  <a:gd name="T26" fmla="*/ 113 w 510"/>
                  <a:gd name="T27" fmla="*/ 369 h 681"/>
                  <a:gd name="T28" fmla="*/ 227 w 510"/>
                  <a:gd name="T29" fmla="*/ 256 h 681"/>
                  <a:gd name="T30" fmla="*/ 227 w 510"/>
                  <a:gd name="T31" fmla="*/ 227 h 681"/>
                  <a:gd name="T32" fmla="*/ 283 w 510"/>
                  <a:gd name="T33" fmla="*/ 114 h 681"/>
                  <a:gd name="T34" fmla="*/ 283 w 510"/>
                  <a:gd name="T35" fmla="*/ 85 h 681"/>
                  <a:gd name="T36" fmla="*/ 255 w 510"/>
                  <a:gd name="T37" fmla="*/ 57 h 681"/>
                  <a:gd name="T38" fmla="*/ 255 w 510"/>
                  <a:gd name="T39" fmla="*/ 29 h 681"/>
                  <a:gd name="T40" fmla="*/ 312 w 510"/>
                  <a:gd name="T41" fmla="*/ 0 h 681"/>
                  <a:gd name="T42" fmla="*/ 340 w 510"/>
                  <a:gd name="T43" fmla="*/ 0 h 681"/>
                  <a:gd name="T44" fmla="*/ 312 w 510"/>
                  <a:gd name="T45" fmla="*/ 29 h 681"/>
                  <a:gd name="T46" fmla="*/ 397 w 510"/>
                  <a:gd name="T47" fmla="*/ 114 h 681"/>
                  <a:gd name="T48" fmla="*/ 425 w 510"/>
                  <a:gd name="T49" fmla="*/ 85 h 681"/>
                  <a:gd name="T50" fmla="*/ 454 w 510"/>
                  <a:gd name="T51" fmla="*/ 114 h 681"/>
                  <a:gd name="T52" fmla="*/ 454 w 510"/>
                  <a:gd name="T53" fmla="*/ 170 h 681"/>
                  <a:gd name="T54" fmla="*/ 482 w 510"/>
                  <a:gd name="T55" fmla="*/ 199 h 681"/>
                  <a:gd name="T56" fmla="*/ 482 w 510"/>
                  <a:gd name="T57" fmla="*/ 284 h 681"/>
                  <a:gd name="T58" fmla="*/ 510 w 510"/>
                  <a:gd name="T59" fmla="*/ 312 h 681"/>
                  <a:gd name="T60" fmla="*/ 482 w 510"/>
                  <a:gd name="T61" fmla="*/ 341 h 681"/>
                  <a:gd name="T62" fmla="*/ 510 w 510"/>
                  <a:gd name="T63" fmla="*/ 426 h 681"/>
                  <a:gd name="T64" fmla="*/ 482 w 510"/>
                  <a:gd name="T65" fmla="*/ 426 h 681"/>
                  <a:gd name="T66" fmla="*/ 482 w 510"/>
                  <a:gd name="T67" fmla="*/ 454 h 681"/>
                  <a:gd name="T68" fmla="*/ 425 w 510"/>
                  <a:gd name="T69" fmla="*/ 511 h 681"/>
                  <a:gd name="T70" fmla="*/ 425 w 510"/>
                  <a:gd name="T71" fmla="*/ 539 h 681"/>
                  <a:gd name="T72" fmla="*/ 397 w 510"/>
                  <a:gd name="T73" fmla="*/ 539 h 681"/>
                  <a:gd name="T74" fmla="*/ 397 w 510"/>
                  <a:gd name="T75" fmla="*/ 567 h 681"/>
                  <a:gd name="T76" fmla="*/ 368 w 510"/>
                  <a:gd name="T77" fmla="*/ 596 h 681"/>
                  <a:gd name="T78" fmla="*/ 368 w 510"/>
                  <a:gd name="T79" fmla="*/ 652 h 681"/>
                  <a:gd name="T80" fmla="*/ 340 w 510"/>
                  <a:gd name="T81" fmla="*/ 681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10" h="681">
                    <a:moveTo>
                      <a:pt x="340" y="681"/>
                    </a:moveTo>
                    <a:lnTo>
                      <a:pt x="283" y="652"/>
                    </a:lnTo>
                    <a:lnTo>
                      <a:pt x="255" y="567"/>
                    </a:lnTo>
                    <a:lnTo>
                      <a:pt x="198" y="539"/>
                    </a:lnTo>
                    <a:lnTo>
                      <a:pt x="170" y="596"/>
                    </a:lnTo>
                    <a:lnTo>
                      <a:pt x="142" y="596"/>
                    </a:lnTo>
                    <a:lnTo>
                      <a:pt x="57" y="567"/>
                    </a:lnTo>
                    <a:lnTo>
                      <a:pt x="28" y="511"/>
                    </a:lnTo>
                    <a:lnTo>
                      <a:pt x="0" y="511"/>
                    </a:lnTo>
                    <a:lnTo>
                      <a:pt x="28" y="482"/>
                    </a:lnTo>
                    <a:lnTo>
                      <a:pt x="0" y="426"/>
                    </a:lnTo>
                    <a:lnTo>
                      <a:pt x="57" y="426"/>
                    </a:lnTo>
                    <a:lnTo>
                      <a:pt x="85" y="397"/>
                    </a:lnTo>
                    <a:lnTo>
                      <a:pt x="113" y="369"/>
                    </a:lnTo>
                    <a:lnTo>
                      <a:pt x="227" y="256"/>
                    </a:lnTo>
                    <a:lnTo>
                      <a:pt x="227" y="227"/>
                    </a:lnTo>
                    <a:lnTo>
                      <a:pt x="283" y="114"/>
                    </a:lnTo>
                    <a:lnTo>
                      <a:pt x="283" y="85"/>
                    </a:lnTo>
                    <a:lnTo>
                      <a:pt x="255" y="57"/>
                    </a:lnTo>
                    <a:lnTo>
                      <a:pt x="255" y="29"/>
                    </a:lnTo>
                    <a:lnTo>
                      <a:pt x="312" y="0"/>
                    </a:lnTo>
                    <a:lnTo>
                      <a:pt x="340" y="0"/>
                    </a:lnTo>
                    <a:lnTo>
                      <a:pt x="312" y="29"/>
                    </a:lnTo>
                    <a:lnTo>
                      <a:pt x="397" y="114"/>
                    </a:lnTo>
                    <a:lnTo>
                      <a:pt x="425" y="85"/>
                    </a:lnTo>
                    <a:lnTo>
                      <a:pt x="454" y="114"/>
                    </a:lnTo>
                    <a:lnTo>
                      <a:pt x="454" y="170"/>
                    </a:lnTo>
                    <a:lnTo>
                      <a:pt x="482" y="199"/>
                    </a:lnTo>
                    <a:lnTo>
                      <a:pt x="482" y="284"/>
                    </a:lnTo>
                    <a:lnTo>
                      <a:pt x="510" y="312"/>
                    </a:lnTo>
                    <a:lnTo>
                      <a:pt x="482" y="341"/>
                    </a:lnTo>
                    <a:lnTo>
                      <a:pt x="510" y="426"/>
                    </a:lnTo>
                    <a:lnTo>
                      <a:pt x="482" y="426"/>
                    </a:lnTo>
                    <a:lnTo>
                      <a:pt x="482" y="454"/>
                    </a:lnTo>
                    <a:lnTo>
                      <a:pt x="425" y="511"/>
                    </a:lnTo>
                    <a:lnTo>
                      <a:pt x="425" y="539"/>
                    </a:lnTo>
                    <a:lnTo>
                      <a:pt x="397" y="539"/>
                    </a:lnTo>
                    <a:lnTo>
                      <a:pt x="397" y="567"/>
                    </a:lnTo>
                    <a:lnTo>
                      <a:pt x="368" y="596"/>
                    </a:lnTo>
                    <a:lnTo>
                      <a:pt x="368" y="652"/>
                    </a:lnTo>
                    <a:lnTo>
                      <a:pt x="340" y="68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0" name="Freeform 750"/>
              <p:cNvSpPr>
                <a:spLocks/>
              </p:cNvSpPr>
              <p:nvPr/>
            </p:nvSpPr>
            <p:spPr bwMode="auto">
              <a:xfrm>
                <a:off x="5535" y="1323"/>
                <a:ext cx="255" cy="227"/>
              </a:xfrm>
              <a:custGeom>
                <a:avLst/>
                <a:gdLst>
                  <a:gd name="T0" fmla="*/ 198 w 255"/>
                  <a:gd name="T1" fmla="*/ 227 h 227"/>
                  <a:gd name="T2" fmla="*/ 113 w 255"/>
                  <a:gd name="T3" fmla="*/ 227 h 227"/>
                  <a:gd name="T4" fmla="*/ 141 w 255"/>
                  <a:gd name="T5" fmla="*/ 198 h 227"/>
                  <a:gd name="T6" fmla="*/ 113 w 255"/>
                  <a:gd name="T7" fmla="*/ 142 h 227"/>
                  <a:gd name="T8" fmla="*/ 85 w 255"/>
                  <a:gd name="T9" fmla="*/ 113 h 227"/>
                  <a:gd name="T10" fmla="*/ 56 w 255"/>
                  <a:gd name="T11" fmla="*/ 142 h 227"/>
                  <a:gd name="T12" fmla="*/ 0 w 255"/>
                  <a:gd name="T13" fmla="*/ 85 h 227"/>
                  <a:gd name="T14" fmla="*/ 0 w 255"/>
                  <a:gd name="T15" fmla="*/ 28 h 227"/>
                  <a:gd name="T16" fmla="*/ 85 w 255"/>
                  <a:gd name="T17" fmla="*/ 0 h 227"/>
                  <a:gd name="T18" fmla="*/ 170 w 255"/>
                  <a:gd name="T19" fmla="*/ 28 h 227"/>
                  <a:gd name="T20" fmla="*/ 141 w 255"/>
                  <a:gd name="T21" fmla="*/ 57 h 227"/>
                  <a:gd name="T22" fmla="*/ 198 w 255"/>
                  <a:gd name="T23" fmla="*/ 28 h 227"/>
                  <a:gd name="T24" fmla="*/ 255 w 255"/>
                  <a:gd name="T25" fmla="*/ 57 h 227"/>
                  <a:gd name="T26" fmla="*/ 255 w 255"/>
                  <a:gd name="T27" fmla="*/ 85 h 227"/>
                  <a:gd name="T28" fmla="*/ 226 w 255"/>
                  <a:gd name="T29" fmla="*/ 113 h 227"/>
                  <a:gd name="T30" fmla="*/ 198 w 255"/>
                  <a:gd name="T31" fmla="*/ 198 h 227"/>
                  <a:gd name="T32" fmla="*/ 198 w 255"/>
                  <a:gd name="T33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5" h="227">
                    <a:moveTo>
                      <a:pt x="198" y="227"/>
                    </a:moveTo>
                    <a:lnTo>
                      <a:pt x="113" y="227"/>
                    </a:lnTo>
                    <a:lnTo>
                      <a:pt x="141" y="198"/>
                    </a:lnTo>
                    <a:lnTo>
                      <a:pt x="113" y="142"/>
                    </a:lnTo>
                    <a:lnTo>
                      <a:pt x="85" y="113"/>
                    </a:lnTo>
                    <a:lnTo>
                      <a:pt x="56" y="142"/>
                    </a:lnTo>
                    <a:lnTo>
                      <a:pt x="0" y="85"/>
                    </a:lnTo>
                    <a:lnTo>
                      <a:pt x="0" y="28"/>
                    </a:lnTo>
                    <a:lnTo>
                      <a:pt x="85" y="0"/>
                    </a:lnTo>
                    <a:lnTo>
                      <a:pt x="170" y="28"/>
                    </a:lnTo>
                    <a:lnTo>
                      <a:pt x="141" y="57"/>
                    </a:lnTo>
                    <a:lnTo>
                      <a:pt x="198" y="28"/>
                    </a:lnTo>
                    <a:lnTo>
                      <a:pt x="255" y="57"/>
                    </a:lnTo>
                    <a:lnTo>
                      <a:pt x="255" y="85"/>
                    </a:lnTo>
                    <a:lnTo>
                      <a:pt x="226" y="113"/>
                    </a:lnTo>
                    <a:lnTo>
                      <a:pt x="198" y="198"/>
                    </a:lnTo>
                    <a:lnTo>
                      <a:pt x="198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1" name="Freeform 751"/>
              <p:cNvSpPr>
                <a:spLocks/>
              </p:cNvSpPr>
              <p:nvPr/>
            </p:nvSpPr>
            <p:spPr bwMode="auto">
              <a:xfrm>
                <a:off x="5393" y="1323"/>
                <a:ext cx="283" cy="340"/>
              </a:xfrm>
              <a:custGeom>
                <a:avLst/>
                <a:gdLst>
                  <a:gd name="T0" fmla="*/ 85 w 283"/>
                  <a:gd name="T1" fmla="*/ 340 h 340"/>
                  <a:gd name="T2" fmla="*/ 56 w 283"/>
                  <a:gd name="T3" fmla="*/ 312 h 340"/>
                  <a:gd name="T4" fmla="*/ 28 w 283"/>
                  <a:gd name="T5" fmla="*/ 227 h 340"/>
                  <a:gd name="T6" fmla="*/ 28 w 283"/>
                  <a:gd name="T7" fmla="*/ 170 h 340"/>
                  <a:gd name="T8" fmla="*/ 56 w 283"/>
                  <a:gd name="T9" fmla="*/ 170 h 340"/>
                  <a:gd name="T10" fmla="*/ 56 w 283"/>
                  <a:gd name="T11" fmla="*/ 113 h 340"/>
                  <a:gd name="T12" fmla="*/ 0 w 283"/>
                  <a:gd name="T13" fmla="*/ 85 h 340"/>
                  <a:gd name="T14" fmla="*/ 28 w 283"/>
                  <a:gd name="T15" fmla="*/ 28 h 340"/>
                  <a:gd name="T16" fmla="*/ 28 w 283"/>
                  <a:gd name="T17" fmla="*/ 0 h 340"/>
                  <a:gd name="T18" fmla="*/ 85 w 283"/>
                  <a:gd name="T19" fmla="*/ 28 h 340"/>
                  <a:gd name="T20" fmla="*/ 142 w 283"/>
                  <a:gd name="T21" fmla="*/ 28 h 340"/>
                  <a:gd name="T22" fmla="*/ 142 w 283"/>
                  <a:gd name="T23" fmla="*/ 85 h 340"/>
                  <a:gd name="T24" fmla="*/ 198 w 283"/>
                  <a:gd name="T25" fmla="*/ 142 h 340"/>
                  <a:gd name="T26" fmla="*/ 227 w 283"/>
                  <a:gd name="T27" fmla="*/ 113 h 340"/>
                  <a:gd name="T28" fmla="*/ 255 w 283"/>
                  <a:gd name="T29" fmla="*/ 142 h 340"/>
                  <a:gd name="T30" fmla="*/ 283 w 283"/>
                  <a:gd name="T31" fmla="*/ 198 h 340"/>
                  <a:gd name="T32" fmla="*/ 255 w 283"/>
                  <a:gd name="T33" fmla="*/ 227 h 340"/>
                  <a:gd name="T34" fmla="*/ 198 w 283"/>
                  <a:gd name="T35" fmla="*/ 255 h 340"/>
                  <a:gd name="T36" fmla="*/ 142 w 283"/>
                  <a:gd name="T37" fmla="*/ 255 h 340"/>
                  <a:gd name="T38" fmla="*/ 85 w 283"/>
                  <a:gd name="T39" fmla="*/ 312 h 340"/>
                  <a:gd name="T40" fmla="*/ 85 w 283"/>
                  <a:gd name="T41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83" h="340">
                    <a:moveTo>
                      <a:pt x="85" y="340"/>
                    </a:moveTo>
                    <a:lnTo>
                      <a:pt x="56" y="312"/>
                    </a:lnTo>
                    <a:lnTo>
                      <a:pt x="28" y="227"/>
                    </a:lnTo>
                    <a:lnTo>
                      <a:pt x="28" y="170"/>
                    </a:lnTo>
                    <a:lnTo>
                      <a:pt x="56" y="170"/>
                    </a:lnTo>
                    <a:lnTo>
                      <a:pt x="56" y="113"/>
                    </a:lnTo>
                    <a:lnTo>
                      <a:pt x="0" y="85"/>
                    </a:lnTo>
                    <a:lnTo>
                      <a:pt x="28" y="28"/>
                    </a:lnTo>
                    <a:lnTo>
                      <a:pt x="28" y="0"/>
                    </a:lnTo>
                    <a:lnTo>
                      <a:pt x="85" y="28"/>
                    </a:lnTo>
                    <a:lnTo>
                      <a:pt x="142" y="28"/>
                    </a:lnTo>
                    <a:lnTo>
                      <a:pt x="142" y="85"/>
                    </a:lnTo>
                    <a:lnTo>
                      <a:pt x="198" y="142"/>
                    </a:lnTo>
                    <a:lnTo>
                      <a:pt x="227" y="113"/>
                    </a:lnTo>
                    <a:lnTo>
                      <a:pt x="255" y="142"/>
                    </a:lnTo>
                    <a:lnTo>
                      <a:pt x="283" y="198"/>
                    </a:lnTo>
                    <a:lnTo>
                      <a:pt x="255" y="227"/>
                    </a:lnTo>
                    <a:lnTo>
                      <a:pt x="198" y="255"/>
                    </a:lnTo>
                    <a:lnTo>
                      <a:pt x="142" y="255"/>
                    </a:lnTo>
                    <a:lnTo>
                      <a:pt x="85" y="312"/>
                    </a:lnTo>
                    <a:lnTo>
                      <a:pt x="85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3" name="Freeform 753"/>
              <p:cNvSpPr>
                <a:spLocks/>
              </p:cNvSpPr>
              <p:nvPr/>
            </p:nvSpPr>
            <p:spPr bwMode="auto">
              <a:xfrm>
                <a:off x="5336" y="1493"/>
                <a:ext cx="57" cy="114"/>
              </a:xfrm>
              <a:custGeom>
                <a:avLst/>
                <a:gdLst>
                  <a:gd name="T0" fmla="*/ 57 w 57"/>
                  <a:gd name="T1" fmla="*/ 0 h 114"/>
                  <a:gd name="T2" fmla="*/ 57 w 57"/>
                  <a:gd name="T3" fmla="*/ 57 h 114"/>
                  <a:gd name="T4" fmla="*/ 28 w 57"/>
                  <a:gd name="T5" fmla="*/ 114 h 114"/>
                  <a:gd name="T6" fmla="*/ 0 w 57"/>
                  <a:gd name="T7" fmla="*/ 85 h 114"/>
                  <a:gd name="T8" fmla="*/ 28 w 57"/>
                  <a:gd name="T9" fmla="*/ 57 h 114"/>
                  <a:gd name="T10" fmla="*/ 0 w 57"/>
                  <a:gd name="T11" fmla="*/ 28 h 114"/>
                  <a:gd name="T12" fmla="*/ 57 w 57"/>
                  <a:gd name="T13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" h="114">
                    <a:moveTo>
                      <a:pt x="57" y="0"/>
                    </a:moveTo>
                    <a:lnTo>
                      <a:pt x="57" y="57"/>
                    </a:lnTo>
                    <a:lnTo>
                      <a:pt x="28" y="114"/>
                    </a:lnTo>
                    <a:lnTo>
                      <a:pt x="0" y="85"/>
                    </a:lnTo>
                    <a:lnTo>
                      <a:pt x="28" y="57"/>
                    </a:lnTo>
                    <a:lnTo>
                      <a:pt x="0" y="28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4" name="Freeform 754"/>
              <p:cNvSpPr>
                <a:spLocks/>
              </p:cNvSpPr>
              <p:nvPr/>
            </p:nvSpPr>
            <p:spPr bwMode="auto">
              <a:xfrm>
                <a:off x="5761" y="1436"/>
                <a:ext cx="114" cy="85"/>
              </a:xfrm>
              <a:custGeom>
                <a:avLst/>
                <a:gdLst>
                  <a:gd name="T0" fmla="*/ 57 w 114"/>
                  <a:gd name="T1" fmla="*/ 0 h 85"/>
                  <a:gd name="T2" fmla="*/ 0 w 114"/>
                  <a:gd name="T3" fmla="*/ 29 h 85"/>
                  <a:gd name="T4" fmla="*/ 0 w 114"/>
                  <a:gd name="T5" fmla="*/ 57 h 85"/>
                  <a:gd name="T6" fmla="*/ 29 w 114"/>
                  <a:gd name="T7" fmla="*/ 85 h 85"/>
                  <a:gd name="T8" fmla="*/ 57 w 114"/>
                  <a:gd name="T9" fmla="*/ 57 h 85"/>
                  <a:gd name="T10" fmla="*/ 114 w 114"/>
                  <a:gd name="T11" fmla="*/ 85 h 85"/>
                  <a:gd name="T12" fmla="*/ 114 w 114"/>
                  <a:gd name="T13" fmla="*/ 57 h 85"/>
                  <a:gd name="T14" fmla="*/ 85 w 114"/>
                  <a:gd name="T15" fmla="*/ 0 h 85"/>
                  <a:gd name="T16" fmla="*/ 57 w 114"/>
                  <a:gd name="T17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4" h="85">
                    <a:moveTo>
                      <a:pt x="57" y="0"/>
                    </a:moveTo>
                    <a:lnTo>
                      <a:pt x="0" y="29"/>
                    </a:lnTo>
                    <a:lnTo>
                      <a:pt x="0" y="57"/>
                    </a:lnTo>
                    <a:lnTo>
                      <a:pt x="29" y="85"/>
                    </a:lnTo>
                    <a:lnTo>
                      <a:pt x="57" y="57"/>
                    </a:lnTo>
                    <a:lnTo>
                      <a:pt x="114" y="85"/>
                    </a:lnTo>
                    <a:lnTo>
                      <a:pt x="114" y="57"/>
                    </a:lnTo>
                    <a:lnTo>
                      <a:pt x="85" y="0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5" name="Freeform 755"/>
              <p:cNvSpPr>
                <a:spLocks/>
              </p:cNvSpPr>
              <p:nvPr/>
            </p:nvSpPr>
            <p:spPr bwMode="auto">
              <a:xfrm>
                <a:off x="5790" y="1295"/>
                <a:ext cx="56" cy="85"/>
              </a:xfrm>
              <a:custGeom>
                <a:avLst/>
                <a:gdLst>
                  <a:gd name="T0" fmla="*/ 28 w 56"/>
                  <a:gd name="T1" fmla="*/ 0 h 85"/>
                  <a:gd name="T2" fmla="*/ 0 w 56"/>
                  <a:gd name="T3" fmla="*/ 28 h 85"/>
                  <a:gd name="T4" fmla="*/ 0 w 56"/>
                  <a:gd name="T5" fmla="*/ 56 h 85"/>
                  <a:gd name="T6" fmla="*/ 28 w 56"/>
                  <a:gd name="T7" fmla="*/ 85 h 85"/>
                  <a:gd name="T8" fmla="*/ 56 w 56"/>
                  <a:gd name="T9" fmla="*/ 85 h 85"/>
                  <a:gd name="T10" fmla="*/ 56 w 56"/>
                  <a:gd name="T11" fmla="*/ 28 h 85"/>
                  <a:gd name="T12" fmla="*/ 28 w 56"/>
                  <a:gd name="T13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6" h="85">
                    <a:moveTo>
                      <a:pt x="28" y="0"/>
                    </a:moveTo>
                    <a:lnTo>
                      <a:pt x="0" y="28"/>
                    </a:lnTo>
                    <a:lnTo>
                      <a:pt x="0" y="56"/>
                    </a:lnTo>
                    <a:lnTo>
                      <a:pt x="28" y="85"/>
                    </a:lnTo>
                    <a:lnTo>
                      <a:pt x="56" y="85"/>
                    </a:lnTo>
                    <a:lnTo>
                      <a:pt x="56" y="28"/>
                    </a:lnTo>
                    <a:lnTo>
                      <a:pt x="28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6" name="Freeform 756"/>
              <p:cNvSpPr>
                <a:spLocks/>
              </p:cNvSpPr>
              <p:nvPr/>
            </p:nvSpPr>
            <p:spPr bwMode="auto">
              <a:xfrm>
                <a:off x="5024" y="1890"/>
                <a:ext cx="567" cy="397"/>
              </a:xfrm>
              <a:custGeom>
                <a:avLst/>
                <a:gdLst>
                  <a:gd name="T0" fmla="*/ 539 w 567"/>
                  <a:gd name="T1" fmla="*/ 0 h 397"/>
                  <a:gd name="T2" fmla="*/ 567 w 567"/>
                  <a:gd name="T3" fmla="*/ 85 h 397"/>
                  <a:gd name="T4" fmla="*/ 539 w 567"/>
                  <a:gd name="T5" fmla="*/ 113 h 397"/>
                  <a:gd name="T6" fmla="*/ 511 w 567"/>
                  <a:gd name="T7" fmla="*/ 113 h 397"/>
                  <a:gd name="T8" fmla="*/ 482 w 567"/>
                  <a:gd name="T9" fmla="*/ 170 h 397"/>
                  <a:gd name="T10" fmla="*/ 482 w 567"/>
                  <a:gd name="T11" fmla="*/ 142 h 397"/>
                  <a:gd name="T12" fmla="*/ 425 w 567"/>
                  <a:gd name="T13" fmla="*/ 170 h 397"/>
                  <a:gd name="T14" fmla="*/ 425 w 567"/>
                  <a:gd name="T15" fmla="*/ 198 h 397"/>
                  <a:gd name="T16" fmla="*/ 369 w 567"/>
                  <a:gd name="T17" fmla="*/ 198 h 397"/>
                  <a:gd name="T18" fmla="*/ 284 w 567"/>
                  <a:gd name="T19" fmla="*/ 227 h 397"/>
                  <a:gd name="T20" fmla="*/ 255 w 567"/>
                  <a:gd name="T21" fmla="*/ 284 h 397"/>
                  <a:gd name="T22" fmla="*/ 227 w 567"/>
                  <a:gd name="T23" fmla="*/ 284 h 397"/>
                  <a:gd name="T24" fmla="*/ 142 w 567"/>
                  <a:gd name="T25" fmla="*/ 369 h 397"/>
                  <a:gd name="T26" fmla="*/ 114 w 567"/>
                  <a:gd name="T27" fmla="*/ 397 h 397"/>
                  <a:gd name="T28" fmla="*/ 85 w 567"/>
                  <a:gd name="T29" fmla="*/ 369 h 397"/>
                  <a:gd name="T30" fmla="*/ 29 w 567"/>
                  <a:gd name="T31" fmla="*/ 397 h 397"/>
                  <a:gd name="T32" fmla="*/ 0 w 567"/>
                  <a:gd name="T33" fmla="*/ 369 h 397"/>
                  <a:gd name="T34" fmla="*/ 85 w 567"/>
                  <a:gd name="T35" fmla="*/ 284 h 397"/>
                  <a:gd name="T36" fmla="*/ 114 w 567"/>
                  <a:gd name="T37" fmla="*/ 312 h 397"/>
                  <a:gd name="T38" fmla="*/ 170 w 567"/>
                  <a:gd name="T39" fmla="*/ 312 h 397"/>
                  <a:gd name="T40" fmla="*/ 170 w 567"/>
                  <a:gd name="T41" fmla="*/ 255 h 397"/>
                  <a:gd name="T42" fmla="*/ 284 w 567"/>
                  <a:gd name="T43" fmla="*/ 170 h 397"/>
                  <a:gd name="T44" fmla="*/ 284 w 567"/>
                  <a:gd name="T45" fmla="*/ 142 h 397"/>
                  <a:gd name="T46" fmla="*/ 255 w 567"/>
                  <a:gd name="T47" fmla="*/ 113 h 397"/>
                  <a:gd name="T48" fmla="*/ 312 w 567"/>
                  <a:gd name="T49" fmla="*/ 85 h 397"/>
                  <a:gd name="T50" fmla="*/ 340 w 567"/>
                  <a:gd name="T51" fmla="*/ 113 h 397"/>
                  <a:gd name="T52" fmla="*/ 340 w 567"/>
                  <a:gd name="T53" fmla="*/ 85 h 397"/>
                  <a:gd name="T54" fmla="*/ 369 w 567"/>
                  <a:gd name="T55" fmla="*/ 57 h 397"/>
                  <a:gd name="T56" fmla="*/ 425 w 567"/>
                  <a:gd name="T57" fmla="*/ 113 h 397"/>
                  <a:gd name="T58" fmla="*/ 454 w 567"/>
                  <a:gd name="T59" fmla="*/ 57 h 397"/>
                  <a:gd name="T60" fmla="*/ 511 w 567"/>
                  <a:gd name="T61" fmla="*/ 57 h 397"/>
                  <a:gd name="T62" fmla="*/ 511 w 567"/>
                  <a:gd name="T63" fmla="*/ 28 h 397"/>
                  <a:gd name="T64" fmla="*/ 539 w 567"/>
                  <a:gd name="T65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67" h="397">
                    <a:moveTo>
                      <a:pt x="539" y="0"/>
                    </a:moveTo>
                    <a:lnTo>
                      <a:pt x="567" y="85"/>
                    </a:lnTo>
                    <a:lnTo>
                      <a:pt x="539" y="113"/>
                    </a:lnTo>
                    <a:lnTo>
                      <a:pt x="511" y="113"/>
                    </a:lnTo>
                    <a:lnTo>
                      <a:pt x="482" y="170"/>
                    </a:lnTo>
                    <a:lnTo>
                      <a:pt x="482" y="142"/>
                    </a:lnTo>
                    <a:lnTo>
                      <a:pt x="425" y="170"/>
                    </a:lnTo>
                    <a:lnTo>
                      <a:pt x="425" y="198"/>
                    </a:lnTo>
                    <a:lnTo>
                      <a:pt x="369" y="198"/>
                    </a:lnTo>
                    <a:lnTo>
                      <a:pt x="284" y="227"/>
                    </a:lnTo>
                    <a:lnTo>
                      <a:pt x="255" y="284"/>
                    </a:lnTo>
                    <a:lnTo>
                      <a:pt x="227" y="284"/>
                    </a:lnTo>
                    <a:lnTo>
                      <a:pt x="142" y="369"/>
                    </a:lnTo>
                    <a:lnTo>
                      <a:pt x="114" y="397"/>
                    </a:lnTo>
                    <a:lnTo>
                      <a:pt x="85" y="369"/>
                    </a:lnTo>
                    <a:lnTo>
                      <a:pt x="29" y="397"/>
                    </a:lnTo>
                    <a:lnTo>
                      <a:pt x="0" y="369"/>
                    </a:lnTo>
                    <a:lnTo>
                      <a:pt x="85" y="284"/>
                    </a:lnTo>
                    <a:lnTo>
                      <a:pt x="114" y="312"/>
                    </a:lnTo>
                    <a:lnTo>
                      <a:pt x="170" y="312"/>
                    </a:lnTo>
                    <a:lnTo>
                      <a:pt x="170" y="255"/>
                    </a:lnTo>
                    <a:lnTo>
                      <a:pt x="284" y="170"/>
                    </a:lnTo>
                    <a:lnTo>
                      <a:pt x="284" y="142"/>
                    </a:lnTo>
                    <a:lnTo>
                      <a:pt x="255" y="113"/>
                    </a:lnTo>
                    <a:lnTo>
                      <a:pt x="312" y="85"/>
                    </a:lnTo>
                    <a:lnTo>
                      <a:pt x="340" y="113"/>
                    </a:lnTo>
                    <a:lnTo>
                      <a:pt x="340" y="85"/>
                    </a:lnTo>
                    <a:lnTo>
                      <a:pt x="369" y="57"/>
                    </a:lnTo>
                    <a:lnTo>
                      <a:pt x="425" y="113"/>
                    </a:lnTo>
                    <a:lnTo>
                      <a:pt x="454" y="57"/>
                    </a:lnTo>
                    <a:lnTo>
                      <a:pt x="511" y="57"/>
                    </a:lnTo>
                    <a:lnTo>
                      <a:pt x="511" y="28"/>
                    </a:lnTo>
                    <a:lnTo>
                      <a:pt x="539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7" name="Freeform 757"/>
              <p:cNvSpPr>
                <a:spLocks/>
              </p:cNvSpPr>
              <p:nvPr/>
            </p:nvSpPr>
            <p:spPr bwMode="auto">
              <a:xfrm>
                <a:off x="5109" y="2259"/>
                <a:ext cx="255" cy="396"/>
              </a:xfrm>
              <a:custGeom>
                <a:avLst/>
                <a:gdLst>
                  <a:gd name="T0" fmla="*/ 29 w 255"/>
                  <a:gd name="T1" fmla="*/ 28 h 396"/>
                  <a:gd name="T2" fmla="*/ 57 w 255"/>
                  <a:gd name="T3" fmla="*/ 0 h 396"/>
                  <a:gd name="T4" fmla="*/ 85 w 255"/>
                  <a:gd name="T5" fmla="*/ 113 h 396"/>
                  <a:gd name="T6" fmla="*/ 114 w 255"/>
                  <a:gd name="T7" fmla="*/ 85 h 396"/>
                  <a:gd name="T8" fmla="*/ 142 w 255"/>
                  <a:gd name="T9" fmla="*/ 113 h 396"/>
                  <a:gd name="T10" fmla="*/ 142 w 255"/>
                  <a:gd name="T11" fmla="*/ 85 h 396"/>
                  <a:gd name="T12" fmla="*/ 199 w 255"/>
                  <a:gd name="T13" fmla="*/ 113 h 396"/>
                  <a:gd name="T14" fmla="*/ 142 w 255"/>
                  <a:gd name="T15" fmla="*/ 198 h 396"/>
                  <a:gd name="T16" fmla="*/ 142 w 255"/>
                  <a:gd name="T17" fmla="*/ 226 h 396"/>
                  <a:gd name="T18" fmla="*/ 255 w 255"/>
                  <a:gd name="T19" fmla="*/ 311 h 396"/>
                  <a:gd name="T20" fmla="*/ 199 w 255"/>
                  <a:gd name="T21" fmla="*/ 311 h 396"/>
                  <a:gd name="T22" fmla="*/ 227 w 255"/>
                  <a:gd name="T23" fmla="*/ 340 h 396"/>
                  <a:gd name="T24" fmla="*/ 142 w 255"/>
                  <a:gd name="T25" fmla="*/ 368 h 396"/>
                  <a:gd name="T26" fmla="*/ 114 w 255"/>
                  <a:gd name="T27" fmla="*/ 396 h 396"/>
                  <a:gd name="T28" fmla="*/ 114 w 255"/>
                  <a:gd name="T29" fmla="*/ 368 h 396"/>
                  <a:gd name="T30" fmla="*/ 114 w 255"/>
                  <a:gd name="T31" fmla="*/ 311 h 396"/>
                  <a:gd name="T32" fmla="*/ 85 w 255"/>
                  <a:gd name="T33" fmla="*/ 311 h 396"/>
                  <a:gd name="T34" fmla="*/ 57 w 255"/>
                  <a:gd name="T35" fmla="*/ 340 h 396"/>
                  <a:gd name="T36" fmla="*/ 29 w 255"/>
                  <a:gd name="T37" fmla="*/ 340 h 396"/>
                  <a:gd name="T38" fmla="*/ 0 w 255"/>
                  <a:gd name="T39" fmla="*/ 283 h 396"/>
                  <a:gd name="T40" fmla="*/ 29 w 255"/>
                  <a:gd name="T41" fmla="*/ 255 h 396"/>
                  <a:gd name="T42" fmla="*/ 29 w 255"/>
                  <a:gd name="T43" fmla="*/ 226 h 396"/>
                  <a:gd name="T44" fmla="*/ 0 w 255"/>
                  <a:gd name="T45" fmla="*/ 198 h 396"/>
                  <a:gd name="T46" fmla="*/ 57 w 255"/>
                  <a:gd name="T47" fmla="*/ 85 h 396"/>
                  <a:gd name="T48" fmla="*/ 57 w 255"/>
                  <a:gd name="T49" fmla="*/ 56 h 396"/>
                  <a:gd name="T50" fmla="*/ 29 w 255"/>
                  <a:gd name="T51" fmla="*/ 28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55" h="396">
                    <a:moveTo>
                      <a:pt x="29" y="28"/>
                    </a:moveTo>
                    <a:lnTo>
                      <a:pt x="57" y="0"/>
                    </a:lnTo>
                    <a:lnTo>
                      <a:pt x="85" y="113"/>
                    </a:lnTo>
                    <a:lnTo>
                      <a:pt x="114" y="85"/>
                    </a:lnTo>
                    <a:lnTo>
                      <a:pt x="142" y="113"/>
                    </a:lnTo>
                    <a:lnTo>
                      <a:pt x="142" y="85"/>
                    </a:lnTo>
                    <a:lnTo>
                      <a:pt x="199" y="113"/>
                    </a:lnTo>
                    <a:lnTo>
                      <a:pt x="142" y="198"/>
                    </a:lnTo>
                    <a:lnTo>
                      <a:pt x="142" y="226"/>
                    </a:lnTo>
                    <a:lnTo>
                      <a:pt x="255" y="311"/>
                    </a:lnTo>
                    <a:lnTo>
                      <a:pt x="199" y="311"/>
                    </a:lnTo>
                    <a:lnTo>
                      <a:pt x="227" y="340"/>
                    </a:lnTo>
                    <a:lnTo>
                      <a:pt x="142" y="368"/>
                    </a:lnTo>
                    <a:lnTo>
                      <a:pt x="114" y="396"/>
                    </a:lnTo>
                    <a:lnTo>
                      <a:pt x="114" y="368"/>
                    </a:lnTo>
                    <a:lnTo>
                      <a:pt x="114" y="311"/>
                    </a:lnTo>
                    <a:lnTo>
                      <a:pt x="85" y="311"/>
                    </a:lnTo>
                    <a:lnTo>
                      <a:pt x="57" y="340"/>
                    </a:lnTo>
                    <a:lnTo>
                      <a:pt x="29" y="340"/>
                    </a:lnTo>
                    <a:lnTo>
                      <a:pt x="0" y="283"/>
                    </a:lnTo>
                    <a:lnTo>
                      <a:pt x="29" y="255"/>
                    </a:lnTo>
                    <a:lnTo>
                      <a:pt x="29" y="226"/>
                    </a:lnTo>
                    <a:lnTo>
                      <a:pt x="0" y="198"/>
                    </a:lnTo>
                    <a:lnTo>
                      <a:pt x="57" y="85"/>
                    </a:lnTo>
                    <a:lnTo>
                      <a:pt x="57" y="56"/>
                    </a:lnTo>
                    <a:lnTo>
                      <a:pt x="29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8" name="Freeform 758"/>
              <p:cNvSpPr>
                <a:spLocks/>
              </p:cNvSpPr>
              <p:nvPr/>
            </p:nvSpPr>
            <p:spPr bwMode="auto">
              <a:xfrm>
                <a:off x="4996" y="2287"/>
                <a:ext cx="170" cy="227"/>
              </a:xfrm>
              <a:custGeom>
                <a:avLst/>
                <a:gdLst>
                  <a:gd name="T0" fmla="*/ 142 w 170"/>
                  <a:gd name="T1" fmla="*/ 0 h 227"/>
                  <a:gd name="T2" fmla="*/ 170 w 170"/>
                  <a:gd name="T3" fmla="*/ 28 h 227"/>
                  <a:gd name="T4" fmla="*/ 170 w 170"/>
                  <a:gd name="T5" fmla="*/ 57 h 227"/>
                  <a:gd name="T6" fmla="*/ 113 w 170"/>
                  <a:gd name="T7" fmla="*/ 170 h 227"/>
                  <a:gd name="T8" fmla="*/ 142 w 170"/>
                  <a:gd name="T9" fmla="*/ 198 h 227"/>
                  <a:gd name="T10" fmla="*/ 142 w 170"/>
                  <a:gd name="T11" fmla="*/ 227 h 227"/>
                  <a:gd name="T12" fmla="*/ 113 w 170"/>
                  <a:gd name="T13" fmla="*/ 198 h 227"/>
                  <a:gd name="T14" fmla="*/ 85 w 170"/>
                  <a:gd name="T15" fmla="*/ 227 h 227"/>
                  <a:gd name="T16" fmla="*/ 28 w 170"/>
                  <a:gd name="T17" fmla="*/ 227 h 227"/>
                  <a:gd name="T18" fmla="*/ 0 w 170"/>
                  <a:gd name="T19" fmla="*/ 142 h 227"/>
                  <a:gd name="T20" fmla="*/ 57 w 170"/>
                  <a:gd name="T21" fmla="*/ 170 h 227"/>
                  <a:gd name="T22" fmla="*/ 57 w 170"/>
                  <a:gd name="T23" fmla="*/ 142 h 227"/>
                  <a:gd name="T24" fmla="*/ 113 w 170"/>
                  <a:gd name="T25" fmla="*/ 142 h 227"/>
                  <a:gd name="T26" fmla="*/ 113 w 170"/>
                  <a:gd name="T27" fmla="*/ 85 h 227"/>
                  <a:gd name="T28" fmla="*/ 142 w 170"/>
                  <a:gd name="T29" fmla="*/ 28 h 227"/>
                  <a:gd name="T30" fmla="*/ 142 w 170"/>
                  <a:gd name="T31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0" h="227">
                    <a:moveTo>
                      <a:pt x="142" y="0"/>
                    </a:moveTo>
                    <a:lnTo>
                      <a:pt x="170" y="28"/>
                    </a:lnTo>
                    <a:lnTo>
                      <a:pt x="170" y="57"/>
                    </a:lnTo>
                    <a:lnTo>
                      <a:pt x="113" y="170"/>
                    </a:lnTo>
                    <a:lnTo>
                      <a:pt x="142" y="198"/>
                    </a:lnTo>
                    <a:lnTo>
                      <a:pt x="142" y="227"/>
                    </a:lnTo>
                    <a:lnTo>
                      <a:pt x="113" y="198"/>
                    </a:lnTo>
                    <a:lnTo>
                      <a:pt x="85" y="227"/>
                    </a:lnTo>
                    <a:lnTo>
                      <a:pt x="28" y="227"/>
                    </a:lnTo>
                    <a:lnTo>
                      <a:pt x="0" y="142"/>
                    </a:lnTo>
                    <a:lnTo>
                      <a:pt x="57" y="170"/>
                    </a:lnTo>
                    <a:lnTo>
                      <a:pt x="57" y="142"/>
                    </a:lnTo>
                    <a:lnTo>
                      <a:pt x="113" y="142"/>
                    </a:lnTo>
                    <a:lnTo>
                      <a:pt x="113" y="85"/>
                    </a:lnTo>
                    <a:lnTo>
                      <a:pt x="142" y="28"/>
                    </a:lnTo>
                    <a:lnTo>
                      <a:pt x="142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9" name="Freeform 759"/>
              <p:cNvSpPr>
                <a:spLocks/>
              </p:cNvSpPr>
              <p:nvPr/>
            </p:nvSpPr>
            <p:spPr bwMode="auto">
              <a:xfrm>
                <a:off x="4939" y="2174"/>
                <a:ext cx="199" cy="283"/>
              </a:xfrm>
              <a:custGeom>
                <a:avLst/>
                <a:gdLst>
                  <a:gd name="T0" fmla="*/ 85 w 199"/>
                  <a:gd name="T1" fmla="*/ 85 h 283"/>
                  <a:gd name="T2" fmla="*/ 114 w 199"/>
                  <a:gd name="T3" fmla="*/ 113 h 283"/>
                  <a:gd name="T4" fmla="*/ 170 w 199"/>
                  <a:gd name="T5" fmla="*/ 85 h 283"/>
                  <a:gd name="T6" fmla="*/ 199 w 199"/>
                  <a:gd name="T7" fmla="*/ 113 h 283"/>
                  <a:gd name="T8" fmla="*/ 199 w 199"/>
                  <a:gd name="T9" fmla="*/ 141 h 283"/>
                  <a:gd name="T10" fmla="*/ 170 w 199"/>
                  <a:gd name="T11" fmla="*/ 198 h 283"/>
                  <a:gd name="T12" fmla="*/ 170 w 199"/>
                  <a:gd name="T13" fmla="*/ 255 h 283"/>
                  <a:gd name="T14" fmla="*/ 114 w 199"/>
                  <a:gd name="T15" fmla="*/ 255 h 283"/>
                  <a:gd name="T16" fmla="*/ 114 w 199"/>
                  <a:gd name="T17" fmla="*/ 283 h 283"/>
                  <a:gd name="T18" fmla="*/ 57 w 199"/>
                  <a:gd name="T19" fmla="*/ 255 h 283"/>
                  <a:gd name="T20" fmla="*/ 0 w 199"/>
                  <a:gd name="T21" fmla="*/ 170 h 283"/>
                  <a:gd name="T22" fmla="*/ 0 w 199"/>
                  <a:gd name="T23" fmla="*/ 85 h 283"/>
                  <a:gd name="T24" fmla="*/ 29 w 199"/>
                  <a:gd name="T25" fmla="*/ 28 h 283"/>
                  <a:gd name="T26" fmla="*/ 0 w 199"/>
                  <a:gd name="T27" fmla="*/ 0 h 283"/>
                  <a:gd name="T28" fmla="*/ 57 w 199"/>
                  <a:gd name="T29" fmla="*/ 28 h 283"/>
                  <a:gd name="T30" fmla="*/ 85 w 199"/>
                  <a:gd name="T31" fmla="*/ 85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99" h="283">
                    <a:moveTo>
                      <a:pt x="85" y="85"/>
                    </a:moveTo>
                    <a:lnTo>
                      <a:pt x="114" y="113"/>
                    </a:lnTo>
                    <a:lnTo>
                      <a:pt x="170" y="85"/>
                    </a:lnTo>
                    <a:lnTo>
                      <a:pt x="199" y="113"/>
                    </a:lnTo>
                    <a:lnTo>
                      <a:pt x="199" y="141"/>
                    </a:lnTo>
                    <a:lnTo>
                      <a:pt x="170" y="198"/>
                    </a:lnTo>
                    <a:lnTo>
                      <a:pt x="170" y="255"/>
                    </a:lnTo>
                    <a:lnTo>
                      <a:pt x="114" y="255"/>
                    </a:lnTo>
                    <a:lnTo>
                      <a:pt x="114" y="283"/>
                    </a:lnTo>
                    <a:lnTo>
                      <a:pt x="57" y="255"/>
                    </a:lnTo>
                    <a:lnTo>
                      <a:pt x="0" y="170"/>
                    </a:lnTo>
                    <a:lnTo>
                      <a:pt x="0" y="85"/>
                    </a:lnTo>
                    <a:lnTo>
                      <a:pt x="29" y="28"/>
                    </a:lnTo>
                    <a:lnTo>
                      <a:pt x="0" y="0"/>
                    </a:lnTo>
                    <a:lnTo>
                      <a:pt x="57" y="28"/>
                    </a:lnTo>
                    <a:lnTo>
                      <a:pt x="85" y="8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01" name="Freeform 761"/>
              <p:cNvSpPr>
                <a:spLocks/>
              </p:cNvSpPr>
              <p:nvPr/>
            </p:nvSpPr>
            <p:spPr bwMode="auto">
              <a:xfrm>
                <a:off x="5109" y="2570"/>
                <a:ext cx="142" cy="142"/>
              </a:xfrm>
              <a:custGeom>
                <a:avLst/>
                <a:gdLst>
                  <a:gd name="T0" fmla="*/ 29 w 142"/>
                  <a:gd name="T1" fmla="*/ 29 h 142"/>
                  <a:gd name="T2" fmla="*/ 57 w 142"/>
                  <a:gd name="T3" fmla="*/ 29 h 142"/>
                  <a:gd name="T4" fmla="*/ 85 w 142"/>
                  <a:gd name="T5" fmla="*/ 0 h 142"/>
                  <a:gd name="T6" fmla="*/ 114 w 142"/>
                  <a:gd name="T7" fmla="*/ 0 h 142"/>
                  <a:gd name="T8" fmla="*/ 114 w 142"/>
                  <a:gd name="T9" fmla="*/ 85 h 142"/>
                  <a:gd name="T10" fmla="*/ 142 w 142"/>
                  <a:gd name="T11" fmla="*/ 114 h 142"/>
                  <a:gd name="T12" fmla="*/ 85 w 142"/>
                  <a:gd name="T13" fmla="*/ 142 h 142"/>
                  <a:gd name="T14" fmla="*/ 29 w 142"/>
                  <a:gd name="T15" fmla="*/ 114 h 142"/>
                  <a:gd name="T16" fmla="*/ 0 w 142"/>
                  <a:gd name="T17" fmla="*/ 85 h 142"/>
                  <a:gd name="T18" fmla="*/ 0 w 142"/>
                  <a:gd name="T19" fmla="*/ 57 h 142"/>
                  <a:gd name="T20" fmla="*/ 29 w 142"/>
                  <a:gd name="T21" fmla="*/ 29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2" h="142">
                    <a:moveTo>
                      <a:pt x="29" y="29"/>
                    </a:moveTo>
                    <a:lnTo>
                      <a:pt x="57" y="29"/>
                    </a:lnTo>
                    <a:lnTo>
                      <a:pt x="85" y="0"/>
                    </a:lnTo>
                    <a:lnTo>
                      <a:pt x="114" y="0"/>
                    </a:lnTo>
                    <a:lnTo>
                      <a:pt x="114" y="85"/>
                    </a:lnTo>
                    <a:lnTo>
                      <a:pt x="142" y="114"/>
                    </a:lnTo>
                    <a:lnTo>
                      <a:pt x="85" y="142"/>
                    </a:lnTo>
                    <a:lnTo>
                      <a:pt x="29" y="114"/>
                    </a:lnTo>
                    <a:lnTo>
                      <a:pt x="0" y="85"/>
                    </a:lnTo>
                    <a:lnTo>
                      <a:pt x="0" y="57"/>
                    </a:lnTo>
                    <a:lnTo>
                      <a:pt x="29" y="2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02" name="Freeform 762"/>
              <p:cNvSpPr>
                <a:spLocks/>
              </p:cNvSpPr>
              <p:nvPr/>
            </p:nvSpPr>
            <p:spPr bwMode="auto">
              <a:xfrm>
                <a:off x="4996" y="2485"/>
                <a:ext cx="142" cy="199"/>
              </a:xfrm>
              <a:custGeom>
                <a:avLst/>
                <a:gdLst>
                  <a:gd name="T0" fmla="*/ 113 w 142"/>
                  <a:gd name="T1" fmla="*/ 170 h 199"/>
                  <a:gd name="T2" fmla="*/ 113 w 142"/>
                  <a:gd name="T3" fmla="*/ 142 h 199"/>
                  <a:gd name="T4" fmla="*/ 142 w 142"/>
                  <a:gd name="T5" fmla="*/ 114 h 199"/>
                  <a:gd name="T6" fmla="*/ 113 w 142"/>
                  <a:gd name="T7" fmla="*/ 57 h 199"/>
                  <a:gd name="T8" fmla="*/ 142 w 142"/>
                  <a:gd name="T9" fmla="*/ 29 h 199"/>
                  <a:gd name="T10" fmla="*/ 113 w 142"/>
                  <a:gd name="T11" fmla="*/ 0 h 199"/>
                  <a:gd name="T12" fmla="*/ 85 w 142"/>
                  <a:gd name="T13" fmla="*/ 29 h 199"/>
                  <a:gd name="T14" fmla="*/ 28 w 142"/>
                  <a:gd name="T15" fmla="*/ 29 h 199"/>
                  <a:gd name="T16" fmla="*/ 0 w 142"/>
                  <a:gd name="T17" fmla="*/ 85 h 199"/>
                  <a:gd name="T18" fmla="*/ 57 w 142"/>
                  <a:gd name="T19" fmla="*/ 114 h 199"/>
                  <a:gd name="T20" fmla="*/ 57 w 142"/>
                  <a:gd name="T21" fmla="*/ 170 h 199"/>
                  <a:gd name="T22" fmla="*/ 85 w 142"/>
                  <a:gd name="T23" fmla="*/ 199 h 199"/>
                  <a:gd name="T24" fmla="*/ 113 w 142"/>
                  <a:gd name="T25" fmla="*/ 17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2" h="199">
                    <a:moveTo>
                      <a:pt x="113" y="170"/>
                    </a:moveTo>
                    <a:lnTo>
                      <a:pt x="113" y="142"/>
                    </a:lnTo>
                    <a:lnTo>
                      <a:pt x="142" y="114"/>
                    </a:lnTo>
                    <a:lnTo>
                      <a:pt x="113" y="57"/>
                    </a:lnTo>
                    <a:lnTo>
                      <a:pt x="142" y="29"/>
                    </a:lnTo>
                    <a:lnTo>
                      <a:pt x="113" y="0"/>
                    </a:lnTo>
                    <a:lnTo>
                      <a:pt x="85" y="29"/>
                    </a:lnTo>
                    <a:lnTo>
                      <a:pt x="28" y="29"/>
                    </a:lnTo>
                    <a:lnTo>
                      <a:pt x="0" y="85"/>
                    </a:lnTo>
                    <a:lnTo>
                      <a:pt x="57" y="114"/>
                    </a:lnTo>
                    <a:lnTo>
                      <a:pt x="57" y="170"/>
                    </a:lnTo>
                    <a:lnTo>
                      <a:pt x="85" y="199"/>
                    </a:lnTo>
                    <a:lnTo>
                      <a:pt x="113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03" name="Freeform 763"/>
              <p:cNvSpPr>
                <a:spLocks/>
              </p:cNvSpPr>
              <p:nvPr/>
            </p:nvSpPr>
            <p:spPr bwMode="auto">
              <a:xfrm>
                <a:off x="5081" y="2684"/>
                <a:ext cx="170" cy="198"/>
              </a:xfrm>
              <a:custGeom>
                <a:avLst/>
                <a:gdLst>
                  <a:gd name="T0" fmla="*/ 170 w 170"/>
                  <a:gd name="T1" fmla="*/ 0 h 198"/>
                  <a:gd name="T2" fmla="*/ 113 w 170"/>
                  <a:gd name="T3" fmla="*/ 28 h 198"/>
                  <a:gd name="T4" fmla="*/ 57 w 170"/>
                  <a:gd name="T5" fmla="*/ 0 h 198"/>
                  <a:gd name="T6" fmla="*/ 57 w 170"/>
                  <a:gd name="T7" fmla="*/ 57 h 198"/>
                  <a:gd name="T8" fmla="*/ 0 w 170"/>
                  <a:gd name="T9" fmla="*/ 113 h 198"/>
                  <a:gd name="T10" fmla="*/ 28 w 170"/>
                  <a:gd name="T11" fmla="*/ 170 h 198"/>
                  <a:gd name="T12" fmla="*/ 85 w 170"/>
                  <a:gd name="T13" fmla="*/ 198 h 198"/>
                  <a:gd name="T14" fmla="*/ 85 w 170"/>
                  <a:gd name="T15" fmla="*/ 113 h 198"/>
                  <a:gd name="T16" fmla="*/ 170 w 170"/>
                  <a:gd name="T17" fmla="*/ 28 h 198"/>
                  <a:gd name="T18" fmla="*/ 170 w 170"/>
                  <a:gd name="T19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0" h="198">
                    <a:moveTo>
                      <a:pt x="170" y="0"/>
                    </a:moveTo>
                    <a:lnTo>
                      <a:pt x="113" y="28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0" y="113"/>
                    </a:lnTo>
                    <a:lnTo>
                      <a:pt x="28" y="170"/>
                    </a:lnTo>
                    <a:lnTo>
                      <a:pt x="85" y="198"/>
                    </a:lnTo>
                    <a:lnTo>
                      <a:pt x="85" y="113"/>
                    </a:lnTo>
                    <a:lnTo>
                      <a:pt x="170" y="28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04" name="Freeform 764"/>
              <p:cNvSpPr>
                <a:spLocks/>
              </p:cNvSpPr>
              <p:nvPr/>
            </p:nvSpPr>
            <p:spPr bwMode="auto">
              <a:xfrm>
                <a:off x="4996" y="2797"/>
                <a:ext cx="170" cy="142"/>
              </a:xfrm>
              <a:custGeom>
                <a:avLst/>
                <a:gdLst>
                  <a:gd name="T0" fmla="*/ 85 w 170"/>
                  <a:gd name="T1" fmla="*/ 0 h 142"/>
                  <a:gd name="T2" fmla="*/ 28 w 170"/>
                  <a:gd name="T3" fmla="*/ 29 h 142"/>
                  <a:gd name="T4" fmla="*/ 0 w 170"/>
                  <a:gd name="T5" fmla="*/ 57 h 142"/>
                  <a:gd name="T6" fmla="*/ 0 w 170"/>
                  <a:gd name="T7" fmla="*/ 114 h 142"/>
                  <a:gd name="T8" fmla="*/ 28 w 170"/>
                  <a:gd name="T9" fmla="*/ 142 h 142"/>
                  <a:gd name="T10" fmla="*/ 113 w 170"/>
                  <a:gd name="T11" fmla="*/ 142 h 142"/>
                  <a:gd name="T12" fmla="*/ 170 w 170"/>
                  <a:gd name="T13" fmla="*/ 85 h 142"/>
                  <a:gd name="T14" fmla="*/ 113 w 170"/>
                  <a:gd name="T15" fmla="*/ 57 h 142"/>
                  <a:gd name="T16" fmla="*/ 85 w 170"/>
                  <a:gd name="T17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142">
                    <a:moveTo>
                      <a:pt x="85" y="0"/>
                    </a:moveTo>
                    <a:lnTo>
                      <a:pt x="28" y="29"/>
                    </a:lnTo>
                    <a:lnTo>
                      <a:pt x="0" y="57"/>
                    </a:lnTo>
                    <a:lnTo>
                      <a:pt x="0" y="114"/>
                    </a:lnTo>
                    <a:lnTo>
                      <a:pt x="28" y="142"/>
                    </a:lnTo>
                    <a:lnTo>
                      <a:pt x="113" y="142"/>
                    </a:lnTo>
                    <a:lnTo>
                      <a:pt x="170" y="85"/>
                    </a:lnTo>
                    <a:lnTo>
                      <a:pt x="113" y="57"/>
                    </a:lnTo>
                    <a:lnTo>
                      <a:pt x="85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05" name="Freeform 765"/>
              <p:cNvSpPr>
                <a:spLocks/>
              </p:cNvSpPr>
              <p:nvPr/>
            </p:nvSpPr>
            <p:spPr bwMode="auto">
              <a:xfrm>
                <a:off x="5024" y="2939"/>
                <a:ext cx="114" cy="85"/>
              </a:xfrm>
              <a:custGeom>
                <a:avLst/>
                <a:gdLst>
                  <a:gd name="T0" fmla="*/ 85 w 114"/>
                  <a:gd name="T1" fmla="*/ 0 h 85"/>
                  <a:gd name="T2" fmla="*/ 0 w 114"/>
                  <a:gd name="T3" fmla="*/ 0 h 85"/>
                  <a:gd name="T4" fmla="*/ 29 w 114"/>
                  <a:gd name="T5" fmla="*/ 57 h 85"/>
                  <a:gd name="T6" fmla="*/ 85 w 114"/>
                  <a:gd name="T7" fmla="*/ 85 h 85"/>
                  <a:gd name="T8" fmla="*/ 114 w 114"/>
                  <a:gd name="T9" fmla="*/ 85 h 85"/>
                  <a:gd name="T10" fmla="*/ 57 w 114"/>
                  <a:gd name="T11" fmla="*/ 28 h 85"/>
                  <a:gd name="T12" fmla="*/ 85 w 114"/>
                  <a:gd name="T13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85">
                    <a:moveTo>
                      <a:pt x="85" y="0"/>
                    </a:moveTo>
                    <a:lnTo>
                      <a:pt x="0" y="0"/>
                    </a:lnTo>
                    <a:lnTo>
                      <a:pt x="29" y="57"/>
                    </a:lnTo>
                    <a:lnTo>
                      <a:pt x="85" y="85"/>
                    </a:lnTo>
                    <a:lnTo>
                      <a:pt x="114" y="85"/>
                    </a:lnTo>
                    <a:lnTo>
                      <a:pt x="57" y="28"/>
                    </a:lnTo>
                    <a:lnTo>
                      <a:pt x="85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06" name="Freeform 766"/>
              <p:cNvSpPr>
                <a:spLocks/>
              </p:cNvSpPr>
              <p:nvPr/>
            </p:nvSpPr>
            <p:spPr bwMode="auto">
              <a:xfrm>
                <a:off x="4996" y="2996"/>
                <a:ext cx="283" cy="198"/>
              </a:xfrm>
              <a:custGeom>
                <a:avLst/>
                <a:gdLst>
                  <a:gd name="T0" fmla="*/ 142 w 283"/>
                  <a:gd name="T1" fmla="*/ 28 h 198"/>
                  <a:gd name="T2" fmla="*/ 113 w 283"/>
                  <a:gd name="T3" fmla="*/ 28 h 198"/>
                  <a:gd name="T4" fmla="*/ 57 w 283"/>
                  <a:gd name="T5" fmla="*/ 0 h 198"/>
                  <a:gd name="T6" fmla="*/ 0 w 283"/>
                  <a:gd name="T7" fmla="*/ 28 h 198"/>
                  <a:gd name="T8" fmla="*/ 0 w 283"/>
                  <a:gd name="T9" fmla="*/ 85 h 198"/>
                  <a:gd name="T10" fmla="*/ 0 w 283"/>
                  <a:gd name="T11" fmla="*/ 141 h 198"/>
                  <a:gd name="T12" fmla="*/ 28 w 283"/>
                  <a:gd name="T13" fmla="*/ 141 h 198"/>
                  <a:gd name="T14" fmla="*/ 85 w 283"/>
                  <a:gd name="T15" fmla="*/ 198 h 198"/>
                  <a:gd name="T16" fmla="*/ 113 w 283"/>
                  <a:gd name="T17" fmla="*/ 198 h 198"/>
                  <a:gd name="T18" fmla="*/ 170 w 283"/>
                  <a:gd name="T19" fmla="*/ 198 h 198"/>
                  <a:gd name="T20" fmla="*/ 255 w 283"/>
                  <a:gd name="T21" fmla="*/ 113 h 198"/>
                  <a:gd name="T22" fmla="*/ 283 w 283"/>
                  <a:gd name="T23" fmla="*/ 113 h 198"/>
                  <a:gd name="T24" fmla="*/ 283 w 283"/>
                  <a:gd name="T25" fmla="*/ 56 h 198"/>
                  <a:gd name="T26" fmla="*/ 255 w 283"/>
                  <a:gd name="T27" fmla="*/ 56 h 198"/>
                  <a:gd name="T28" fmla="*/ 283 w 283"/>
                  <a:gd name="T29" fmla="*/ 28 h 198"/>
                  <a:gd name="T30" fmla="*/ 255 w 283"/>
                  <a:gd name="T31" fmla="*/ 0 h 198"/>
                  <a:gd name="T32" fmla="*/ 170 w 283"/>
                  <a:gd name="T33" fmla="*/ 28 h 198"/>
                  <a:gd name="T34" fmla="*/ 170 w 283"/>
                  <a:gd name="T35" fmla="*/ 85 h 198"/>
                  <a:gd name="T36" fmla="*/ 142 w 283"/>
                  <a:gd name="T37" fmla="*/ 56 h 198"/>
                  <a:gd name="T38" fmla="*/ 142 w 283"/>
                  <a:gd name="T39" fmla="*/ 28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83" h="198">
                    <a:moveTo>
                      <a:pt x="142" y="28"/>
                    </a:moveTo>
                    <a:lnTo>
                      <a:pt x="113" y="28"/>
                    </a:lnTo>
                    <a:lnTo>
                      <a:pt x="57" y="0"/>
                    </a:lnTo>
                    <a:lnTo>
                      <a:pt x="0" y="28"/>
                    </a:lnTo>
                    <a:lnTo>
                      <a:pt x="0" y="85"/>
                    </a:lnTo>
                    <a:lnTo>
                      <a:pt x="0" y="141"/>
                    </a:lnTo>
                    <a:lnTo>
                      <a:pt x="28" y="141"/>
                    </a:lnTo>
                    <a:lnTo>
                      <a:pt x="85" y="198"/>
                    </a:lnTo>
                    <a:lnTo>
                      <a:pt x="113" y="198"/>
                    </a:lnTo>
                    <a:lnTo>
                      <a:pt x="170" y="198"/>
                    </a:lnTo>
                    <a:lnTo>
                      <a:pt x="255" y="113"/>
                    </a:lnTo>
                    <a:lnTo>
                      <a:pt x="283" y="113"/>
                    </a:lnTo>
                    <a:lnTo>
                      <a:pt x="283" y="56"/>
                    </a:lnTo>
                    <a:lnTo>
                      <a:pt x="255" y="56"/>
                    </a:lnTo>
                    <a:lnTo>
                      <a:pt x="283" y="28"/>
                    </a:lnTo>
                    <a:lnTo>
                      <a:pt x="255" y="0"/>
                    </a:lnTo>
                    <a:lnTo>
                      <a:pt x="170" y="28"/>
                    </a:lnTo>
                    <a:lnTo>
                      <a:pt x="170" y="85"/>
                    </a:lnTo>
                    <a:lnTo>
                      <a:pt x="142" y="56"/>
                    </a:lnTo>
                    <a:lnTo>
                      <a:pt x="142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07" name="Freeform 767"/>
              <p:cNvSpPr>
                <a:spLocks/>
              </p:cNvSpPr>
              <p:nvPr/>
            </p:nvSpPr>
            <p:spPr bwMode="auto">
              <a:xfrm>
                <a:off x="4882" y="3024"/>
                <a:ext cx="199" cy="283"/>
              </a:xfrm>
              <a:custGeom>
                <a:avLst/>
                <a:gdLst>
                  <a:gd name="T0" fmla="*/ 114 w 199"/>
                  <a:gd name="T1" fmla="*/ 113 h 283"/>
                  <a:gd name="T2" fmla="*/ 114 w 199"/>
                  <a:gd name="T3" fmla="*/ 57 h 283"/>
                  <a:gd name="T4" fmla="*/ 86 w 199"/>
                  <a:gd name="T5" fmla="*/ 57 h 283"/>
                  <a:gd name="T6" fmla="*/ 86 w 199"/>
                  <a:gd name="T7" fmla="*/ 28 h 283"/>
                  <a:gd name="T8" fmla="*/ 57 w 199"/>
                  <a:gd name="T9" fmla="*/ 0 h 283"/>
                  <a:gd name="T10" fmla="*/ 29 w 199"/>
                  <a:gd name="T11" fmla="*/ 57 h 283"/>
                  <a:gd name="T12" fmla="*/ 57 w 199"/>
                  <a:gd name="T13" fmla="*/ 57 h 283"/>
                  <a:gd name="T14" fmla="*/ 0 w 199"/>
                  <a:gd name="T15" fmla="*/ 113 h 283"/>
                  <a:gd name="T16" fmla="*/ 29 w 199"/>
                  <a:gd name="T17" fmla="*/ 142 h 283"/>
                  <a:gd name="T18" fmla="*/ 29 w 199"/>
                  <a:gd name="T19" fmla="*/ 113 h 283"/>
                  <a:gd name="T20" fmla="*/ 57 w 199"/>
                  <a:gd name="T21" fmla="*/ 142 h 283"/>
                  <a:gd name="T22" fmla="*/ 29 w 199"/>
                  <a:gd name="T23" fmla="*/ 170 h 283"/>
                  <a:gd name="T24" fmla="*/ 29 w 199"/>
                  <a:gd name="T25" fmla="*/ 198 h 283"/>
                  <a:gd name="T26" fmla="*/ 57 w 199"/>
                  <a:gd name="T27" fmla="*/ 198 h 283"/>
                  <a:gd name="T28" fmla="*/ 57 w 199"/>
                  <a:gd name="T29" fmla="*/ 227 h 283"/>
                  <a:gd name="T30" fmla="*/ 114 w 199"/>
                  <a:gd name="T31" fmla="*/ 283 h 283"/>
                  <a:gd name="T32" fmla="*/ 142 w 199"/>
                  <a:gd name="T33" fmla="*/ 255 h 283"/>
                  <a:gd name="T34" fmla="*/ 142 w 199"/>
                  <a:gd name="T35" fmla="*/ 227 h 283"/>
                  <a:gd name="T36" fmla="*/ 199 w 199"/>
                  <a:gd name="T37" fmla="*/ 198 h 283"/>
                  <a:gd name="T38" fmla="*/ 199 w 199"/>
                  <a:gd name="T39" fmla="*/ 170 h 283"/>
                  <a:gd name="T40" fmla="*/ 142 w 199"/>
                  <a:gd name="T41" fmla="*/ 113 h 283"/>
                  <a:gd name="T42" fmla="*/ 114 w 199"/>
                  <a:gd name="T43" fmla="*/ 11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99" h="283">
                    <a:moveTo>
                      <a:pt x="114" y="113"/>
                    </a:moveTo>
                    <a:lnTo>
                      <a:pt x="114" y="57"/>
                    </a:lnTo>
                    <a:lnTo>
                      <a:pt x="86" y="57"/>
                    </a:lnTo>
                    <a:lnTo>
                      <a:pt x="86" y="28"/>
                    </a:lnTo>
                    <a:lnTo>
                      <a:pt x="57" y="0"/>
                    </a:lnTo>
                    <a:lnTo>
                      <a:pt x="29" y="57"/>
                    </a:lnTo>
                    <a:lnTo>
                      <a:pt x="57" y="57"/>
                    </a:lnTo>
                    <a:lnTo>
                      <a:pt x="0" y="113"/>
                    </a:lnTo>
                    <a:lnTo>
                      <a:pt x="29" y="142"/>
                    </a:lnTo>
                    <a:lnTo>
                      <a:pt x="29" y="113"/>
                    </a:lnTo>
                    <a:lnTo>
                      <a:pt x="57" y="142"/>
                    </a:lnTo>
                    <a:lnTo>
                      <a:pt x="29" y="170"/>
                    </a:lnTo>
                    <a:lnTo>
                      <a:pt x="29" y="198"/>
                    </a:lnTo>
                    <a:lnTo>
                      <a:pt x="57" y="198"/>
                    </a:lnTo>
                    <a:lnTo>
                      <a:pt x="57" y="227"/>
                    </a:lnTo>
                    <a:lnTo>
                      <a:pt x="114" y="283"/>
                    </a:lnTo>
                    <a:lnTo>
                      <a:pt x="142" y="255"/>
                    </a:lnTo>
                    <a:lnTo>
                      <a:pt x="142" y="227"/>
                    </a:lnTo>
                    <a:lnTo>
                      <a:pt x="199" y="198"/>
                    </a:lnTo>
                    <a:lnTo>
                      <a:pt x="199" y="170"/>
                    </a:lnTo>
                    <a:lnTo>
                      <a:pt x="142" y="113"/>
                    </a:lnTo>
                    <a:lnTo>
                      <a:pt x="114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08" name="Freeform 768"/>
              <p:cNvSpPr>
                <a:spLocks/>
              </p:cNvSpPr>
              <p:nvPr/>
            </p:nvSpPr>
            <p:spPr bwMode="auto">
              <a:xfrm>
                <a:off x="4741" y="3081"/>
                <a:ext cx="255" cy="312"/>
              </a:xfrm>
              <a:custGeom>
                <a:avLst/>
                <a:gdLst>
                  <a:gd name="T0" fmla="*/ 198 w 255"/>
                  <a:gd name="T1" fmla="*/ 0 h 312"/>
                  <a:gd name="T2" fmla="*/ 170 w 255"/>
                  <a:gd name="T3" fmla="*/ 0 h 312"/>
                  <a:gd name="T4" fmla="*/ 113 w 255"/>
                  <a:gd name="T5" fmla="*/ 28 h 312"/>
                  <a:gd name="T6" fmla="*/ 85 w 255"/>
                  <a:gd name="T7" fmla="*/ 0 h 312"/>
                  <a:gd name="T8" fmla="*/ 85 w 255"/>
                  <a:gd name="T9" fmla="*/ 28 h 312"/>
                  <a:gd name="T10" fmla="*/ 28 w 255"/>
                  <a:gd name="T11" fmla="*/ 56 h 312"/>
                  <a:gd name="T12" fmla="*/ 0 w 255"/>
                  <a:gd name="T13" fmla="*/ 85 h 312"/>
                  <a:gd name="T14" fmla="*/ 28 w 255"/>
                  <a:gd name="T15" fmla="*/ 141 h 312"/>
                  <a:gd name="T16" fmla="*/ 28 w 255"/>
                  <a:gd name="T17" fmla="*/ 113 h 312"/>
                  <a:gd name="T18" fmla="*/ 56 w 255"/>
                  <a:gd name="T19" fmla="*/ 113 h 312"/>
                  <a:gd name="T20" fmla="*/ 56 w 255"/>
                  <a:gd name="T21" fmla="*/ 170 h 312"/>
                  <a:gd name="T22" fmla="*/ 28 w 255"/>
                  <a:gd name="T23" fmla="*/ 198 h 312"/>
                  <a:gd name="T24" fmla="*/ 28 w 255"/>
                  <a:gd name="T25" fmla="*/ 283 h 312"/>
                  <a:gd name="T26" fmla="*/ 85 w 255"/>
                  <a:gd name="T27" fmla="*/ 283 h 312"/>
                  <a:gd name="T28" fmla="*/ 85 w 255"/>
                  <a:gd name="T29" fmla="*/ 312 h 312"/>
                  <a:gd name="T30" fmla="*/ 113 w 255"/>
                  <a:gd name="T31" fmla="*/ 283 h 312"/>
                  <a:gd name="T32" fmla="*/ 198 w 255"/>
                  <a:gd name="T33" fmla="*/ 255 h 312"/>
                  <a:gd name="T34" fmla="*/ 255 w 255"/>
                  <a:gd name="T35" fmla="*/ 226 h 312"/>
                  <a:gd name="T36" fmla="*/ 198 w 255"/>
                  <a:gd name="T37" fmla="*/ 170 h 312"/>
                  <a:gd name="T38" fmla="*/ 198 w 255"/>
                  <a:gd name="T39" fmla="*/ 141 h 312"/>
                  <a:gd name="T40" fmla="*/ 170 w 255"/>
                  <a:gd name="T41" fmla="*/ 141 h 312"/>
                  <a:gd name="T42" fmla="*/ 170 w 255"/>
                  <a:gd name="T43" fmla="*/ 113 h 312"/>
                  <a:gd name="T44" fmla="*/ 198 w 255"/>
                  <a:gd name="T45" fmla="*/ 85 h 312"/>
                  <a:gd name="T46" fmla="*/ 170 w 255"/>
                  <a:gd name="T47" fmla="*/ 56 h 312"/>
                  <a:gd name="T48" fmla="*/ 170 w 255"/>
                  <a:gd name="T49" fmla="*/ 85 h 312"/>
                  <a:gd name="T50" fmla="*/ 141 w 255"/>
                  <a:gd name="T51" fmla="*/ 56 h 312"/>
                  <a:gd name="T52" fmla="*/ 198 w 255"/>
                  <a:gd name="T53" fmla="*/ 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55" h="312">
                    <a:moveTo>
                      <a:pt x="198" y="0"/>
                    </a:moveTo>
                    <a:lnTo>
                      <a:pt x="170" y="0"/>
                    </a:lnTo>
                    <a:lnTo>
                      <a:pt x="113" y="28"/>
                    </a:lnTo>
                    <a:lnTo>
                      <a:pt x="85" y="0"/>
                    </a:lnTo>
                    <a:lnTo>
                      <a:pt x="85" y="28"/>
                    </a:lnTo>
                    <a:lnTo>
                      <a:pt x="28" y="56"/>
                    </a:lnTo>
                    <a:lnTo>
                      <a:pt x="0" y="85"/>
                    </a:lnTo>
                    <a:lnTo>
                      <a:pt x="28" y="141"/>
                    </a:lnTo>
                    <a:lnTo>
                      <a:pt x="28" y="113"/>
                    </a:lnTo>
                    <a:lnTo>
                      <a:pt x="56" y="113"/>
                    </a:lnTo>
                    <a:lnTo>
                      <a:pt x="56" y="170"/>
                    </a:lnTo>
                    <a:lnTo>
                      <a:pt x="28" y="198"/>
                    </a:lnTo>
                    <a:lnTo>
                      <a:pt x="28" y="283"/>
                    </a:lnTo>
                    <a:lnTo>
                      <a:pt x="85" y="283"/>
                    </a:lnTo>
                    <a:lnTo>
                      <a:pt x="85" y="312"/>
                    </a:lnTo>
                    <a:lnTo>
                      <a:pt x="113" y="283"/>
                    </a:lnTo>
                    <a:lnTo>
                      <a:pt x="198" y="255"/>
                    </a:lnTo>
                    <a:lnTo>
                      <a:pt x="255" y="226"/>
                    </a:lnTo>
                    <a:lnTo>
                      <a:pt x="198" y="170"/>
                    </a:lnTo>
                    <a:lnTo>
                      <a:pt x="198" y="141"/>
                    </a:lnTo>
                    <a:lnTo>
                      <a:pt x="170" y="141"/>
                    </a:lnTo>
                    <a:lnTo>
                      <a:pt x="170" y="113"/>
                    </a:lnTo>
                    <a:lnTo>
                      <a:pt x="198" y="85"/>
                    </a:lnTo>
                    <a:lnTo>
                      <a:pt x="170" y="56"/>
                    </a:lnTo>
                    <a:lnTo>
                      <a:pt x="170" y="85"/>
                    </a:lnTo>
                    <a:lnTo>
                      <a:pt x="141" y="56"/>
                    </a:lnTo>
                    <a:lnTo>
                      <a:pt x="198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09" name="Freeform 769"/>
              <p:cNvSpPr>
                <a:spLocks/>
              </p:cNvSpPr>
              <p:nvPr/>
            </p:nvSpPr>
            <p:spPr bwMode="auto">
              <a:xfrm>
                <a:off x="4939" y="2911"/>
                <a:ext cx="114" cy="170"/>
              </a:xfrm>
              <a:custGeom>
                <a:avLst/>
                <a:gdLst>
                  <a:gd name="T0" fmla="*/ 57 w 114"/>
                  <a:gd name="T1" fmla="*/ 0 h 170"/>
                  <a:gd name="T2" fmla="*/ 85 w 114"/>
                  <a:gd name="T3" fmla="*/ 28 h 170"/>
                  <a:gd name="T4" fmla="*/ 114 w 114"/>
                  <a:gd name="T5" fmla="*/ 85 h 170"/>
                  <a:gd name="T6" fmla="*/ 57 w 114"/>
                  <a:gd name="T7" fmla="*/ 113 h 170"/>
                  <a:gd name="T8" fmla="*/ 57 w 114"/>
                  <a:gd name="T9" fmla="*/ 170 h 170"/>
                  <a:gd name="T10" fmla="*/ 29 w 114"/>
                  <a:gd name="T11" fmla="*/ 170 h 170"/>
                  <a:gd name="T12" fmla="*/ 29 w 114"/>
                  <a:gd name="T13" fmla="*/ 141 h 170"/>
                  <a:gd name="T14" fmla="*/ 0 w 114"/>
                  <a:gd name="T15" fmla="*/ 113 h 170"/>
                  <a:gd name="T16" fmla="*/ 29 w 114"/>
                  <a:gd name="T17" fmla="*/ 85 h 170"/>
                  <a:gd name="T18" fmla="*/ 29 w 114"/>
                  <a:gd name="T19" fmla="*/ 28 h 170"/>
                  <a:gd name="T20" fmla="*/ 57 w 114"/>
                  <a:gd name="T21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70">
                    <a:moveTo>
                      <a:pt x="57" y="0"/>
                    </a:moveTo>
                    <a:lnTo>
                      <a:pt x="85" y="28"/>
                    </a:lnTo>
                    <a:lnTo>
                      <a:pt x="114" y="85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29" y="170"/>
                    </a:lnTo>
                    <a:lnTo>
                      <a:pt x="29" y="141"/>
                    </a:lnTo>
                    <a:lnTo>
                      <a:pt x="0" y="113"/>
                    </a:lnTo>
                    <a:lnTo>
                      <a:pt x="29" y="85"/>
                    </a:lnTo>
                    <a:lnTo>
                      <a:pt x="29" y="28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10" name="Freeform 770"/>
              <p:cNvSpPr>
                <a:spLocks/>
              </p:cNvSpPr>
              <p:nvPr/>
            </p:nvSpPr>
            <p:spPr bwMode="auto">
              <a:xfrm>
                <a:off x="4741" y="2967"/>
                <a:ext cx="198" cy="170"/>
              </a:xfrm>
              <a:custGeom>
                <a:avLst/>
                <a:gdLst>
                  <a:gd name="T0" fmla="*/ 198 w 198"/>
                  <a:gd name="T1" fmla="*/ 57 h 170"/>
                  <a:gd name="T2" fmla="*/ 170 w 198"/>
                  <a:gd name="T3" fmla="*/ 29 h 170"/>
                  <a:gd name="T4" fmla="*/ 141 w 198"/>
                  <a:gd name="T5" fmla="*/ 29 h 170"/>
                  <a:gd name="T6" fmla="*/ 113 w 198"/>
                  <a:gd name="T7" fmla="*/ 0 h 170"/>
                  <a:gd name="T8" fmla="*/ 85 w 198"/>
                  <a:gd name="T9" fmla="*/ 57 h 170"/>
                  <a:gd name="T10" fmla="*/ 0 w 198"/>
                  <a:gd name="T11" fmla="*/ 85 h 170"/>
                  <a:gd name="T12" fmla="*/ 28 w 198"/>
                  <a:gd name="T13" fmla="*/ 114 h 170"/>
                  <a:gd name="T14" fmla="*/ 0 w 198"/>
                  <a:gd name="T15" fmla="*/ 142 h 170"/>
                  <a:gd name="T16" fmla="*/ 0 w 198"/>
                  <a:gd name="T17" fmla="*/ 170 h 170"/>
                  <a:gd name="T18" fmla="*/ 28 w 198"/>
                  <a:gd name="T19" fmla="*/ 170 h 170"/>
                  <a:gd name="T20" fmla="*/ 85 w 198"/>
                  <a:gd name="T21" fmla="*/ 142 h 170"/>
                  <a:gd name="T22" fmla="*/ 85 w 198"/>
                  <a:gd name="T23" fmla="*/ 114 h 170"/>
                  <a:gd name="T24" fmla="*/ 113 w 198"/>
                  <a:gd name="T25" fmla="*/ 142 h 170"/>
                  <a:gd name="T26" fmla="*/ 170 w 198"/>
                  <a:gd name="T27" fmla="*/ 114 h 170"/>
                  <a:gd name="T28" fmla="*/ 198 w 198"/>
                  <a:gd name="T29" fmla="*/ 57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98" h="170">
                    <a:moveTo>
                      <a:pt x="198" y="57"/>
                    </a:moveTo>
                    <a:lnTo>
                      <a:pt x="170" y="29"/>
                    </a:lnTo>
                    <a:lnTo>
                      <a:pt x="141" y="29"/>
                    </a:lnTo>
                    <a:lnTo>
                      <a:pt x="113" y="0"/>
                    </a:lnTo>
                    <a:lnTo>
                      <a:pt x="85" y="57"/>
                    </a:lnTo>
                    <a:lnTo>
                      <a:pt x="0" y="85"/>
                    </a:lnTo>
                    <a:lnTo>
                      <a:pt x="28" y="114"/>
                    </a:lnTo>
                    <a:lnTo>
                      <a:pt x="0" y="142"/>
                    </a:lnTo>
                    <a:lnTo>
                      <a:pt x="0" y="170"/>
                    </a:lnTo>
                    <a:lnTo>
                      <a:pt x="28" y="170"/>
                    </a:lnTo>
                    <a:lnTo>
                      <a:pt x="85" y="142"/>
                    </a:lnTo>
                    <a:lnTo>
                      <a:pt x="85" y="114"/>
                    </a:lnTo>
                    <a:lnTo>
                      <a:pt x="113" y="142"/>
                    </a:lnTo>
                    <a:lnTo>
                      <a:pt x="170" y="114"/>
                    </a:lnTo>
                    <a:lnTo>
                      <a:pt x="198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12" name="Freeform 772"/>
              <p:cNvSpPr>
                <a:spLocks/>
              </p:cNvSpPr>
              <p:nvPr/>
            </p:nvSpPr>
            <p:spPr bwMode="auto">
              <a:xfrm>
                <a:off x="4968" y="2655"/>
                <a:ext cx="170" cy="142"/>
              </a:xfrm>
              <a:custGeom>
                <a:avLst/>
                <a:gdLst>
                  <a:gd name="T0" fmla="*/ 113 w 170"/>
                  <a:gd name="T1" fmla="*/ 142 h 142"/>
                  <a:gd name="T2" fmla="*/ 28 w 170"/>
                  <a:gd name="T3" fmla="*/ 142 h 142"/>
                  <a:gd name="T4" fmla="*/ 0 w 170"/>
                  <a:gd name="T5" fmla="*/ 86 h 142"/>
                  <a:gd name="T6" fmla="*/ 56 w 170"/>
                  <a:gd name="T7" fmla="*/ 57 h 142"/>
                  <a:gd name="T8" fmla="*/ 56 w 170"/>
                  <a:gd name="T9" fmla="*/ 29 h 142"/>
                  <a:gd name="T10" fmla="*/ 85 w 170"/>
                  <a:gd name="T11" fmla="*/ 0 h 142"/>
                  <a:gd name="T12" fmla="*/ 113 w 170"/>
                  <a:gd name="T13" fmla="*/ 29 h 142"/>
                  <a:gd name="T14" fmla="*/ 141 w 170"/>
                  <a:gd name="T15" fmla="*/ 0 h 142"/>
                  <a:gd name="T16" fmla="*/ 170 w 170"/>
                  <a:gd name="T17" fmla="*/ 29 h 142"/>
                  <a:gd name="T18" fmla="*/ 170 w 170"/>
                  <a:gd name="T19" fmla="*/ 86 h 142"/>
                  <a:gd name="T20" fmla="*/ 113 w 170"/>
                  <a:gd name="T21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0" h="142">
                    <a:moveTo>
                      <a:pt x="113" y="142"/>
                    </a:moveTo>
                    <a:lnTo>
                      <a:pt x="28" y="142"/>
                    </a:lnTo>
                    <a:lnTo>
                      <a:pt x="0" y="86"/>
                    </a:lnTo>
                    <a:lnTo>
                      <a:pt x="56" y="57"/>
                    </a:lnTo>
                    <a:lnTo>
                      <a:pt x="56" y="29"/>
                    </a:lnTo>
                    <a:lnTo>
                      <a:pt x="85" y="0"/>
                    </a:lnTo>
                    <a:lnTo>
                      <a:pt x="113" y="29"/>
                    </a:lnTo>
                    <a:lnTo>
                      <a:pt x="141" y="0"/>
                    </a:lnTo>
                    <a:lnTo>
                      <a:pt x="170" y="29"/>
                    </a:lnTo>
                    <a:lnTo>
                      <a:pt x="170" y="86"/>
                    </a:lnTo>
                    <a:lnTo>
                      <a:pt x="113" y="14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14" name="Freeform 774"/>
              <p:cNvSpPr>
                <a:spLocks/>
              </p:cNvSpPr>
              <p:nvPr/>
            </p:nvSpPr>
            <p:spPr bwMode="auto">
              <a:xfrm>
                <a:off x="4826" y="2741"/>
                <a:ext cx="255" cy="113"/>
              </a:xfrm>
              <a:custGeom>
                <a:avLst/>
                <a:gdLst>
                  <a:gd name="T0" fmla="*/ 142 w 255"/>
                  <a:gd name="T1" fmla="*/ 0 h 113"/>
                  <a:gd name="T2" fmla="*/ 85 w 255"/>
                  <a:gd name="T3" fmla="*/ 0 h 113"/>
                  <a:gd name="T4" fmla="*/ 0 w 255"/>
                  <a:gd name="T5" fmla="*/ 85 h 113"/>
                  <a:gd name="T6" fmla="*/ 85 w 255"/>
                  <a:gd name="T7" fmla="*/ 113 h 113"/>
                  <a:gd name="T8" fmla="*/ 170 w 255"/>
                  <a:gd name="T9" fmla="*/ 113 h 113"/>
                  <a:gd name="T10" fmla="*/ 198 w 255"/>
                  <a:gd name="T11" fmla="*/ 85 h 113"/>
                  <a:gd name="T12" fmla="*/ 255 w 255"/>
                  <a:gd name="T13" fmla="*/ 56 h 113"/>
                  <a:gd name="T14" fmla="*/ 170 w 255"/>
                  <a:gd name="T15" fmla="*/ 56 h 113"/>
                  <a:gd name="T16" fmla="*/ 142 w 255"/>
                  <a:gd name="T17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5" h="113">
                    <a:moveTo>
                      <a:pt x="142" y="0"/>
                    </a:moveTo>
                    <a:lnTo>
                      <a:pt x="85" y="0"/>
                    </a:lnTo>
                    <a:lnTo>
                      <a:pt x="0" y="85"/>
                    </a:lnTo>
                    <a:lnTo>
                      <a:pt x="85" y="113"/>
                    </a:lnTo>
                    <a:lnTo>
                      <a:pt x="170" y="113"/>
                    </a:lnTo>
                    <a:lnTo>
                      <a:pt x="198" y="85"/>
                    </a:lnTo>
                    <a:lnTo>
                      <a:pt x="255" y="56"/>
                    </a:lnTo>
                    <a:lnTo>
                      <a:pt x="170" y="56"/>
                    </a:lnTo>
                    <a:lnTo>
                      <a:pt x="142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15" name="Freeform 775"/>
              <p:cNvSpPr>
                <a:spLocks/>
              </p:cNvSpPr>
              <p:nvPr/>
            </p:nvSpPr>
            <p:spPr bwMode="auto">
              <a:xfrm>
                <a:off x="4712" y="2797"/>
                <a:ext cx="284" cy="255"/>
              </a:xfrm>
              <a:custGeom>
                <a:avLst/>
                <a:gdLst>
                  <a:gd name="T0" fmla="*/ 29 w 284"/>
                  <a:gd name="T1" fmla="*/ 255 h 255"/>
                  <a:gd name="T2" fmla="*/ 114 w 284"/>
                  <a:gd name="T3" fmla="*/ 227 h 255"/>
                  <a:gd name="T4" fmla="*/ 142 w 284"/>
                  <a:gd name="T5" fmla="*/ 170 h 255"/>
                  <a:gd name="T6" fmla="*/ 170 w 284"/>
                  <a:gd name="T7" fmla="*/ 199 h 255"/>
                  <a:gd name="T8" fmla="*/ 199 w 284"/>
                  <a:gd name="T9" fmla="*/ 199 h 255"/>
                  <a:gd name="T10" fmla="*/ 227 w 284"/>
                  <a:gd name="T11" fmla="*/ 227 h 255"/>
                  <a:gd name="T12" fmla="*/ 256 w 284"/>
                  <a:gd name="T13" fmla="*/ 199 h 255"/>
                  <a:gd name="T14" fmla="*/ 256 w 284"/>
                  <a:gd name="T15" fmla="*/ 142 h 255"/>
                  <a:gd name="T16" fmla="*/ 284 w 284"/>
                  <a:gd name="T17" fmla="*/ 114 h 255"/>
                  <a:gd name="T18" fmla="*/ 284 w 284"/>
                  <a:gd name="T19" fmla="*/ 57 h 255"/>
                  <a:gd name="T20" fmla="*/ 199 w 284"/>
                  <a:gd name="T21" fmla="*/ 57 h 255"/>
                  <a:gd name="T22" fmla="*/ 114 w 284"/>
                  <a:gd name="T23" fmla="*/ 29 h 255"/>
                  <a:gd name="T24" fmla="*/ 85 w 284"/>
                  <a:gd name="T25" fmla="*/ 0 h 255"/>
                  <a:gd name="T26" fmla="*/ 85 w 284"/>
                  <a:gd name="T27" fmla="*/ 57 h 255"/>
                  <a:gd name="T28" fmla="*/ 85 w 284"/>
                  <a:gd name="T29" fmla="*/ 85 h 255"/>
                  <a:gd name="T30" fmla="*/ 114 w 284"/>
                  <a:gd name="T31" fmla="*/ 57 h 255"/>
                  <a:gd name="T32" fmla="*/ 114 w 284"/>
                  <a:gd name="T33" fmla="*/ 85 h 255"/>
                  <a:gd name="T34" fmla="*/ 85 w 284"/>
                  <a:gd name="T35" fmla="*/ 114 h 255"/>
                  <a:gd name="T36" fmla="*/ 57 w 284"/>
                  <a:gd name="T37" fmla="*/ 114 h 255"/>
                  <a:gd name="T38" fmla="*/ 0 w 284"/>
                  <a:gd name="T39" fmla="*/ 170 h 255"/>
                  <a:gd name="T40" fmla="*/ 29 w 284"/>
                  <a:gd name="T41" fmla="*/ 227 h 255"/>
                  <a:gd name="T42" fmla="*/ 29 w 284"/>
                  <a:gd name="T43" fmla="*/ 255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4" h="255">
                    <a:moveTo>
                      <a:pt x="29" y="255"/>
                    </a:moveTo>
                    <a:lnTo>
                      <a:pt x="114" y="227"/>
                    </a:lnTo>
                    <a:lnTo>
                      <a:pt x="142" y="170"/>
                    </a:lnTo>
                    <a:lnTo>
                      <a:pt x="170" y="199"/>
                    </a:lnTo>
                    <a:lnTo>
                      <a:pt x="199" y="199"/>
                    </a:lnTo>
                    <a:lnTo>
                      <a:pt x="227" y="227"/>
                    </a:lnTo>
                    <a:lnTo>
                      <a:pt x="256" y="199"/>
                    </a:lnTo>
                    <a:lnTo>
                      <a:pt x="256" y="142"/>
                    </a:lnTo>
                    <a:lnTo>
                      <a:pt x="284" y="114"/>
                    </a:lnTo>
                    <a:lnTo>
                      <a:pt x="284" y="57"/>
                    </a:lnTo>
                    <a:lnTo>
                      <a:pt x="199" y="57"/>
                    </a:lnTo>
                    <a:lnTo>
                      <a:pt x="114" y="29"/>
                    </a:lnTo>
                    <a:lnTo>
                      <a:pt x="85" y="0"/>
                    </a:lnTo>
                    <a:lnTo>
                      <a:pt x="85" y="57"/>
                    </a:lnTo>
                    <a:lnTo>
                      <a:pt x="85" y="85"/>
                    </a:lnTo>
                    <a:lnTo>
                      <a:pt x="114" y="57"/>
                    </a:lnTo>
                    <a:lnTo>
                      <a:pt x="114" y="85"/>
                    </a:lnTo>
                    <a:lnTo>
                      <a:pt x="85" y="114"/>
                    </a:lnTo>
                    <a:lnTo>
                      <a:pt x="57" y="114"/>
                    </a:lnTo>
                    <a:lnTo>
                      <a:pt x="0" y="170"/>
                    </a:lnTo>
                    <a:lnTo>
                      <a:pt x="29" y="227"/>
                    </a:lnTo>
                    <a:lnTo>
                      <a:pt x="29" y="25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16" name="Freeform 776"/>
              <p:cNvSpPr>
                <a:spLocks/>
              </p:cNvSpPr>
              <p:nvPr/>
            </p:nvSpPr>
            <p:spPr bwMode="auto">
              <a:xfrm>
                <a:off x="1395" y="5944"/>
                <a:ext cx="114" cy="57"/>
              </a:xfrm>
              <a:custGeom>
                <a:avLst/>
                <a:gdLst>
                  <a:gd name="T0" fmla="*/ 114 w 114"/>
                  <a:gd name="T1" fmla="*/ 0 h 57"/>
                  <a:gd name="T2" fmla="*/ 57 w 114"/>
                  <a:gd name="T3" fmla="*/ 57 h 57"/>
                  <a:gd name="T4" fmla="*/ 0 w 114"/>
                  <a:gd name="T5" fmla="*/ 57 h 57"/>
                  <a:gd name="T6" fmla="*/ 86 w 114"/>
                  <a:gd name="T7" fmla="*/ 0 h 57"/>
                  <a:gd name="T8" fmla="*/ 114 w 114"/>
                  <a:gd name="T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57">
                    <a:moveTo>
                      <a:pt x="114" y="0"/>
                    </a:moveTo>
                    <a:lnTo>
                      <a:pt x="57" y="57"/>
                    </a:lnTo>
                    <a:lnTo>
                      <a:pt x="0" y="57"/>
                    </a:lnTo>
                    <a:lnTo>
                      <a:pt x="86" y="0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142" name="Freeform 902"/>
              <p:cNvSpPr>
                <a:spLocks/>
              </p:cNvSpPr>
              <p:nvPr/>
            </p:nvSpPr>
            <p:spPr bwMode="auto">
              <a:xfrm>
                <a:off x="573" y="5689"/>
                <a:ext cx="341" cy="113"/>
              </a:xfrm>
              <a:custGeom>
                <a:avLst/>
                <a:gdLst>
                  <a:gd name="T0" fmla="*/ 255 w 341"/>
                  <a:gd name="T1" fmla="*/ 0 h 113"/>
                  <a:gd name="T2" fmla="*/ 85 w 341"/>
                  <a:gd name="T3" fmla="*/ 0 h 113"/>
                  <a:gd name="T4" fmla="*/ 0 w 341"/>
                  <a:gd name="T5" fmla="*/ 57 h 113"/>
                  <a:gd name="T6" fmla="*/ 0 w 341"/>
                  <a:gd name="T7" fmla="*/ 85 h 113"/>
                  <a:gd name="T8" fmla="*/ 142 w 341"/>
                  <a:gd name="T9" fmla="*/ 113 h 113"/>
                  <a:gd name="T10" fmla="*/ 227 w 341"/>
                  <a:gd name="T11" fmla="*/ 113 h 113"/>
                  <a:gd name="T12" fmla="*/ 341 w 341"/>
                  <a:gd name="T13" fmla="*/ 57 h 113"/>
                  <a:gd name="T14" fmla="*/ 341 w 341"/>
                  <a:gd name="T15" fmla="*/ 28 h 113"/>
                  <a:gd name="T16" fmla="*/ 255 w 341"/>
                  <a:gd name="T17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1" h="113">
                    <a:moveTo>
                      <a:pt x="255" y="0"/>
                    </a:moveTo>
                    <a:lnTo>
                      <a:pt x="85" y="0"/>
                    </a:lnTo>
                    <a:lnTo>
                      <a:pt x="0" y="57"/>
                    </a:lnTo>
                    <a:lnTo>
                      <a:pt x="0" y="85"/>
                    </a:lnTo>
                    <a:lnTo>
                      <a:pt x="142" y="113"/>
                    </a:lnTo>
                    <a:lnTo>
                      <a:pt x="227" y="113"/>
                    </a:lnTo>
                    <a:lnTo>
                      <a:pt x="341" y="57"/>
                    </a:lnTo>
                    <a:lnTo>
                      <a:pt x="341" y="28"/>
                    </a:lnTo>
                    <a:lnTo>
                      <a:pt x="255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92" name="グループ化 91"/>
            <p:cNvGrpSpPr/>
            <p:nvPr/>
          </p:nvGrpSpPr>
          <p:grpSpPr>
            <a:xfrm>
              <a:off x="767373" y="274250"/>
              <a:ext cx="10411986" cy="8801539"/>
              <a:chOff x="767373" y="274250"/>
              <a:chExt cx="10411986" cy="8801539"/>
            </a:xfrm>
          </p:grpSpPr>
          <p:sp>
            <p:nvSpPr>
              <p:cNvPr id="93" name="正方形/長方形 92"/>
              <p:cNvSpPr/>
              <p:nvPr/>
            </p:nvSpPr>
            <p:spPr>
              <a:xfrm>
                <a:off x="6957237" y="4534305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那覇市</a:t>
                </a:r>
              </a:p>
            </p:txBody>
          </p:sp>
          <p:sp>
            <p:nvSpPr>
              <p:cNvPr id="94" name="正方形/長方形 93"/>
              <p:cNvSpPr/>
              <p:nvPr/>
            </p:nvSpPr>
            <p:spPr>
              <a:xfrm>
                <a:off x="7270566" y="4178163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宜野湾市</a:t>
                </a:r>
              </a:p>
            </p:txBody>
          </p:sp>
          <p:sp>
            <p:nvSpPr>
              <p:cNvPr id="95" name="正方形/長方形 94"/>
              <p:cNvSpPr/>
              <p:nvPr/>
            </p:nvSpPr>
            <p:spPr>
              <a:xfrm>
                <a:off x="4914959" y="8266113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石垣市</a:t>
                </a:r>
              </a:p>
            </p:txBody>
          </p:sp>
          <p:sp>
            <p:nvSpPr>
              <p:cNvPr id="96" name="正方形/長方形 95"/>
              <p:cNvSpPr/>
              <p:nvPr/>
            </p:nvSpPr>
            <p:spPr>
              <a:xfrm>
                <a:off x="7062011" y="5106636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糸満市</a:t>
                </a:r>
              </a:p>
            </p:txBody>
          </p:sp>
          <p:sp>
            <p:nvSpPr>
              <p:cNvPr id="97" name="正方形/長方形 96"/>
              <p:cNvSpPr/>
              <p:nvPr/>
            </p:nvSpPr>
            <p:spPr>
              <a:xfrm>
                <a:off x="8947742" y="2630956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名護市</a:t>
                </a:r>
              </a:p>
            </p:txBody>
          </p:sp>
          <p:sp>
            <p:nvSpPr>
              <p:cNvPr id="98" name="正方形/長方形 97"/>
              <p:cNvSpPr/>
              <p:nvPr/>
            </p:nvSpPr>
            <p:spPr>
              <a:xfrm>
                <a:off x="7165885" y="4350550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浦添市</a:t>
                </a:r>
              </a:p>
            </p:txBody>
          </p:sp>
          <p:sp>
            <p:nvSpPr>
              <p:cNvPr id="99" name="正方形/長方形 98"/>
              <p:cNvSpPr/>
              <p:nvPr/>
            </p:nvSpPr>
            <p:spPr>
              <a:xfrm>
                <a:off x="8158339" y="3846161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沖縄市</a:t>
                </a:r>
              </a:p>
            </p:txBody>
          </p:sp>
          <p:sp>
            <p:nvSpPr>
              <p:cNvPr id="100" name="正方形/長方形 99"/>
              <p:cNvSpPr/>
              <p:nvPr/>
            </p:nvSpPr>
            <p:spPr>
              <a:xfrm>
                <a:off x="8283506" y="3557505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うるま市</a:t>
                </a:r>
              </a:p>
            </p:txBody>
          </p:sp>
          <p:sp>
            <p:nvSpPr>
              <p:cNvPr id="101" name="正方形/長方形 100"/>
              <p:cNvSpPr/>
              <p:nvPr/>
            </p:nvSpPr>
            <p:spPr>
              <a:xfrm>
                <a:off x="8682693" y="1918252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今帰仁村</a:t>
                </a:r>
              </a:p>
            </p:txBody>
          </p:sp>
          <p:sp>
            <p:nvSpPr>
              <p:cNvPr id="102" name="正方形/長方形 101"/>
              <p:cNvSpPr/>
              <p:nvPr/>
            </p:nvSpPr>
            <p:spPr>
              <a:xfrm>
                <a:off x="8495085" y="3310281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金武町</a:t>
                </a:r>
              </a:p>
            </p:txBody>
          </p:sp>
          <p:sp>
            <p:nvSpPr>
              <p:cNvPr id="103" name="正方形/長方形 102"/>
              <p:cNvSpPr/>
              <p:nvPr/>
            </p:nvSpPr>
            <p:spPr>
              <a:xfrm>
                <a:off x="8104457" y="4312803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中城村</a:t>
                </a:r>
              </a:p>
            </p:txBody>
          </p:sp>
          <p:sp>
            <p:nvSpPr>
              <p:cNvPr id="104" name="正方形/長方形 103"/>
              <p:cNvSpPr/>
              <p:nvPr/>
            </p:nvSpPr>
            <p:spPr>
              <a:xfrm>
                <a:off x="6887654" y="4841488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豊見城市</a:t>
                </a:r>
              </a:p>
            </p:txBody>
          </p:sp>
          <p:sp>
            <p:nvSpPr>
              <p:cNvPr id="105" name="正方形/長方形 104"/>
              <p:cNvSpPr/>
              <p:nvPr/>
            </p:nvSpPr>
            <p:spPr>
              <a:xfrm>
                <a:off x="7961702" y="4844118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南城市</a:t>
                </a:r>
              </a:p>
            </p:txBody>
          </p:sp>
          <p:sp>
            <p:nvSpPr>
              <p:cNvPr id="106" name="正方形/長方形 105"/>
              <p:cNvSpPr/>
              <p:nvPr/>
            </p:nvSpPr>
            <p:spPr>
              <a:xfrm>
                <a:off x="10052546" y="6372606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宮古島市</a:t>
                </a:r>
              </a:p>
            </p:txBody>
          </p:sp>
          <p:sp>
            <p:nvSpPr>
              <p:cNvPr id="107" name="正方形/長方形 106"/>
              <p:cNvSpPr/>
              <p:nvPr/>
            </p:nvSpPr>
            <p:spPr>
              <a:xfrm>
                <a:off x="9228440" y="2114113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大宜味村</a:t>
                </a:r>
              </a:p>
            </p:txBody>
          </p:sp>
          <p:sp>
            <p:nvSpPr>
              <p:cNvPr id="108" name="正方形/長方形 107"/>
              <p:cNvSpPr/>
              <p:nvPr/>
            </p:nvSpPr>
            <p:spPr>
              <a:xfrm>
                <a:off x="7292159" y="3521174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読谷村</a:t>
                </a:r>
              </a:p>
            </p:txBody>
          </p:sp>
          <p:sp>
            <p:nvSpPr>
              <p:cNvPr id="109" name="正方形/長方形 108"/>
              <p:cNvSpPr/>
              <p:nvPr/>
            </p:nvSpPr>
            <p:spPr>
              <a:xfrm>
                <a:off x="8132465" y="4099683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北中城村</a:t>
                </a:r>
              </a:p>
            </p:txBody>
          </p:sp>
          <p:sp>
            <p:nvSpPr>
              <p:cNvPr id="110" name="正方形/長方形 109"/>
              <p:cNvSpPr/>
              <p:nvPr/>
            </p:nvSpPr>
            <p:spPr>
              <a:xfrm>
                <a:off x="5237659" y="4642644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座間味村</a:t>
                </a:r>
              </a:p>
            </p:txBody>
          </p:sp>
          <p:sp>
            <p:nvSpPr>
              <p:cNvPr id="111" name="正方形/長方形 110"/>
              <p:cNvSpPr/>
              <p:nvPr/>
            </p:nvSpPr>
            <p:spPr>
              <a:xfrm>
                <a:off x="8818763" y="274250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伊平屋村</a:t>
                </a:r>
              </a:p>
            </p:txBody>
          </p:sp>
          <p:sp>
            <p:nvSpPr>
              <p:cNvPr id="112" name="正方形/長方形 111"/>
              <p:cNvSpPr/>
              <p:nvPr/>
            </p:nvSpPr>
            <p:spPr>
              <a:xfrm>
                <a:off x="8404157" y="772849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伊是名村</a:t>
                </a:r>
              </a:p>
            </p:txBody>
          </p:sp>
          <p:sp>
            <p:nvSpPr>
              <p:cNvPr id="113" name="正方形/長方形 112"/>
              <p:cNvSpPr/>
              <p:nvPr/>
            </p:nvSpPr>
            <p:spPr>
              <a:xfrm>
                <a:off x="3031034" y="3650949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久米島町</a:t>
                </a:r>
              </a:p>
            </p:txBody>
          </p:sp>
          <p:sp>
            <p:nvSpPr>
              <p:cNvPr id="114" name="正方形/長方形 113"/>
              <p:cNvSpPr/>
              <p:nvPr/>
            </p:nvSpPr>
            <p:spPr>
              <a:xfrm>
                <a:off x="7225323" y="6863757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多良間村</a:t>
                </a:r>
              </a:p>
            </p:txBody>
          </p:sp>
          <p:sp>
            <p:nvSpPr>
              <p:cNvPr id="115" name="正方形/長方形 114"/>
              <p:cNvSpPr/>
              <p:nvPr/>
            </p:nvSpPr>
            <p:spPr>
              <a:xfrm>
                <a:off x="767373" y="8798790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与那国町</a:t>
                </a:r>
              </a:p>
            </p:txBody>
          </p:sp>
          <p:sp>
            <p:nvSpPr>
              <p:cNvPr id="116" name="正方形/長方形 115"/>
              <p:cNvSpPr/>
              <p:nvPr/>
            </p:nvSpPr>
            <p:spPr>
              <a:xfrm>
                <a:off x="3199186" y="8625682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竹富町</a:t>
                </a:r>
              </a:p>
            </p:txBody>
          </p:sp>
          <p:sp>
            <p:nvSpPr>
              <p:cNvPr id="117" name="正方形/長方形 116"/>
              <p:cNvSpPr/>
              <p:nvPr/>
            </p:nvSpPr>
            <p:spPr>
              <a:xfrm>
                <a:off x="10120016" y="4780669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南大東村</a:t>
                </a:r>
              </a:p>
            </p:txBody>
          </p:sp>
          <p:sp>
            <p:nvSpPr>
              <p:cNvPr id="118" name="正方形/長方形 117"/>
              <p:cNvSpPr/>
              <p:nvPr/>
            </p:nvSpPr>
            <p:spPr>
              <a:xfrm>
                <a:off x="5410783" y="2462662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粟国村</a:t>
                </a:r>
              </a:p>
            </p:txBody>
          </p:sp>
          <p:sp>
            <p:nvSpPr>
              <p:cNvPr id="119" name="正方形/長方形 118"/>
              <p:cNvSpPr/>
              <p:nvPr/>
            </p:nvSpPr>
            <p:spPr>
              <a:xfrm>
                <a:off x="6082667" y="4702989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渡嘉敷村</a:t>
                </a:r>
              </a:p>
            </p:txBody>
          </p:sp>
          <p:sp>
            <p:nvSpPr>
              <p:cNvPr id="120" name="正方形/長方形 119"/>
              <p:cNvSpPr/>
              <p:nvPr/>
            </p:nvSpPr>
            <p:spPr>
              <a:xfrm>
                <a:off x="7471553" y="3997768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北谷町</a:t>
                </a:r>
              </a:p>
            </p:txBody>
          </p:sp>
          <p:sp>
            <p:nvSpPr>
              <p:cNvPr id="121" name="正方形/長方形 120"/>
              <p:cNvSpPr/>
              <p:nvPr/>
            </p:nvSpPr>
            <p:spPr>
              <a:xfrm>
                <a:off x="7708950" y="1751953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伊江村</a:t>
                </a:r>
              </a:p>
            </p:txBody>
          </p:sp>
          <p:sp>
            <p:nvSpPr>
              <p:cNvPr id="122" name="正方形/長方形 121"/>
              <p:cNvSpPr/>
              <p:nvPr/>
            </p:nvSpPr>
            <p:spPr>
              <a:xfrm>
                <a:off x="4824725" y="3881439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渡名喜村</a:t>
                </a:r>
              </a:p>
            </p:txBody>
          </p:sp>
          <p:sp>
            <p:nvSpPr>
              <p:cNvPr id="123" name="正方形/長方形 122"/>
              <p:cNvSpPr/>
              <p:nvPr/>
            </p:nvSpPr>
            <p:spPr>
              <a:xfrm>
                <a:off x="7743641" y="5087472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八重瀬町</a:t>
                </a:r>
              </a:p>
            </p:txBody>
          </p:sp>
          <p:sp>
            <p:nvSpPr>
              <p:cNvPr id="124" name="正方形/長方形 123"/>
              <p:cNvSpPr/>
              <p:nvPr/>
            </p:nvSpPr>
            <p:spPr>
              <a:xfrm>
                <a:off x="10002062" y="1613098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国頭村</a:t>
                </a:r>
              </a:p>
            </p:txBody>
          </p:sp>
          <p:sp>
            <p:nvSpPr>
              <p:cNvPr id="125" name="正方形/長方形 124"/>
              <p:cNvSpPr/>
              <p:nvPr/>
            </p:nvSpPr>
            <p:spPr>
              <a:xfrm>
                <a:off x="10026899" y="2333430"/>
                <a:ext cx="5052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東村</a:t>
                </a:r>
              </a:p>
            </p:txBody>
          </p:sp>
          <p:sp>
            <p:nvSpPr>
              <p:cNvPr id="126" name="正方形/長方形 125"/>
              <p:cNvSpPr/>
              <p:nvPr/>
            </p:nvSpPr>
            <p:spPr>
              <a:xfrm>
                <a:off x="8082774" y="2171799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本部町</a:t>
                </a:r>
              </a:p>
            </p:txBody>
          </p:sp>
          <p:sp>
            <p:nvSpPr>
              <p:cNvPr id="127" name="正方形/長方形 126"/>
              <p:cNvSpPr/>
              <p:nvPr/>
            </p:nvSpPr>
            <p:spPr>
              <a:xfrm>
                <a:off x="7278832" y="3772743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嘉手納町</a:t>
                </a:r>
              </a:p>
            </p:txBody>
          </p:sp>
          <p:sp>
            <p:nvSpPr>
              <p:cNvPr id="128" name="正方形/長方形 127"/>
              <p:cNvSpPr/>
              <p:nvPr/>
            </p:nvSpPr>
            <p:spPr>
              <a:xfrm>
                <a:off x="7857349" y="4433114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西原町</a:t>
                </a:r>
              </a:p>
            </p:txBody>
          </p:sp>
          <p:sp>
            <p:nvSpPr>
              <p:cNvPr id="129" name="正方形/長方形 128"/>
              <p:cNvSpPr/>
              <p:nvPr/>
            </p:nvSpPr>
            <p:spPr>
              <a:xfrm>
                <a:off x="10353492" y="4313436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北大東村</a:t>
                </a:r>
              </a:p>
            </p:txBody>
          </p:sp>
          <p:sp>
            <p:nvSpPr>
              <p:cNvPr id="130" name="正方形/長方形 129"/>
              <p:cNvSpPr/>
              <p:nvPr/>
            </p:nvSpPr>
            <p:spPr>
              <a:xfrm>
                <a:off x="7457639" y="4653717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南風原町</a:t>
                </a:r>
              </a:p>
            </p:txBody>
          </p:sp>
          <p:sp>
            <p:nvSpPr>
              <p:cNvPr id="131" name="正方形/長方形 130"/>
              <p:cNvSpPr/>
              <p:nvPr/>
            </p:nvSpPr>
            <p:spPr>
              <a:xfrm>
                <a:off x="8132464" y="4618678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与那原町</a:t>
                </a:r>
              </a:p>
            </p:txBody>
          </p:sp>
          <p:sp>
            <p:nvSpPr>
              <p:cNvPr id="132" name="正方形/長方形 131"/>
              <p:cNvSpPr/>
              <p:nvPr/>
            </p:nvSpPr>
            <p:spPr>
              <a:xfrm>
                <a:off x="9004253" y="3016702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宜野座村</a:t>
                </a:r>
              </a:p>
            </p:txBody>
          </p:sp>
          <p:sp>
            <p:nvSpPr>
              <p:cNvPr id="133" name="正方形/長方形 132"/>
              <p:cNvSpPr/>
              <p:nvPr/>
            </p:nvSpPr>
            <p:spPr>
              <a:xfrm>
                <a:off x="7857350" y="2995201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恩納村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9749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767373" y="120650"/>
            <a:ext cx="10448315" cy="9405938"/>
            <a:chOff x="767373" y="120650"/>
            <a:chExt cx="10448315" cy="9405938"/>
          </a:xfrm>
        </p:grpSpPr>
        <p:grpSp>
          <p:nvGrpSpPr>
            <p:cNvPr id="11144" name="Group 904"/>
            <p:cNvGrpSpPr>
              <a:grpSpLocks/>
            </p:cNvGrpSpPr>
            <p:nvPr/>
          </p:nvGrpSpPr>
          <p:grpSpPr bwMode="auto">
            <a:xfrm>
              <a:off x="1000125" y="3225800"/>
              <a:ext cx="10215563" cy="5265738"/>
              <a:chOff x="630" y="2032"/>
              <a:chExt cx="6435" cy="3317"/>
            </a:xfrm>
          </p:grpSpPr>
          <p:sp>
            <p:nvSpPr>
              <p:cNvPr id="10968" name="Freeform 728"/>
              <p:cNvSpPr>
                <a:spLocks/>
              </p:cNvSpPr>
              <p:nvPr/>
            </p:nvSpPr>
            <p:spPr bwMode="auto">
              <a:xfrm>
                <a:off x="630" y="2032"/>
                <a:ext cx="6407" cy="3317"/>
              </a:xfrm>
              <a:custGeom>
                <a:avLst/>
                <a:gdLst>
                  <a:gd name="T0" fmla="*/ 0 w 6407"/>
                  <a:gd name="T1" fmla="*/ 3317 h 3317"/>
                  <a:gd name="T2" fmla="*/ 3402 w 6407"/>
                  <a:gd name="T3" fmla="*/ 1786 h 3317"/>
                  <a:gd name="T4" fmla="*/ 5103 w 6407"/>
                  <a:gd name="T5" fmla="*/ 1786 h 3317"/>
                  <a:gd name="T6" fmla="*/ 6407 w 6407"/>
                  <a:gd name="T7" fmla="*/ 0 h 3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407" h="3317">
                    <a:moveTo>
                      <a:pt x="0" y="3317"/>
                    </a:moveTo>
                    <a:lnTo>
                      <a:pt x="3402" y="1786"/>
                    </a:lnTo>
                    <a:lnTo>
                      <a:pt x="5103" y="1786"/>
                    </a:lnTo>
                    <a:lnTo>
                      <a:pt x="6407" y="0"/>
                    </a:lnTo>
                  </a:path>
                </a:pathLst>
              </a:custGeom>
              <a:noFill/>
              <a:ln w="381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69" name="Freeform 729"/>
              <p:cNvSpPr>
                <a:spLocks/>
              </p:cNvSpPr>
              <p:nvPr/>
            </p:nvSpPr>
            <p:spPr bwMode="auto">
              <a:xfrm>
                <a:off x="6243" y="3109"/>
                <a:ext cx="822" cy="227"/>
              </a:xfrm>
              <a:custGeom>
                <a:avLst/>
                <a:gdLst>
                  <a:gd name="T0" fmla="*/ 0 w 822"/>
                  <a:gd name="T1" fmla="*/ 0 h 227"/>
                  <a:gd name="T2" fmla="*/ 227 w 822"/>
                  <a:gd name="T3" fmla="*/ 227 h 227"/>
                  <a:gd name="T4" fmla="*/ 822 w 822"/>
                  <a:gd name="T5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22" h="227">
                    <a:moveTo>
                      <a:pt x="0" y="0"/>
                    </a:moveTo>
                    <a:lnTo>
                      <a:pt x="227" y="227"/>
                    </a:lnTo>
                    <a:lnTo>
                      <a:pt x="822" y="227"/>
                    </a:lnTo>
                  </a:path>
                </a:pathLst>
              </a:custGeom>
              <a:noFill/>
              <a:ln w="381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1143" name="Group 903"/>
            <p:cNvGrpSpPr>
              <a:grpSpLocks/>
            </p:cNvGrpSpPr>
            <p:nvPr/>
          </p:nvGrpSpPr>
          <p:grpSpPr bwMode="auto">
            <a:xfrm>
              <a:off x="909638" y="120650"/>
              <a:ext cx="10217150" cy="9405938"/>
              <a:chOff x="573" y="76"/>
              <a:chExt cx="6436" cy="5925"/>
            </a:xfrm>
          </p:grpSpPr>
          <p:sp>
            <p:nvSpPr>
              <p:cNvPr id="10938" name="Freeform 698"/>
              <p:cNvSpPr>
                <a:spLocks/>
              </p:cNvSpPr>
              <p:nvPr/>
            </p:nvSpPr>
            <p:spPr bwMode="auto">
              <a:xfrm>
                <a:off x="5506" y="76"/>
                <a:ext cx="312" cy="368"/>
              </a:xfrm>
              <a:custGeom>
                <a:avLst/>
                <a:gdLst>
                  <a:gd name="T0" fmla="*/ 312 w 312"/>
                  <a:gd name="T1" fmla="*/ 0 h 368"/>
                  <a:gd name="T2" fmla="*/ 227 w 312"/>
                  <a:gd name="T3" fmla="*/ 28 h 368"/>
                  <a:gd name="T4" fmla="*/ 57 w 312"/>
                  <a:gd name="T5" fmla="*/ 226 h 368"/>
                  <a:gd name="T6" fmla="*/ 85 w 312"/>
                  <a:gd name="T7" fmla="*/ 283 h 368"/>
                  <a:gd name="T8" fmla="*/ 0 w 312"/>
                  <a:gd name="T9" fmla="*/ 311 h 368"/>
                  <a:gd name="T10" fmla="*/ 29 w 312"/>
                  <a:gd name="T11" fmla="*/ 368 h 368"/>
                  <a:gd name="T12" fmla="*/ 85 w 312"/>
                  <a:gd name="T13" fmla="*/ 311 h 368"/>
                  <a:gd name="T14" fmla="*/ 114 w 312"/>
                  <a:gd name="T15" fmla="*/ 255 h 368"/>
                  <a:gd name="T16" fmla="*/ 170 w 312"/>
                  <a:gd name="T17" fmla="*/ 226 h 368"/>
                  <a:gd name="T18" fmla="*/ 170 w 312"/>
                  <a:gd name="T19" fmla="*/ 170 h 368"/>
                  <a:gd name="T20" fmla="*/ 255 w 312"/>
                  <a:gd name="T21" fmla="*/ 170 h 368"/>
                  <a:gd name="T22" fmla="*/ 284 w 312"/>
                  <a:gd name="T23" fmla="*/ 113 h 368"/>
                  <a:gd name="T24" fmla="*/ 255 w 312"/>
                  <a:gd name="T25" fmla="*/ 85 h 368"/>
                  <a:gd name="T26" fmla="*/ 312 w 312"/>
                  <a:gd name="T27" fmla="*/ 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12" h="368">
                    <a:moveTo>
                      <a:pt x="312" y="0"/>
                    </a:moveTo>
                    <a:lnTo>
                      <a:pt x="227" y="28"/>
                    </a:lnTo>
                    <a:lnTo>
                      <a:pt x="57" y="226"/>
                    </a:lnTo>
                    <a:lnTo>
                      <a:pt x="85" y="283"/>
                    </a:lnTo>
                    <a:lnTo>
                      <a:pt x="0" y="311"/>
                    </a:lnTo>
                    <a:lnTo>
                      <a:pt x="29" y="368"/>
                    </a:lnTo>
                    <a:lnTo>
                      <a:pt x="85" y="311"/>
                    </a:lnTo>
                    <a:lnTo>
                      <a:pt x="114" y="255"/>
                    </a:lnTo>
                    <a:lnTo>
                      <a:pt x="170" y="226"/>
                    </a:lnTo>
                    <a:lnTo>
                      <a:pt x="170" y="170"/>
                    </a:lnTo>
                    <a:lnTo>
                      <a:pt x="255" y="170"/>
                    </a:lnTo>
                    <a:lnTo>
                      <a:pt x="284" y="113"/>
                    </a:lnTo>
                    <a:lnTo>
                      <a:pt x="255" y="85"/>
                    </a:lnTo>
                    <a:lnTo>
                      <a:pt x="312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39" name="Freeform 699"/>
              <p:cNvSpPr>
                <a:spLocks/>
              </p:cNvSpPr>
              <p:nvPr/>
            </p:nvSpPr>
            <p:spPr bwMode="auto">
              <a:xfrm>
                <a:off x="5591" y="444"/>
                <a:ext cx="85" cy="29"/>
              </a:xfrm>
              <a:custGeom>
                <a:avLst/>
                <a:gdLst>
                  <a:gd name="T0" fmla="*/ 85 w 85"/>
                  <a:gd name="T1" fmla="*/ 0 h 29"/>
                  <a:gd name="T2" fmla="*/ 0 w 85"/>
                  <a:gd name="T3" fmla="*/ 0 h 29"/>
                  <a:gd name="T4" fmla="*/ 29 w 85"/>
                  <a:gd name="T5" fmla="*/ 29 h 29"/>
                  <a:gd name="T6" fmla="*/ 57 w 85"/>
                  <a:gd name="T7" fmla="*/ 29 h 29"/>
                  <a:gd name="T8" fmla="*/ 85 w 85"/>
                  <a:gd name="T9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29">
                    <a:moveTo>
                      <a:pt x="85" y="0"/>
                    </a:moveTo>
                    <a:lnTo>
                      <a:pt x="0" y="0"/>
                    </a:lnTo>
                    <a:lnTo>
                      <a:pt x="29" y="29"/>
                    </a:lnTo>
                    <a:lnTo>
                      <a:pt x="57" y="29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41" name="Freeform 701"/>
              <p:cNvSpPr>
                <a:spLocks/>
              </p:cNvSpPr>
              <p:nvPr/>
            </p:nvSpPr>
            <p:spPr bwMode="auto">
              <a:xfrm>
                <a:off x="5506" y="529"/>
                <a:ext cx="142" cy="142"/>
              </a:xfrm>
              <a:custGeom>
                <a:avLst/>
                <a:gdLst>
                  <a:gd name="T0" fmla="*/ 85 w 142"/>
                  <a:gd name="T1" fmla="*/ 0 h 142"/>
                  <a:gd name="T2" fmla="*/ 0 w 142"/>
                  <a:gd name="T3" fmla="*/ 29 h 142"/>
                  <a:gd name="T4" fmla="*/ 0 w 142"/>
                  <a:gd name="T5" fmla="*/ 85 h 142"/>
                  <a:gd name="T6" fmla="*/ 57 w 142"/>
                  <a:gd name="T7" fmla="*/ 142 h 142"/>
                  <a:gd name="T8" fmla="*/ 114 w 142"/>
                  <a:gd name="T9" fmla="*/ 114 h 142"/>
                  <a:gd name="T10" fmla="*/ 142 w 142"/>
                  <a:gd name="T11" fmla="*/ 85 h 142"/>
                  <a:gd name="T12" fmla="*/ 142 w 142"/>
                  <a:gd name="T13" fmla="*/ 29 h 142"/>
                  <a:gd name="T14" fmla="*/ 85 w 142"/>
                  <a:gd name="T15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2" h="142">
                    <a:moveTo>
                      <a:pt x="85" y="0"/>
                    </a:moveTo>
                    <a:lnTo>
                      <a:pt x="0" y="29"/>
                    </a:lnTo>
                    <a:lnTo>
                      <a:pt x="0" y="85"/>
                    </a:lnTo>
                    <a:lnTo>
                      <a:pt x="57" y="142"/>
                    </a:lnTo>
                    <a:lnTo>
                      <a:pt x="114" y="114"/>
                    </a:lnTo>
                    <a:lnTo>
                      <a:pt x="142" y="85"/>
                    </a:lnTo>
                    <a:lnTo>
                      <a:pt x="142" y="29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42" name="Freeform 702"/>
              <p:cNvSpPr>
                <a:spLocks/>
              </p:cNvSpPr>
              <p:nvPr/>
            </p:nvSpPr>
            <p:spPr bwMode="auto">
              <a:xfrm>
                <a:off x="5535" y="699"/>
                <a:ext cx="56" cy="29"/>
              </a:xfrm>
              <a:custGeom>
                <a:avLst/>
                <a:gdLst>
                  <a:gd name="T0" fmla="*/ 0 w 56"/>
                  <a:gd name="T1" fmla="*/ 0 h 29"/>
                  <a:gd name="T2" fmla="*/ 28 w 56"/>
                  <a:gd name="T3" fmla="*/ 0 h 29"/>
                  <a:gd name="T4" fmla="*/ 56 w 56"/>
                  <a:gd name="T5" fmla="*/ 29 h 29"/>
                  <a:gd name="T6" fmla="*/ 28 w 56"/>
                  <a:gd name="T7" fmla="*/ 29 h 29"/>
                  <a:gd name="T8" fmla="*/ 0 w 56"/>
                  <a:gd name="T9" fmla="*/ 29 h 29"/>
                  <a:gd name="T10" fmla="*/ 0 w 56"/>
                  <a:gd name="T11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" h="29">
                    <a:moveTo>
                      <a:pt x="0" y="0"/>
                    </a:moveTo>
                    <a:lnTo>
                      <a:pt x="28" y="0"/>
                    </a:lnTo>
                    <a:lnTo>
                      <a:pt x="56" y="29"/>
                    </a:lnTo>
                    <a:lnTo>
                      <a:pt x="28" y="29"/>
                    </a:lnTo>
                    <a:lnTo>
                      <a:pt x="0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43" name="Freeform 703"/>
              <p:cNvSpPr>
                <a:spLocks/>
              </p:cNvSpPr>
              <p:nvPr/>
            </p:nvSpPr>
            <p:spPr bwMode="auto">
              <a:xfrm>
                <a:off x="5024" y="1210"/>
                <a:ext cx="255" cy="141"/>
              </a:xfrm>
              <a:custGeom>
                <a:avLst/>
                <a:gdLst>
                  <a:gd name="T0" fmla="*/ 255 w 255"/>
                  <a:gd name="T1" fmla="*/ 113 h 141"/>
                  <a:gd name="T2" fmla="*/ 170 w 255"/>
                  <a:gd name="T3" fmla="*/ 141 h 141"/>
                  <a:gd name="T4" fmla="*/ 142 w 255"/>
                  <a:gd name="T5" fmla="*/ 113 h 141"/>
                  <a:gd name="T6" fmla="*/ 57 w 255"/>
                  <a:gd name="T7" fmla="*/ 141 h 141"/>
                  <a:gd name="T8" fmla="*/ 0 w 255"/>
                  <a:gd name="T9" fmla="*/ 85 h 141"/>
                  <a:gd name="T10" fmla="*/ 29 w 255"/>
                  <a:gd name="T11" fmla="*/ 28 h 141"/>
                  <a:gd name="T12" fmla="*/ 142 w 255"/>
                  <a:gd name="T13" fmla="*/ 28 h 141"/>
                  <a:gd name="T14" fmla="*/ 199 w 255"/>
                  <a:gd name="T15" fmla="*/ 0 h 141"/>
                  <a:gd name="T16" fmla="*/ 227 w 255"/>
                  <a:gd name="T17" fmla="*/ 56 h 141"/>
                  <a:gd name="T18" fmla="*/ 255 w 255"/>
                  <a:gd name="T19" fmla="*/ 56 h 141"/>
                  <a:gd name="T20" fmla="*/ 255 w 255"/>
                  <a:gd name="T21" fmla="*/ 113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5" h="141">
                    <a:moveTo>
                      <a:pt x="255" y="113"/>
                    </a:moveTo>
                    <a:lnTo>
                      <a:pt x="170" y="141"/>
                    </a:lnTo>
                    <a:lnTo>
                      <a:pt x="142" y="113"/>
                    </a:lnTo>
                    <a:lnTo>
                      <a:pt x="57" y="141"/>
                    </a:lnTo>
                    <a:lnTo>
                      <a:pt x="0" y="85"/>
                    </a:lnTo>
                    <a:lnTo>
                      <a:pt x="29" y="28"/>
                    </a:lnTo>
                    <a:lnTo>
                      <a:pt x="142" y="28"/>
                    </a:lnTo>
                    <a:lnTo>
                      <a:pt x="199" y="0"/>
                    </a:lnTo>
                    <a:lnTo>
                      <a:pt x="227" y="56"/>
                    </a:lnTo>
                    <a:lnTo>
                      <a:pt x="255" y="56"/>
                    </a:lnTo>
                    <a:lnTo>
                      <a:pt x="255" y="11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44" name="Freeform 704"/>
              <p:cNvSpPr>
                <a:spLocks/>
              </p:cNvSpPr>
              <p:nvPr/>
            </p:nvSpPr>
            <p:spPr bwMode="auto">
              <a:xfrm>
                <a:off x="5421" y="3052"/>
                <a:ext cx="85" cy="85"/>
              </a:xfrm>
              <a:custGeom>
                <a:avLst/>
                <a:gdLst>
                  <a:gd name="T0" fmla="*/ 85 w 85"/>
                  <a:gd name="T1" fmla="*/ 0 h 85"/>
                  <a:gd name="T2" fmla="*/ 0 w 85"/>
                  <a:gd name="T3" fmla="*/ 29 h 85"/>
                  <a:gd name="T4" fmla="*/ 0 w 85"/>
                  <a:gd name="T5" fmla="*/ 85 h 85"/>
                  <a:gd name="T6" fmla="*/ 85 w 85"/>
                  <a:gd name="T7" fmla="*/ 29 h 85"/>
                  <a:gd name="T8" fmla="*/ 85 w 85"/>
                  <a:gd name="T9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85">
                    <a:moveTo>
                      <a:pt x="85" y="0"/>
                    </a:moveTo>
                    <a:lnTo>
                      <a:pt x="0" y="29"/>
                    </a:lnTo>
                    <a:lnTo>
                      <a:pt x="0" y="85"/>
                    </a:lnTo>
                    <a:lnTo>
                      <a:pt x="85" y="29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45" name="Freeform 705"/>
              <p:cNvSpPr>
                <a:spLocks/>
              </p:cNvSpPr>
              <p:nvPr/>
            </p:nvSpPr>
            <p:spPr bwMode="auto">
              <a:xfrm>
                <a:off x="5563" y="2769"/>
                <a:ext cx="57" cy="85"/>
              </a:xfrm>
              <a:custGeom>
                <a:avLst/>
                <a:gdLst>
                  <a:gd name="T0" fmla="*/ 28 w 57"/>
                  <a:gd name="T1" fmla="*/ 0 h 85"/>
                  <a:gd name="T2" fmla="*/ 0 w 57"/>
                  <a:gd name="T3" fmla="*/ 57 h 85"/>
                  <a:gd name="T4" fmla="*/ 28 w 57"/>
                  <a:gd name="T5" fmla="*/ 85 h 85"/>
                  <a:gd name="T6" fmla="*/ 57 w 57"/>
                  <a:gd name="T7" fmla="*/ 28 h 85"/>
                  <a:gd name="T8" fmla="*/ 57 w 57"/>
                  <a:gd name="T9" fmla="*/ 0 h 85"/>
                  <a:gd name="T10" fmla="*/ 28 w 57"/>
                  <a:gd name="T11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" h="85">
                    <a:moveTo>
                      <a:pt x="28" y="0"/>
                    </a:moveTo>
                    <a:lnTo>
                      <a:pt x="0" y="57"/>
                    </a:lnTo>
                    <a:lnTo>
                      <a:pt x="28" y="85"/>
                    </a:lnTo>
                    <a:lnTo>
                      <a:pt x="57" y="28"/>
                    </a:lnTo>
                    <a:lnTo>
                      <a:pt x="57" y="0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47" name="Freeform 707"/>
              <p:cNvSpPr>
                <a:spLocks/>
              </p:cNvSpPr>
              <p:nvPr/>
            </p:nvSpPr>
            <p:spPr bwMode="auto">
              <a:xfrm>
                <a:off x="3550" y="2882"/>
                <a:ext cx="57" cy="85"/>
              </a:xfrm>
              <a:custGeom>
                <a:avLst/>
                <a:gdLst>
                  <a:gd name="T0" fmla="*/ 57 w 57"/>
                  <a:gd name="T1" fmla="*/ 0 h 85"/>
                  <a:gd name="T2" fmla="*/ 0 w 57"/>
                  <a:gd name="T3" fmla="*/ 29 h 85"/>
                  <a:gd name="T4" fmla="*/ 28 w 57"/>
                  <a:gd name="T5" fmla="*/ 85 h 85"/>
                  <a:gd name="T6" fmla="*/ 57 w 57"/>
                  <a:gd name="T7" fmla="*/ 29 h 85"/>
                  <a:gd name="T8" fmla="*/ 57 w 57"/>
                  <a:gd name="T9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85">
                    <a:moveTo>
                      <a:pt x="57" y="0"/>
                    </a:moveTo>
                    <a:lnTo>
                      <a:pt x="0" y="29"/>
                    </a:lnTo>
                    <a:lnTo>
                      <a:pt x="28" y="85"/>
                    </a:lnTo>
                    <a:lnTo>
                      <a:pt x="57" y="29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48" name="Freeform 708"/>
              <p:cNvSpPr>
                <a:spLocks/>
              </p:cNvSpPr>
              <p:nvPr/>
            </p:nvSpPr>
            <p:spPr bwMode="auto">
              <a:xfrm>
                <a:off x="3522" y="3024"/>
                <a:ext cx="56" cy="85"/>
              </a:xfrm>
              <a:custGeom>
                <a:avLst/>
                <a:gdLst>
                  <a:gd name="T0" fmla="*/ 56 w 56"/>
                  <a:gd name="T1" fmla="*/ 0 h 85"/>
                  <a:gd name="T2" fmla="*/ 28 w 56"/>
                  <a:gd name="T3" fmla="*/ 28 h 85"/>
                  <a:gd name="T4" fmla="*/ 0 w 56"/>
                  <a:gd name="T5" fmla="*/ 85 h 85"/>
                  <a:gd name="T6" fmla="*/ 28 w 56"/>
                  <a:gd name="T7" fmla="*/ 85 h 85"/>
                  <a:gd name="T8" fmla="*/ 56 w 56"/>
                  <a:gd name="T9" fmla="*/ 28 h 85"/>
                  <a:gd name="T10" fmla="*/ 56 w 56"/>
                  <a:gd name="T11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" h="85">
                    <a:moveTo>
                      <a:pt x="56" y="0"/>
                    </a:moveTo>
                    <a:lnTo>
                      <a:pt x="28" y="28"/>
                    </a:lnTo>
                    <a:lnTo>
                      <a:pt x="0" y="85"/>
                    </a:lnTo>
                    <a:lnTo>
                      <a:pt x="28" y="85"/>
                    </a:lnTo>
                    <a:lnTo>
                      <a:pt x="56" y="28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49" name="Freeform 709"/>
              <p:cNvSpPr>
                <a:spLocks/>
              </p:cNvSpPr>
              <p:nvPr/>
            </p:nvSpPr>
            <p:spPr bwMode="auto">
              <a:xfrm>
                <a:off x="3692" y="2797"/>
                <a:ext cx="142" cy="114"/>
              </a:xfrm>
              <a:custGeom>
                <a:avLst/>
                <a:gdLst>
                  <a:gd name="T0" fmla="*/ 85 w 142"/>
                  <a:gd name="T1" fmla="*/ 0 h 114"/>
                  <a:gd name="T2" fmla="*/ 57 w 142"/>
                  <a:gd name="T3" fmla="*/ 29 h 114"/>
                  <a:gd name="T4" fmla="*/ 28 w 142"/>
                  <a:gd name="T5" fmla="*/ 29 h 114"/>
                  <a:gd name="T6" fmla="*/ 28 w 142"/>
                  <a:gd name="T7" fmla="*/ 57 h 114"/>
                  <a:gd name="T8" fmla="*/ 0 w 142"/>
                  <a:gd name="T9" fmla="*/ 57 h 114"/>
                  <a:gd name="T10" fmla="*/ 0 w 142"/>
                  <a:gd name="T11" fmla="*/ 85 h 114"/>
                  <a:gd name="T12" fmla="*/ 57 w 142"/>
                  <a:gd name="T13" fmla="*/ 114 h 114"/>
                  <a:gd name="T14" fmla="*/ 85 w 142"/>
                  <a:gd name="T15" fmla="*/ 85 h 114"/>
                  <a:gd name="T16" fmla="*/ 57 w 142"/>
                  <a:gd name="T17" fmla="*/ 57 h 114"/>
                  <a:gd name="T18" fmla="*/ 113 w 142"/>
                  <a:gd name="T19" fmla="*/ 57 h 114"/>
                  <a:gd name="T20" fmla="*/ 113 w 142"/>
                  <a:gd name="T21" fmla="*/ 85 h 114"/>
                  <a:gd name="T22" fmla="*/ 142 w 142"/>
                  <a:gd name="T23" fmla="*/ 85 h 114"/>
                  <a:gd name="T24" fmla="*/ 142 w 142"/>
                  <a:gd name="T25" fmla="*/ 57 h 114"/>
                  <a:gd name="T26" fmla="*/ 85 w 142"/>
                  <a:gd name="T27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42" h="114">
                    <a:moveTo>
                      <a:pt x="85" y="0"/>
                    </a:moveTo>
                    <a:lnTo>
                      <a:pt x="57" y="29"/>
                    </a:lnTo>
                    <a:lnTo>
                      <a:pt x="28" y="29"/>
                    </a:lnTo>
                    <a:lnTo>
                      <a:pt x="28" y="57"/>
                    </a:lnTo>
                    <a:lnTo>
                      <a:pt x="0" y="57"/>
                    </a:lnTo>
                    <a:lnTo>
                      <a:pt x="0" y="85"/>
                    </a:lnTo>
                    <a:lnTo>
                      <a:pt x="57" y="114"/>
                    </a:lnTo>
                    <a:lnTo>
                      <a:pt x="85" y="85"/>
                    </a:lnTo>
                    <a:lnTo>
                      <a:pt x="57" y="57"/>
                    </a:lnTo>
                    <a:lnTo>
                      <a:pt x="113" y="57"/>
                    </a:lnTo>
                    <a:lnTo>
                      <a:pt x="113" y="85"/>
                    </a:lnTo>
                    <a:lnTo>
                      <a:pt x="142" y="85"/>
                    </a:lnTo>
                    <a:lnTo>
                      <a:pt x="142" y="57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0" name="Freeform 710"/>
              <p:cNvSpPr>
                <a:spLocks/>
              </p:cNvSpPr>
              <p:nvPr/>
            </p:nvSpPr>
            <p:spPr bwMode="auto">
              <a:xfrm>
                <a:off x="4145" y="2882"/>
                <a:ext cx="57" cy="85"/>
              </a:xfrm>
              <a:custGeom>
                <a:avLst/>
                <a:gdLst>
                  <a:gd name="T0" fmla="*/ 29 w 57"/>
                  <a:gd name="T1" fmla="*/ 0 h 85"/>
                  <a:gd name="T2" fmla="*/ 0 w 57"/>
                  <a:gd name="T3" fmla="*/ 85 h 85"/>
                  <a:gd name="T4" fmla="*/ 29 w 57"/>
                  <a:gd name="T5" fmla="*/ 85 h 85"/>
                  <a:gd name="T6" fmla="*/ 57 w 57"/>
                  <a:gd name="T7" fmla="*/ 29 h 85"/>
                  <a:gd name="T8" fmla="*/ 29 w 57"/>
                  <a:gd name="T9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85">
                    <a:moveTo>
                      <a:pt x="29" y="0"/>
                    </a:moveTo>
                    <a:lnTo>
                      <a:pt x="0" y="85"/>
                    </a:lnTo>
                    <a:lnTo>
                      <a:pt x="29" y="85"/>
                    </a:lnTo>
                    <a:lnTo>
                      <a:pt x="57" y="29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1" name="Freeform 711"/>
              <p:cNvSpPr>
                <a:spLocks/>
              </p:cNvSpPr>
              <p:nvPr/>
            </p:nvSpPr>
            <p:spPr bwMode="auto">
              <a:xfrm>
                <a:off x="3777" y="2911"/>
                <a:ext cx="28" cy="85"/>
              </a:xfrm>
              <a:custGeom>
                <a:avLst/>
                <a:gdLst>
                  <a:gd name="T0" fmla="*/ 0 w 28"/>
                  <a:gd name="T1" fmla="*/ 0 h 85"/>
                  <a:gd name="T2" fmla="*/ 0 w 28"/>
                  <a:gd name="T3" fmla="*/ 85 h 85"/>
                  <a:gd name="T4" fmla="*/ 28 w 28"/>
                  <a:gd name="T5" fmla="*/ 56 h 85"/>
                  <a:gd name="T6" fmla="*/ 0 w 28"/>
                  <a:gd name="T7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" h="85">
                    <a:moveTo>
                      <a:pt x="0" y="0"/>
                    </a:moveTo>
                    <a:lnTo>
                      <a:pt x="0" y="85"/>
                    </a:lnTo>
                    <a:lnTo>
                      <a:pt x="28" y="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2" name="Freeform 712"/>
              <p:cNvSpPr>
                <a:spLocks/>
              </p:cNvSpPr>
              <p:nvPr/>
            </p:nvSpPr>
            <p:spPr bwMode="auto">
              <a:xfrm>
                <a:off x="3635" y="2939"/>
                <a:ext cx="85" cy="85"/>
              </a:xfrm>
              <a:custGeom>
                <a:avLst/>
                <a:gdLst>
                  <a:gd name="T0" fmla="*/ 28 w 85"/>
                  <a:gd name="T1" fmla="*/ 0 h 85"/>
                  <a:gd name="T2" fmla="*/ 0 w 85"/>
                  <a:gd name="T3" fmla="*/ 28 h 85"/>
                  <a:gd name="T4" fmla="*/ 28 w 85"/>
                  <a:gd name="T5" fmla="*/ 57 h 85"/>
                  <a:gd name="T6" fmla="*/ 28 w 85"/>
                  <a:gd name="T7" fmla="*/ 85 h 85"/>
                  <a:gd name="T8" fmla="*/ 85 w 85"/>
                  <a:gd name="T9" fmla="*/ 57 h 85"/>
                  <a:gd name="T10" fmla="*/ 57 w 85"/>
                  <a:gd name="T11" fmla="*/ 0 h 85"/>
                  <a:gd name="T12" fmla="*/ 28 w 85"/>
                  <a:gd name="T13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" h="85">
                    <a:moveTo>
                      <a:pt x="28" y="0"/>
                    </a:moveTo>
                    <a:lnTo>
                      <a:pt x="0" y="28"/>
                    </a:lnTo>
                    <a:lnTo>
                      <a:pt x="28" y="57"/>
                    </a:lnTo>
                    <a:lnTo>
                      <a:pt x="28" y="85"/>
                    </a:lnTo>
                    <a:lnTo>
                      <a:pt x="85" y="57"/>
                    </a:lnTo>
                    <a:lnTo>
                      <a:pt x="57" y="0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3" name="Freeform 713"/>
              <p:cNvSpPr>
                <a:spLocks/>
              </p:cNvSpPr>
              <p:nvPr/>
            </p:nvSpPr>
            <p:spPr bwMode="auto">
              <a:xfrm>
                <a:off x="3692" y="3024"/>
                <a:ext cx="57" cy="85"/>
              </a:xfrm>
              <a:custGeom>
                <a:avLst/>
                <a:gdLst>
                  <a:gd name="T0" fmla="*/ 0 w 57"/>
                  <a:gd name="T1" fmla="*/ 0 h 85"/>
                  <a:gd name="T2" fmla="*/ 28 w 57"/>
                  <a:gd name="T3" fmla="*/ 85 h 85"/>
                  <a:gd name="T4" fmla="*/ 57 w 57"/>
                  <a:gd name="T5" fmla="*/ 57 h 85"/>
                  <a:gd name="T6" fmla="*/ 28 w 57"/>
                  <a:gd name="T7" fmla="*/ 0 h 85"/>
                  <a:gd name="T8" fmla="*/ 0 w 57"/>
                  <a:gd name="T9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85">
                    <a:moveTo>
                      <a:pt x="0" y="0"/>
                    </a:moveTo>
                    <a:lnTo>
                      <a:pt x="28" y="85"/>
                    </a:lnTo>
                    <a:lnTo>
                      <a:pt x="57" y="57"/>
                    </a:lnTo>
                    <a:lnTo>
                      <a:pt x="2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4" name="Freeform 714"/>
              <p:cNvSpPr>
                <a:spLocks/>
              </p:cNvSpPr>
              <p:nvPr/>
            </p:nvSpPr>
            <p:spPr bwMode="auto">
              <a:xfrm>
                <a:off x="3862" y="2882"/>
                <a:ext cx="85" cy="284"/>
              </a:xfrm>
              <a:custGeom>
                <a:avLst/>
                <a:gdLst>
                  <a:gd name="T0" fmla="*/ 28 w 85"/>
                  <a:gd name="T1" fmla="*/ 0 h 284"/>
                  <a:gd name="T2" fmla="*/ 28 w 85"/>
                  <a:gd name="T3" fmla="*/ 29 h 284"/>
                  <a:gd name="T4" fmla="*/ 0 w 85"/>
                  <a:gd name="T5" fmla="*/ 85 h 284"/>
                  <a:gd name="T6" fmla="*/ 0 w 85"/>
                  <a:gd name="T7" fmla="*/ 199 h 284"/>
                  <a:gd name="T8" fmla="*/ 28 w 85"/>
                  <a:gd name="T9" fmla="*/ 199 h 284"/>
                  <a:gd name="T10" fmla="*/ 0 w 85"/>
                  <a:gd name="T11" fmla="*/ 284 h 284"/>
                  <a:gd name="T12" fmla="*/ 28 w 85"/>
                  <a:gd name="T13" fmla="*/ 255 h 284"/>
                  <a:gd name="T14" fmla="*/ 28 w 85"/>
                  <a:gd name="T15" fmla="*/ 227 h 284"/>
                  <a:gd name="T16" fmla="*/ 57 w 85"/>
                  <a:gd name="T17" fmla="*/ 227 h 284"/>
                  <a:gd name="T18" fmla="*/ 57 w 85"/>
                  <a:gd name="T19" fmla="*/ 170 h 284"/>
                  <a:gd name="T20" fmla="*/ 57 w 85"/>
                  <a:gd name="T21" fmla="*/ 142 h 284"/>
                  <a:gd name="T22" fmla="*/ 85 w 85"/>
                  <a:gd name="T23" fmla="*/ 114 h 284"/>
                  <a:gd name="T24" fmla="*/ 85 w 85"/>
                  <a:gd name="T25" fmla="*/ 29 h 284"/>
                  <a:gd name="T26" fmla="*/ 28 w 85"/>
                  <a:gd name="T27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5" h="284">
                    <a:moveTo>
                      <a:pt x="28" y="0"/>
                    </a:moveTo>
                    <a:lnTo>
                      <a:pt x="28" y="29"/>
                    </a:lnTo>
                    <a:lnTo>
                      <a:pt x="0" y="85"/>
                    </a:lnTo>
                    <a:lnTo>
                      <a:pt x="0" y="199"/>
                    </a:lnTo>
                    <a:lnTo>
                      <a:pt x="28" y="199"/>
                    </a:lnTo>
                    <a:lnTo>
                      <a:pt x="0" y="284"/>
                    </a:lnTo>
                    <a:lnTo>
                      <a:pt x="28" y="255"/>
                    </a:lnTo>
                    <a:lnTo>
                      <a:pt x="28" y="227"/>
                    </a:lnTo>
                    <a:lnTo>
                      <a:pt x="57" y="227"/>
                    </a:lnTo>
                    <a:lnTo>
                      <a:pt x="57" y="170"/>
                    </a:lnTo>
                    <a:lnTo>
                      <a:pt x="57" y="142"/>
                    </a:lnTo>
                    <a:lnTo>
                      <a:pt x="85" y="114"/>
                    </a:lnTo>
                    <a:lnTo>
                      <a:pt x="85" y="29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5" name="Freeform 715"/>
              <p:cNvSpPr>
                <a:spLocks/>
              </p:cNvSpPr>
              <p:nvPr/>
            </p:nvSpPr>
            <p:spPr bwMode="auto">
              <a:xfrm>
                <a:off x="3947" y="2854"/>
                <a:ext cx="28" cy="57"/>
              </a:xfrm>
              <a:custGeom>
                <a:avLst/>
                <a:gdLst>
                  <a:gd name="T0" fmla="*/ 0 w 28"/>
                  <a:gd name="T1" fmla="*/ 0 h 57"/>
                  <a:gd name="T2" fmla="*/ 28 w 28"/>
                  <a:gd name="T3" fmla="*/ 28 h 57"/>
                  <a:gd name="T4" fmla="*/ 0 w 28"/>
                  <a:gd name="T5" fmla="*/ 57 h 57"/>
                  <a:gd name="T6" fmla="*/ 0 w 28"/>
                  <a:gd name="T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" h="57">
                    <a:moveTo>
                      <a:pt x="0" y="0"/>
                    </a:moveTo>
                    <a:lnTo>
                      <a:pt x="28" y="28"/>
                    </a:lnTo>
                    <a:lnTo>
                      <a:pt x="0" y="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6" name="Freeform 716"/>
              <p:cNvSpPr>
                <a:spLocks/>
              </p:cNvSpPr>
              <p:nvPr/>
            </p:nvSpPr>
            <p:spPr bwMode="auto">
              <a:xfrm>
                <a:off x="4712" y="4158"/>
                <a:ext cx="85" cy="85"/>
              </a:xfrm>
              <a:custGeom>
                <a:avLst/>
                <a:gdLst>
                  <a:gd name="T0" fmla="*/ 0 w 85"/>
                  <a:gd name="T1" fmla="*/ 28 h 85"/>
                  <a:gd name="T2" fmla="*/ 85 w 85"/>
                  <a:gd name="T3" fmla="*/ 85 h 85"/>
                  <a:gd name="T4" fmla="*/ 85 w 85"/>
                  <a:gd name="T5" fmla="*/ 57 h 85"/>
                  <a:gd name="T6" fmla="*/ 29 w 85"/>
                  <a:gd name="T7" fmla="*/ 0 h 85"/>
                  <a:gd name="T8" fmla="*/ 0 w 85"/>
                  <a:gd name="T9" fmla="*/ 28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85">
                    <a:moveTo>
                      <a:pt x="0" y="28"/>
                    </a:moveTo>
                    <a:lnTo>
                      <a:pt x="85" y="85"/>
                    </a:lnTo>
                    <a:lnTo>
                      <a:pt x="85" y="57"/>
                    </a:lnTo>
                    <a:lnTo>
                      <a:pt x="29" y="0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7" name="Freeform 717"/>
              <p:cNvSpPr>
                <a:spLocks/>
              </p:cNvSpPr>
              <p:nvPr/>
            </p:nvSpPr>
            <p:spPr bwMode="auto">
              <a:xfrm>
                <a:off x="4684" y="4441"/>
                <a:ext cx="170" cy="114"/>
              </a:xfrm>
              <a:custGeom>
                <a:avLst/>
                <a:gdLst>
                  <a:gd name="T0" fmla="*/ 57 w 170"/>
                  <a:gd name="T1" fmla="*/ 0 h 114"/>
                  <a:gd name="T2" fmla="*/ 0 w 170"/>
                  <a:gd name="T3" fmla="*/ 29 h 114"/>
                  <a:gd name="T4" fmla="*/ 0 w 170"/>
                  <a:gd name="T5" fmla="*/ 86 h 114"/>
                  <a:gd name="T6" fmla="*/ 28 w 170"/>
                  <a:gd name="T7" fmla="*/ 114 h 114"/>
                  <a:gd name="T8" fmla="*/ 113 w 170"/>
                  <a:gd name="T9" fmla="*/ 114 h 114"/>
                  <a:gd name="T10" fmla="*/ 170 w 170"/>
                  <a:gd name="T11" fmla="*/ 86 h 114"/>
                  <a:gd name="T12" fmla="*/ 170 w 170"/>
                  <a:gd name="T13" fmla="*/ 29 h 114"/>
                  <a:gd name="T14" fmla="*/ 113 w 170"/>
                  <a:gd name="T15" fmla="*/ 0 h 114"/>
                  <a:gd name="T16" fmla="*/ 57 w 170"/>
                  <a:gd name="T17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114">
                    <a:moveTo>
                      <a:pt x="57" y="0"/>
                    </a:moveTo>
                    <a:lnTo>
                      <a:pt x="0" y="29"/>
                    </a:lnTo>
                    <a:lnTo>
                      <a:pt x="0" y="86"/>
                    </a:lnTo>
                    <a:lnTo>
                      <a:pt x="28" y="114"/>
                    </a:lnTo>
                    <a:lnTo>
                      <a:pt x="113" y="114"/>
                    </a:lnTo>
                    <a:lnTo>
                      <a:pt x="170" y="86"/>
                    </a:lnTo>
                    <a:lnTo>
                      <a:pt x="170" y="29"/>
                    </a:lnTo>
                    <a:lnTo>
                      <a:pt x="113" y="0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8" name="Freeform 718"/>
              <p:cNvSpPr>
                <a:spLocks/>
              </p:cNvSpPr>
              <p:nvPr/>
            </p:nvSpPr>
            <p:spPr bwMode="auto">
              <a:xfrm>
                <a:off x="2926" y="4640"/>
                <a:ext cx="794" cy="907"/>
              </a:xfrm>
              <a:custGeom>
                <a:avLst/>
                <a:gdLst>
                  <a:gd name="T0" fmla="*/ 794 w 794"/>
                  <a:gd name="T1" fmla="*/ 113 h 907"/>
                  <a:gd name="T2" fmla="*/ 709 w 794"/>
                  <a:gd name="T3" fmla="*/ 198 h 907"/>
                  <a:gd name="T4" fmla="*/ 652 w 794"/>
                  <a:gd name="T5" fmla="*/ 340 h 907"/>
                  <a:gd name="T6" fmla="*/ 624 w 794"/>
                  <a:gd name="T7" fmla="*/ 397 h 907"/>
                  <a:gd name="T8" fmla="*/ 539 w 794"/>
                  <a:gd name="T9" fmla="*/ 510 h 907"/>
                  <a:gd name="T10" fmla="*/ 539 w 794"/>
                  <a:gd name="T11" fmla="*/ 595 h 907"/>
                  <a:gd name="T12" fmla="*/ 539 w 794"/>
                  <a:gd name="T13" fmla="*/ 709 h 907"/>
                  <a:gd name="T14" fmla="*/ 511 w 794"/>
                  <a:gd name="T15" fmla="*/ 850 h 907"/>
                  <a:gd name="T16" fmla="*/ 454 w 794"/>
                  <a:gd name="T17" fmla="*/ 822 h 907"/>
                  <a:gd name="T18" fmla="*/ 397 w 794"/>
                  <a:gd name="T19" fmla="*/ 850 h 907"/>
                  <a:gd name="T20" fmla="*/ 312 w 794"/>
                  <a:gd name="T21" fmla="*/ 907 h 907"/>
                  <a:gd name="T22" fmla="*/ 284 w 794"/>
                  <a:gd name="T23" fmla="*/ 907 h 907"/>
                  <a:gd name="T24" fmla="*/ 227 w 794"/>
                  <a:gd name="T25" fmla="*/ 850 h 907"/>
                  <a:gd name="T26" fmla="*/ 170 w 794"/>
                  <a:gd name="T27" fmla="*/ 822 h 907"/>
                  <a:gd name="T28" fmla="*/ 170 w 794"/>
                  <a:gd name="T29" fmla="*/ 737 h 907"/>
                  <a:gd name="T30" fmla="*/ 227 w 794"/>
                  <a:gd name="T31" fmla="*/ 680 h 907"/>
                  <a:gd name="T32" fmla="*/ 199 w 794"/>
                  <a:gd name="T33" fmla="*/ 624 h 907"/>
                  <a:gd name="T34" fmla="*/ 142 w 794"/>
                  <a:gd name="T35" fmla="*/ 595 h 907"/>
                  <a:gd name="T36" fmla="*/ 57 w 794"/>
                  <a:gd name="T37" fmla="*/ 652 h 907"/>
                  <a:gd name="T38" fmla="*/ 0 w 794"/>
                  <a:gd name="T39" fmla="*/ 595 h 907"/>
                  <a:gd name="T40" fmla="*/ 114 w 794"/>
                  <a:gd name="T41" fmla="*/ 510 h 907"/>
                  <a:gd name="T42" fmla="*/ 170 w 794"/>
                  <a:gd name="T43" fmla="*/ 539 h 907"/>
                  <a:gd name="T44" fmla="*/ 170 w 794"/>
                  <a:gd name="T45" fmla="*/ 454 h 907"/>
                  <a:gd name="T46" fmla="*/ 142 w 794"/>
                  <a:gd name="T47" fmla="*/ 425 h 907"/>
                  <a:gd name="T48" fmla="*/ 256 w 794"/>
                  <a:gd name="T49" fmla="*/ 482 h 907"/>
                  <a:gd name="T50" fmla="*/ 227 w 794"/>
                  <a:gd name="T51" fmla="*/ 539 h 907"/>
                  <a:gd name="T52" fmla="*/ 312 w 794"/>
                  <a:gd name="T53" fmla="*/ 510 h 907"/>
                  <a:gd name="T54" fmla="*/ 426 w 794"/>
                  <a:gd name="T55" fmla="*/ 510 h 907"/>
                  <a:gd name="T56" fmla="*/ 454 w 794"/>
                  <a:gd name="T57" fmla="*/ 454 h 907"/>
                  <a:gd name="T58" fmla="*/ 482 w 794"/>
                  <a:gd name="T59" fmla="*/ 397 h 907"/>
                  <a:gd name="T60" fmla="*/ 511 w 794"/>
                  <a:gd name="T61" fmla="*/ 368 h 907"/>
                  <a:gd name="T62" fmla="*/ 624 w 794"/>
                  <a:gd name="T63" fmla="*/ 340 h 907"/>
                  <a:gd name="T64" fmla="*/ 652 w 794"/>
                  <a:gd name="T65" fmla="*/ 198 h 907"/>
                  <a:gd name="T66" fmla="*/ 709 w 794"/>
                  <a:gd name="T67" fmla="*/ 85 h 907"/>
                  <a:gd name="T68" fmla="*/ 766 w 794"/>
                  <a:gd name="T69" fmla="*/ 28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94" h="907">
                    <a:moveTo>
                      <a:pt x="794" y="0"/>
                    </a:moveTo>
                    <a:lnTo>
                      <a:pt x="794" y="113"/>
                    </a:lnTo>
                    <a:lnTo>
                      <a:pt x="766" y="170"/>
                    </a:lnTo>
                    <a:lnTo>
                      <a:pt x="709" y="198"/>
                    </a:lnTo>
                    <a:lnTo>
                      <a:pt x="709" y="255"/>
                    </a:lnTo>
                    <a:lnTo>
                      <a:pt x="652" y="340"/>
                    </a:lnTo>
                    <a:lnTo>
                      <a:pt x="624" y="368"/>
                    </a:lnTo>
                    <a:lnTo>
                      <a:pt x="624" y="397"/>
                    </a:lnTo>
                    <a:lnTo>
                      <a:pt x="539" y="482"/>
                    </a:lnTo>
                    <a:lnTo>
                      <a:pt x="539" y="510"/>
                    </a:lnTo>
                    <a:lnTo>
                      <a:pt x="567" y="539"/>
                    </a:lnTo>
                    <a:lnTo>
                      <a:pt x="539" y="595"/>
                    </a:lnTo>
                    <a:lnTo>
                      <a:pt x="567" y="652"/>
                    </a:lnTo>
                    <a:lnTo>
                      <a:pt x="539" y="709"/>
                    </a:lnTo>
                    <a:lnTo>
                      <a:pt x="567" y="765"/>
                    </a:lnTo>
                    <a:lnTo>
                      <a:pt x="511" y="850"/>
                    </a:lnTo>
                    <a:lnTo>
                      <a:pt x="454" y="850"/>
                    </a:lnTo>
                    <a:lnTo>
                      <a:pt x="454" y="822"/>
                    </a:lnTo>
                    <a:lnTo>
                      <a:pt x="397" y="822"/>
                    </a:lnTo>
                    <a:lnTo>
                      <a:pt x="397" y="850"/>
                    </a:lnTo>
                    <a:lnTo>
                      <a:pt x="341" y="907"/>
                    </a:lnTo>
                    <a:lnTo>
                      <a:pt x="312" y="907"/>
                    </a:lnTo>
                    <a:lnTo>
                      <a:pt x="284" y="879"/>
                    </a:lnTo>
                    <a:lnTo>
                      <a:pt x="284" y="907"/>
                    </a:lnTo>
                    <a:lnTo>
                      <a:pt x="227" y="907"/>
                    </a:lnTo>
                    <a:lnTo>
                      <a:pt x="227" y="850"/>
                    </a:lnTo>
                    <a:lnTo>
                      <a:pt x="227" y="822"/>
                    </a:lnTo>
                    <a:lnTo>
                      <a:pt x="170" y="822"/>
                    </a:lnTo>
                    <a:lnTo>
                      <a:pt x="142" y="794"/>
                    </a:lnTo>
                    <a:lnTo>
                      <a:pt x="170" y="737"/>
                    </a:lnTo>
                    <a:lnTo>
                      <a:pt x="199" y="737"/>
                    </a:lnTo>
                    <a:lnTo>
                      <a:pt x="227" y="680"/>
                    </a:lnTo>
                    <a:lnTo>
                      <a:pt x="227" y="652"/>
                    </a:lnTo>
                    <a:lnTo>
                      <a:pt x="199" y="624"/>
                    </a:lnTo>
                    <a:lnTo>
                      <a:pt x="170" y="567"/>
                    </a:lnTo>
                    <a:lnTo>
                      <a:pt x="142" y="595"/>
                    </a:lnTo>
                    <a:lnTo>
                      <a:pt x="114" y="567"/>
                    </a:lnTo>
                    <a:lnTo>
                      <a:pt x="57" y="652"/>
                    </a:lnTo>
                    <a:lnTo>
                      <a:pt x="29" y="595"/>
                    </a:lnTo>
                    <a:lnTo>
                      <a:pt x="0" y="595"/>
                    </a:lnTo>
                    <a:lnTo>
                      <a:pt x="29" y="510"/>
                    </a:lnTo>
                    <a:lnTo>
                      <a:pt x="114" y="510"/>
                    </a:lnTo>
                    <a:lnTo>
                      <a:pt x="142" y="539"/>
                    </a:lnTo>
                    <a:lnTo>
                      <a:pt x="170" y="539"/>
                    </a:lnTo>
                    <a:lnTo>
                      <a:pt x="142" y="482"/>
                    </a:lnTo>
                    <a:lnTo>
                      <a:pt x="170" y="454"/>
                    </a:lnTo>
                    <a:lnTo>
                      <a:pt x="142" y="454"/>
                    </a:lnTo>
                    <a:lnTo>
                      <a:pt x="142" y="425"/>
                    </a:lnTo>
                    <a:lnTo>
                      <a:pt x="199" y="425"/>
                    </a:lnTo>
                    <a:lnTo>
                      <a:pt x="256" y="482"/>
                    </a:lnTo>
                    <a:lnTo>
                      <a:pt x="199" y="539"/>
                    </a:lnTo>
                    <a:lnTo>
                      <a:pt x="227" y="539"/>
                    </a:lnTo>
                    <a:lnTo>
                      <a:pt x="256" y="510"/>
                    </a:lnTo>
                    <a:lnTo>
                      <a:pt x="312" y="510"/>
                    </a:lnTo>
                    <a:lnTo>
                      <a:pt x="397" y="482"/>
                    </a:lnTo>
                    <a:lnTo>
                      <a:pt x="426" y="510"/>
                    </a:lnTo>
                    <a:lnTo>
                      <a:pt x="454" y="482"/>
                    </a:lnTo>
                    <a:lnTo>
                      <a:pt x="454" y="454"/>
                    </a:lnTo>
                    <a:lnTo>
                      <a:pt x="454" y="425"/>
                    </a:lnTo>
                    <a:lnTo>
                      <a:pt x="482" y="397"/>
                    </a:lnTo>
                    <a:lnTo>
                      <a:pt x="482" y="368"/>
                    </a:lnTo>
                    <a:lnTo>
                      <a:pt x="511" y="368"/>
                    </a:lnTo>
                    <a:lnTo>
                      <a:pt x="567" y="283"/>
                    </a:lnTo>
                    <a:lnTo>
                      <a:pt x="624" y="340"/>
                    </a:lnTo>
                    <a:lnTo>
                      <a:pt x="652" y="227"/>
                    </a:lnTo>
                    <a:lnTo>
                      <a:pt x="652" y="198"/>
                    </a:lnTo>
                    <a:lnTo>
                      <a:pt x="624" y="170"/>
                    </a:lnTo>
                    <a:lnTo>
                      <a:pt x="709" y="85"/>
                    </a:lnTo>
                    <a:lnTo>
                      <a:pt x="709" y="0"/>
                    </a:lnTo>
                    <a:lnTo>
                      <a:pt x="766" y="28"/>
                    </a:lnTo>
                    <a:lnTo>
                      <a:pt x="794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9" name="Freeform 719"/>
              <p:cNvSpPr>
                <a:spLocks/>
              </p:cNvSpPr>
              <p:nvPr/>
            </p:nvSpPr>
            <p:spPr bwMode="auto">
              <a:xfrm>
                <a:off x="2955" y="5519"/>
                <a:ext cx="85" cy="85"/>
              </a:xfrm>
              <a:custGeom>
                <a:avLst/>
                <a:gdLst>
                  <a:gd name="T0" fmla="*/ 28 w 85"/>
                  <a:gd name="T1" fmla="*/ 0 h 85"/>
                  <a:gd name="T2" fmla="*/ 0 w 85"/>
                  <a:gd name="T3" fmla="*/ 28 h 85"/>
                  <a:gd name="T4" fmla="*/ 0 w 85"/>
                  <a:gd name="T5" fmla="*/ 85 h 85"/>
                  <a:gd name="T6" fmla="*/ 28 w 85"/>
                  <a:gd name="T7" fmla="*/ 85 h 85"/>
                  <a:gd name="T8" fmla="*/ 85 w 85"/>
                  <a:gd name="T9" fmla="*/ 56 h 85"/>
                  <a:gd name="T10" fmla="*/ 56 w 85"/>
                  <a:gd name="T11" fmla="*/ 0 h 85"/>
                  <a:gd name="T12" fmla="*/ 28 w 85"/>
                  <a:gd name="T13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" h="85">
                    <a:moveTo>
                      <a:pt x="28" y="0"/>
                    </a:moveTo>
                    <a:lnTo>
                      <a:pt x="0" y="28"/>
                    </a:lnTo>
                    <a:lnTo>
                      <a:pt x="0" y="85"/>
                    </a:lnTo>
                    <a:lnTo>
                      <a:pt x="28" y="85"/>
                    </a:lnTo>
                    <a:lnTo>
                      <a:pt x="85" y="56"/>
                    </a:lnTo>
                    <a:lnTo>
                      <a:pt x="56" y="0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0" name="Freeform 720"/>
              <p:cNvSpPr>
                <a:spLocks/>
              </p:cNvSpPr>
              <p:nvPr/>
            </p:nvSpPr>
            <p:spPr bwMode="auto">
              <a:xfrm>
                <a:off x="2501" y="5887"/>
                <a:ext cx="57" cy="57"/>
              </a:xfrm>
              <a:custGeom>
                <a:avLst/>
                <a:gdLst>
                  <a:gd name="T0" fmla="*/ 57 w 57"/>
                  <a:gd name="T1" fmla="*/ 0 h 57"/>
                  <a:gd name="T2" fmla="*/ 0 w 57"/>
                  <a:gd name="T3" fmla="*/ 0 h 57"/>
                  <a:gd name="T4" fmla="*/ 28 w 57"/>
                  <a:gd name="T5" fmla="*/ 29 h 57"/>
                  <a:gd name="T6" fmla="*/ 57 w 57"/>
                  <a:gd name="T7" fmla="*/ 57 h 57"/>
                  <a:gd name="T8" fmla="*/ 57 w 57"/>
                  <a:gd name="T9" fmla="*/ 29 h 57"/>
                  <a:gd name="T10" fmla="*/ 57 w 57"/>
                  <a:gd name="T11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" h="57">
                    <a:moveTo>
                      <a:pt x="57" y="0"/>
                    </a:moveTo>
                    <a:lnTo>
                      <a:pt x="0" y="0"/>
                    </a:lnTo>
                    <a:lnTo>
                      <a:pt x="28" y="29"/>
                    </a:lnTo>
                    <a:lnTo>
                      <a:pt x="57" y="57"/>
                    </a:lnTo>
                    <a:lnTo>
                      <a:pt x="57" y="29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1" name="Freeform 721"/>
              <p:cNvSpPr>
                <a:spLocks/>
              </p:cNvSpPr>
              <p:nvPr/>
            </p:nvSpPr>
            <p:spPr bwMode="auto">
              <a:xfrm>
                <a:off x="2558" y="5802"/>
                <a:ext cx="57" cy="85"/>
              </a:xfrm>
              <a:custGeom>
                <a:avLst/>
                <a:gdLst>
                  <a:gd name="T0" fmla="*/ 28 w 57"/>
                  <a:gd name="T1" fmla="*/ 0 h 85"/>
                  <a:gd name="T2" fmla="*/ 0 w 57"/>
                  <a:gd name="T3" fmla="*/ 29 h 85"/>
                  <a:gd name="T4" fmla="*/ 0 w 57"/>
                  <a:gd name="T5" fmla="*/ 85 h 85"/>
                  <a:gd name="T6" fmla="*/ 57 w 57"/>
                  <a:gd name="T7" fmla="*/ 29 h 85"/>
                  <a:gd name="T8" fmla="*/ 28 w 57"/>
                  <a:gd name="T9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85">
                    <a:moveTo>
                      <a:pt x="28" y="0"/>
                    </a:moveTo>
                    <a:lnTo>
                      <a:pt x="0" y="29"/>
                    </a:lnTo>
                    <a:lnTo>
                      <a:pt x="0" y="85"/>
                    </a:lnTo>
                    <a:lnTo>
                      <a:pt x="57" y="29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2" name="Freeform 722"/>
              <p:cNvSpPr>
                <a:spLocks/>
              </p:cNvSpPr>
              <p:nvPr/>
            </p:nvSpPr>
            <p:spPr bwMode="auto">
              <a:xfrm>
                <a:off x="2700" y="5774"/>
                <a:ext cx="141" cy="113"/>
              </a:xfrm>
              <a:custGeom>
                <a:avLst/>
                <a:gdLst>
                  <a:gd name="T0" fmla="*/ 85 w 141"/>
                  <a:gd name="T1" fmla="*/ 28 h 113"/>
                  <a:gd name="T2" fmla="*/ 56 w 141"/>
                  <a:gd name="T3" fmla="*/ 0 h 113"/>
                  <a:gd name="T4" fmla="*/ 0 w 141"/>
                  <a:gd name="T5" fmla="*/ 28 h 113"/>
                  <a:gd name="T6" fmla="*/ 56 w 141"/>
                  <a:gd name="T7" fmla="*/ 113 h 113"/>
                  <a:gd name="T8" fmla="*/ 113 w 141"/>
                  <a:gd name="T9" fmla="*/ 85 h 113"/>
                  <a:gd name="T10" fmla="*/ 141 w 141"/>
                  <a:gd name="T11" fmla="*/ 57 h 113"/>
                  <a:gd name="T12" fmla="*/ 113 w 141"/>
                  <a:gd name="T13" fmla="*/ 28 h 113"/>
                  <a:gd name="T14" fmla="*/ 85 w 141"/>
                  <a:gd name="T15" fmla="*/ 28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1" h="113">
                    <a:moveTo>
                      <a:pt x="85" y="28"/>
                    </a:moveTo>
                    <a:lnTo>
                      <a:pt x="56" y="0"/>
                    </a:lnTo>
                    <a:lnTo>
                      <a:pt x="0" y="28"/>
                    </a:lnTo>
                    <a:lnTo>
                      <a:pt x="56" y="113"/>
                    </a:lnTo>
                    <a:lnTo>
                      <a:pt x="113" y="85"/>
                    </a:lnTo>
                    <a:lnTo>
                      <a:pt x="141" y="57"/>
                    </a:lnTo>
                    <a:lnTo>
                      <a:pt x="113" y="28"/>
                    </a:lnTo>
                    <a:lnTo>
                      <a:pt x="85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3" name="Freeform 723"/>
              <p:cNvSpPr>
                <a:spLocks/>
              </p:cNvSpPr>
              <p:nvPr/>
            </p:nvSpPr>
            <p:spPr bwMode="auto">
              <a:xfrm>
                <a:off x="2700" y="5405"/>
                <a:ext cx="56" cy="57"/>
              </a:xfrm>
              <a:custGeom>
                <a:avLst/>
                <a:gdLst>
                  <a:gd name="T0" fmla="*/ 56 w 56"/>
                  <a:gd name="T1" fmla="*/ 0 h 57"/>
                  <a:gd name="T2" fmla="*/ 0 w 56"/>
                  <a:gd name="T3" fmla="*/ 29 h 57"/>
                  <a:gd name="T4" fmla="*/ 56 w 56"/>
                  <a:gd name="T5" fmla="*/ 57 h 57"/>
                  <a:gd name="T6" fmla="*/ 56 w 56"/>
                  <a:gd name="T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57">
                    <a:moveTo>
                      <a:pt x="56" y="0"/>
                    </a:moveTo>
                    <a:lnTo>
                      <a:pt x="0" y="29"/>
                    </a:lnTo>
                    <a:lnTo>
                      <a:pt x="56" y="57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4" name="Freeform 724"/>
              <p:cNvSpPr>
                <a:spLocks/>
              </p:cNvSpPr>
              <p:nvPr/>
            </p:nvSpPr>
            <p:spPr bwMode="auto">
              <a:xfrm>
                <a:off x="2586" y="5462"/>
                <a:ext cx="170" cy="113"/>
              </a:xfrm>
              <a:custGeom>
                <a:avLst/>
                <a:gdLst>
                  <a:gd name="T0" fmla="*/ 85 w 170"/>
                  <a:gd name="T1" fmla="*/ 0 h 113"/>
                  <a:gd name="T2" fmla="*/ 142 w 170"/>
                  <a:gd name="T3" fmla="*/ 28 h 113"/>
                  <a:gd name="T4" fmla="*/ 114 w 170"/>
                  <a:gd name="T5" fmla="*/ 57 h 113"/>
                  <a:gd name="T6" fmla="*/ 170 w 170"/>
                  <a:gd name="T7" fmla="*/ 57 h 113"/>
                  <a:gd name="T8" fmla="*/ 170 w 170"/>
                  <a:gd name="T9" fmla="*/ 85 h 113"/>
                  <a:gd name="T10" fmla="*/ 114 w 170"/>
                  <a:gd name="T11" fmla="*/ 113 h 113"/>
                  <a:gd name="T12" fmla="*/ 114 w 170"/>
                  <a:gd name="T13" fmla="*/ 85 h 113"/>
                  <a:gd name="T14" fmla="*/ 0 w 170"/>
                  <a:gd name="T15" fmla="*/ 85 h 113"/>
                  <a:gd name="T16" fmla="*/ 0 w 170"/>
                  <a:gd name="T17" fmla="*/ 57 h 113"/>
                  <a:gd name="T18" fmla="*/ 57 w 170"/>
                  <a:gd name="T19" fmla="*/ 57 h 113"/>
                  <a:gd name="T20" fmla="*/ 57 w 170"/>
                  <a:gd name="T21" fmla="*/ 28 h 113"/>
                  <a:gd name="T22" fmla="*/ 29 w 170"/>
                  <a:gd name="T23" fmla="*/ 28 h 113"/>
                  <a:gd name="T24" fmla="*/ 85 w 170"/>
                  <a:gd name="T25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0" h="113">
                    <a:moveTo>
                      <a:pt x="85" y="0"/>
                    </a:moveTo>
                    <a:lnTo>
                      <a:pt x="142" y="28"/>
                    </a:lnTo>
                    <a:lnTo>
                      <a:pt x="114" y="57"/>
                    </a:lnTo>
                    <a:lnTo>
                      <a:pt x="170" y="57"/>
                    </a:lnTo>
                    <a:lnTo>
                      <a:pt x="170" y="85"/>
                    </a:lnTo>
                    <a:lnTo>
                      <a:pt x="114" y="113"/>
                    </a:lnTo>
                    <a:lnTo>
                      <a:pt x="114" y="85"/>
                    </a:lnTo>
                    <a:lnTo>
                      <a:pt x="0" y="85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28"/>
                    </a:lnTo>
                    <a:lnTo>
                      <a:pt x="29" y="28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5" name="Freeform 725"/>
              <p:cNvSpPr>
                <a:spLocks/>
              </p:cNvSpPr>
              <p:nvPr/>
            </p:nvSpPr>
            <p:spPr bwMode="auto">
              <a:xfrm>
                <a:off x="1764" y="5207"/>
                <a:ext cx="794" cy="567"/>
              </a:xfrm>
              <a:custGeom>
                <a:avLst/>
                <a:gdLst>
                  <a:gd name="T0" fmla="*/ 482 w 794"/>
                  <a:gd name="T1" fmla="*/ 539 h 567"/>
                  <a:gd name="T2" fmla="*/ 397 w 794"/>
                  <a:gd name="T3" fmla="*/ 539 h 567"/>
                  <a:gd name="T4" fmla="*/ 340 w 794"/>
                  <a:gd name="T5" fmla="*/ 510 h 567"/>
                  <a:gd name="T6" fmla="*/ 255 w 794"/>
                  <a:gd name="T7" fmla="*/ 482 h 567"/>
                  <a:gd name="T8" fmla="*/ 170 w 794"/>
                  <a:gd name="T9" fmla="*/ 425 h 567"/>
                  <a:gd name="T10" fmla="*/ 170 w 794"/>
                  <a:gd name="T11" fmla="*/ 510 h 567"/>
                  <a:gd name="T12" fmla="*/ 57 w 794"/>
                  <a:gd name="T13" fmla="*/ 482 h 567"/>
                  <a:gd name="T14" fmla="*/ 0 w 794"/>
                  <a:gd name="T15" fmla="*/ 425 h 567"/>
                  <a:gd name="T16" fmla="*/ 0 w 794"/>
                  <a:gd name="T17" fmla="*/ 397 h 567"/>
                  <a:gd name="T18" fmla="*/ 28 w 794"/>
                  <a:gd name="T19" fmla="*/ 397 h 567"/>
                  <a:gd name="T20" fmla="*/ 57 w 794"/>
                  <a:gd name="T21" fmla="*/ 397 h 567"/>
                  <a:gd name="T22" fmla="*/ 28 w 794"/>
                  <a:gd name="T23" fmla="*/ 368 h 567"/>
                  <a:gd name="T24" fmla="*/ 57 w 794"/>
                  <a:gd name="T25" fmla="*/ 312 h 567"/>
                  <a:gd name="T26" fmla="*/ 113 w 794"/>
                  <a:gd name="T27" fmla="*/ 368 h 567"/>
                  <a:gd name="T28" fmla="*/ 113 w 794"/>
                  <a:gd name="T29" fmla="*/ 283 h 567"/>
                  <a:gd name="T30" fmla="*/ 142 w 794"/>
                  <a:gd name="T31" fmla="*/ 312 h 567"/>
                  <a:gd name="T32" fmla="*/ 170 w 794"/>
                  <a:gd name="T33" fmla="*/ 312 h 567"/>
                  <a:gd name="T34" fmla="*/ 170 w 794"/>
                  <a:gd name="T35" fmla="*/ 283 h 567"/>
                  <a:gd name="T36" fmla="*/ 198 w 794"/>
                  <a:gd name="T37" fmla="*/ 283 h 567"/>
                  <a:gd name="T38" fmla="*/ 198 w 794"/>
                  <a:gd name="T39" fmla="*/ 340 h 567"/>
                  <a:gd name="T40" fmla="*/ 227 w 794"/>
                  <a:gd name="T41" fmla="*/ 368 h 567"/>
                  <a:gd name="T42" fmla="*/ 227 w 794"/>
                  <a:gd name="T43" fmla="*/ 312 h 567"/>
                  <a:gd name="T44" fmla="*/ 255 w 794"/>
                  <a:gd name="T45" fmla="*/ 255 h 567"/>
                  <a:gd name="T46" fmla="*/ 227 w 794"/>
                  <a:gd name="T47" fmla="*/ 198 h 567"/>
                  <a:gd name="T48" fmla="*/ 255 w 794"/>
                  <a:gd name="T49" fmla="*/ 198 h 567"/>
                  <a:gd name="T50" fmla="*/ 227 w 794"/>
                  <a:gd name="T51" fmla="*/ 142 h 567"/>
                  <a:gd name="T52" fmla="*/ 255 w 794"/>
                  <a:gd name="T53" fmla="*/ 142 h 567"/>
                  <a:gd name="T54" fmla="*/ 255 w 794"/>
                  <a:gd name="T55" fmla="*/ 113 h 567"/>
                  <a:gd name="T56" fmla="*/ 284 w 794"/>
                  <a:gd name="T57" fmla="*/ 57 h 567"/>
                  <a:gd name="T58" fmla="*/ 312 w 794"/>
                  <a:gd name="T59" fmla="*/ 57 h 567"/>
                  <a:gd name="T60" fmla="*/ 312 w 794"/>
                  <a:gd name="T61" fmla="*/ 28 h 567"/>
                  <a:gd name="T62" fmla="*/ 284 w 794"/>
                  <a:gd name="T63" fmla="*/ 28 h 567"/>
                  <a:gd name="T64" fmla="*/ 284 w 794"/>
                  <a:gd name="T65" fmla="*/ 0 h 567"/>
                  <a:gd name="T66" fmla="*/ 340 w 794"/>
                  <a:gd name="T67" fmla="*/ 0 h 567"/>
                  <a:gd name="T68" fmla="*/ 425 w 794"/>
                  <a:gd name="T69" fmla="*/ 85 h 567"/>
                  <a:gd name="T70" fmla="*/ 425 w 794"/>
                  <a:gd name="T71" fmla="*/ 113 h 567"/>
                  <a:gd name="T72" fmla="*/ 454 w 794"/>
                  <a:gd name="T73" fmla="*/ 142 h 567"/>
                  <a:gd name="T74" fmla="*/ 454 w 794"/>
                  <a:gd name="T75" fmla="*/ 113 h 567"/>
                  <a:gd name="T76" fmla="*/ 482 w 794"/>
                  <a:gd name="T77" fmla="*/ 113 h 567"/>
                  <a:gd name="T78" fmla="*/ 482 w 794"/>
                  <a:gd name="T79" fmla="*/ 85 h 567"/>
                  <a:gd name="T80" fmla="*/ 595 w 794"/>
                  <a:gd name="T81" fmla="*/ 113 h 567"/>
                  <a:gd name="T82" fmla="*/ 595 w 794"/>
                  <a:gd name="T83" fmla="*/ 85 h 567"/>
                  <a:gd name="T84" fmla="*/ 652 w 794"/>
                  <a:gd name="T85" fmla="*/ 113 h 567"/>
                  <a:gd name="T86" fmla="*/ 652 w 794"/>
                  <a:gd name="T87" fmla="*/ 142 h 567"/>
                  <a:gd name="T88" fmla="*/ 737 w 794"/>
                  <a:gd name="T89" fmla="*/ 170 h 567"/>
                  <a:gd name="T90" fmla="*/ 765 w 794"/>
                  <a:gd name="T91" fmla="*/ 227 h 567"/>
                  <a:gd name="T92" fmla="*/ 794 w 794"/>
                  <a:gd name="T93" fmla="*/ 227 h 567"/>
                  <a:gd name="T94" fmla="*/ 794 w 794"/>
                  <a:gd name="T95" fmla="*/ 283 h 567"/>
                  <a:gd name="T96" fmla="*/ 765 w 794"/>
                  <a:gd name="T97" fmla="*/ 312 h 567"/>
                  <a:gd name="T98" fmla="*/ 794 w 794"/>
                  <a:gd name="T99" fmla="*/ 368 h 567"/>
                  <a:gd name="T100" fmla="*/ 765 w 794"/>
                  <a:gd name="T101" fmla="*/ 368 h 567"/>
                  <a:gd name="T102" fmla="*/ 765 w 794"/>
                  <a:gd name="T103" fmla="*/ 397 h 567"/>
                  <a:gd name="T104" fmla="*/ 737 w 794"/>
                  <a:gd name="T105" fmla="*/ 368 h 567"/>
                  <a:gd name="T106" fmla="*/ 680 w 794"/>
                  <a:gd name="T107" fmla="*/ 425 h 567"/>
                  <a:gd name="T108" fmla="*/ 709 w 794"/>
                  <a:gd name="T109" fmla="*/ 510 h 567"/>
                  <a:gd name="T110" fmla="*/ 680 w 794"/>
                  <a:gd name="T111" fmla="*/ 510 h 567"/>
                  <a:gd name="T112" fmla="*/ 624 w 794"/>
                  <a:gd name="T113" fmla="*/ 482 h 567"/>
                  <a:gd name="T114" fmla="*/ 652 w 794"/>
                  <a:gd name="T115" fmla="*/ 510 h 567"/>
                  <a:gd name="T116" fmla="*/ 624 w 794"/>
                  <a:gd name="T117" fmla="*/ 567 h 567"/>
                  <a:gd name="T118" fmla="*/ 567 w 794"/>
                  <a:gd name="T119" fmla="*/ 567 h 567"/>
                  <a:gd name="T120" fmla="*/ 510 w 794"/>
                  <a:gd name="T121" fmla="*/ 539 h 567"/>
                  <a:gd name="T122" fmla="*/ 482 w 794"/>
                  <a:gd name="T123" fmla="*/ 539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794" h="567">
                    <a:moveTo>
                      <a:pt x="482" y="539"/>
                    </a:moveTo>
                    <a:lnTo>
                      <a:pt x="397" y="539"/>
                    </a:lnTo>
                    <a:lnTo>
                      <a:pt x="340" y="510"/>
                    </a:lnTo>
                    <a:lnTo>
                      <a:pt x="255" y="482"/>
                    </a:lnTo>
                    <a:lnTo>
                      <a:pt x="170" y="425"/>
                    </a:lnTo>
                    <a:lnTo>
                      <a:pt x="170" y="510"/>
                    </a:lnTo>
                    <a:lnTo>
                      <a:pt x="57" y="482"/>
                    </a:lnTo>
                    <a:lnTo>
                      <a:pt x="0" y="425"/>
                    </a:lnTo>
                    <a:lnTo>
                      <a:pt x="0" y="397"/>
                    </a:lnTo>
                    <a:lnTo>
                      <a:pt x="28" y="397"/>
                    </a:lnTo>
                    <a:lnTo>
                      <a:pt x="57" y="397"/>
                    </a:lnTo>
                    <a:lnTo>
                      <a:pt x="28" y="368"/>
                    </a:lnTo>
                    <a:lnTo>
                      <a:pt x="57" y="312"/>
                    </a:lnTo>
                    <a:lnTo>
                      <a:pt x="113" y="368"/>
                    </a:lnTo>
                    <a:lnTo>
                      <a:pt x="113" y="283"/>
                    </a:lnTo>
                    <a:lnTo>
                      <a:pt x="142" y="312"/>
                    </a:lnTo>
                    <a:lnTo>
                      <a:pt x="170" y="312"/>
                    </a:lnTo>
                    <a:lnTo>
                      <a:pt x="170" y="283"/>
                    </a:lnTo>
                    <a:lnTo>
                      <a:pt x="198" y="283"/>
                    </a:lnTo>
                    <a:lnTo>
                      <a:pt x="198" y="340"/>
                    </a:lnTo>
                    <a:lnTo>
                      <a:pt x="227" y="368"/>
                    </a:lnTo>
                    <a:lnTo>
                      <a:pt x="227" y="312"/>
                    </a:lnTo>
                    <a:lnTo>
                      <a:pt x="255" y="255"/>
                    </a:lnTo>
                    <a:lnTo>
                      <a:pt x="227" y="198"/>
                    </a:lnTo>
                    <a:lnTo>
                      <a:pt x="255" y="198"/>
                    </a:lnTo>
                    <a:lnTo>
                      <a:pt x="227" y="142"/>
                    </a:lnTo>
                    <a:lnTo>
                      <a:pt x="255" y="142"/>
                    </a:lnTo>
                    <a:lnTo>
                      <a:pt x="255" y="113"/>
                    </a:lnTo>
                    <a:lnTo>
                      <a:pt x="284" y="57"/>
                    </a:lnTo>
                    <a:lnTo>
                      <a:pt x="312" y="57"/>
                    </a:lnTo>
                    <a:lnTo>
                      <a:pt x="312" y="28"/>
                    </a:lnTo>
                    <a:lnTo>
                      <a:pt x="284" y="28"/>
                    </a:lnTo>
                    <a:lnTo>
                      <a:pt x="284" y="0"/>
                    </a:lnTo>
                    <a:lnTo>
                      <a:pt x="340" y="0"/>
                    </a:lnTo>
                    <a:lnTo>
                      <a:pt x="425" y="85"/>
                    </a:lnTo>
                    <a:lnTo>
                      <a:pt x="425" y="113"/>
                    </a:lnTo>
                    <a:lnTo>
                      <a:pt x="454" y="142"/>
                    </a:lnTo>
                    <a:lnTo>
                      <a:pt x="454" y="113"/>
                    </a:lnTo>
                    <a:lnTo>
                      <a:pt x="482" y="113"/>
                    </a:lnTo>
                    <a:lnTo>
                      <a:pt x="482" y="85"/>
                    </a:lnTo>
                    <a:lnTo>
                      <a:pt x="595" y="113"/>
                    </a:lnTo>
                    <a:lnTo>
                      <a:pt x="595" y="85"/>
                    </a:lnTo>
                    <a:lnTo>
                      <a:pt x="652" y="113"/>
                    </a:lnTo>
                    <a:lnTo>
                      <a:pt x="652" y="142"/>
                    </a:lnTo>
                    <a:lnTo>
                      <a:pt x="737" y="170"/>
                    </a:lnTo>
                    <a:lnTo>
                      <a:pt x="765" y="227"/>
                    </a:lnTo>
                    <a:lnTo>
                      <a:pt x="794" y="227"/>
                    </a:lnTo>
                    <a:lnTo>
                      <a:pt x="794" y="283"/>
                    </a:lnTo>
                    <a:lnTo>
                      <a:pt x="765" y="312"/>
                    </a:lnTo>
                    <a:lnTo>
                      <a:pt x="794" y="368"/>
                    </a:lnTo>
                    <a:lnTo>
                      <a:pt x="765" y="368"/>
                    </a:lnTo>
                    <a:lnTo>
                      <a:pt x="765" y="397"/>
                    </a:lnTo>
                    <a:lnTo>
                      <a:pt x="737" y="368"/>
                    </a:lnTo>
                    <a:lnTo>
                      <a:pt x="680" y="425"/>
                    </a:lnTo>
                    <a:lnTo>
                      <a:pt x="709" y="510"/>
                    </a:lnTo>
                    <a:lnTo>
                      <a:pt x="680" y="510"/>
                    </a:lnTo>
                    <a:lnTo>
                      <a:pt x="624" y="482"/>
                    </a:lnTo>
                    <a:lnTo>
                      <a:pt x="652" y="510"/>
                    </a:lnTo>
                    <a:lnTo>
                      <a:pt x="624" y="567"/>
                    </a:lnTo>
                    <a:lnTo>
                      <a:pt x="567" y="567"/>
                    </a:lnTo>
                    <a:lnTo>
                      <a:pt x="510" y="539"/>
                    </a:lnTo>
                    <a:lnTo>
                      <a:pt x="482" y="53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6" name="Freeform 726"/>
              <p:cNvSpPr>
                <a:spLocks/>
              </p:cNvSpPr>
              <p:nvPr/>
            </p:nvSpPr>
            <p:spPr bwMode="auto">
              <a:xfrm>
                <a:off x="1877" y="5377"/>
                <a:ext cx="85" cy="57"/>
              </a:xfrm>
              <a:custGeom>
                <a:avLst/>
                <a:gdLst>
                  <a:gd name="T0" fmla="*/ 85 w 85"/>
                  <a:gd name="T1" fmla="*/ 0 h 57"/>
                  <a:gd name="T2" fmla="*/ 29 w 85"/>
                  <a:gd name="T3" fmla="*/ 0 h 57"/>
                  <a:gd name="T4" fmla="*/ 0 w 85"/>
                  <a:gd name="T5" fmla="*/ 28 h 57"/>
                  <a:gd name="T6" fmla="*/ 29 w 85"/>
                  <a:gd name="T7" fmla="*/ 57 h 57"/>
                  <a:gd name="T8" fmla="*/ 85 w 85"/>
                  <a:gd name="T9" fmla="*/ 28 h 57"/>
                  <a:gd name="T10" fmla="*/ 85 w 85"/>
                  <a:gd name="T11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5" h="57">
                    <a:moveTo>
                      <a:pt x="85" y="0"/>
                    </a:moveTo>
                    <a:lnTo>
                      <a:pt x="29" y="0"/>
                    </a:lnTo>
                    <a:lnTo>
                      <a:pt x="0" y="28"/>
                    </a:lnTo>
                    <a:lnTo>
                      <a:pt x="29" y="57"/>
                    </a:lnTo>
                    <a:lnTo>
                      <a:pt x="85" y="28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7" name="Freeform 727"/>
              <p:cNvSpPr>
                <a:spLocks/>
              </p:cNvSpPr>
              <p:nvPr/>
            </p:nvSpPr>
            <p:spPr bwMode="auto">
              <a:xfrm>
                <a:off x="1934" y="5434"/>
                <a:ext cx="57" cy="56"/>
              </a:xfrm>
              <a:custGeom>
                <a:avLst/>
                <a:gdLst>
                  <a:gd name="T0" fmla="*/ 0 w 57"/>
                  <a:gd name="T1" fmla="*/ 0 h 56"/>
                  <a:gd name="T2" fmla="*/ 0 w 57"/>
                  <a:gd name="T3" fmla="*/ 28 h 56"/>
                  <a:gd name="T4" fmla="*/ 57 w 57"/>
                  <a:gd name="T5" fmla="*/ 56 h 56"/>
                  <a:gd name="T6" fmla="*/ 57 w 57"/>
                  <a:gd name="T7" fmla="*/ 28 h 56"/>
                  <a:gd name="T8" fmla="*/ 0 w 57"/>
                  <a:gd name="T9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6">
                    <a:moveTo>
                      <a:pt x="0" y="0"/>
                    </a:moveTo>
                    <a:lnTo>
                      <a:pt x="0" y="28"/>
                    </a:lnTo>
                    <a:lnTo>
                      <a:pt x="57" y="56"/>
                    </a:lnTo>
                    <a:lnTo>
                      <a:pt x="57" y="2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0" name="Freeform 730"/>
              <p:cNvSpPr>
                <a:spLocks/>
              </p:cNvSpPr>
              <p:nvPr/>
            </p:nvSpPr>
            <p:spPr bwMode="auto">
              <a:xfrm>
                <a:off x="6754" y="2911"/>
                <a:ext cx="28" cy="56"/>
              </a:xfrm>
              <a:custGeom>
                <a:avLst/>
                <a:gdLst>
                  <a:gd name="T0" fmla="*/ 28 w 28"/>
                  <a:gd name="T1" fmla="*/ 0 h 56"/>
                  <a:gd name="T2" fmla="*/ 0 w 28"/>
                  <a:gd name="T3" fmla="*/ 0 h 56"/>
                  <a:gd name="T4" fmla="*/ 0 w 28"/>
                  <a:gd name="T5" fmla="*/ 28 h 56"/>
                  <a:gd name="T6" fmla="*/ 28 w 28"/>
                  <a:gd name="T7" fmla="*/ 56 h 56"/>
                  <a:gd name="T8" fmla="*/ 28 w 28"/>
                  <a:gd name="T9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56">
                    <a:moveTo>
                      <a:pt x="28" y="0"/>
                    </a:moveTo>
                    <a:lnTo>
                      <a:pt x="0" y="0"/>
                    </a:lnTo>
                    <a:lnTo>
                      <a:pt x="0" y="28"/>
                    </a:lnTo>
                    <a:lnTo>
                      <a:pt x="28" y="56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1" name="Freeform 731"/>
              <p:cNvSpPr>
                <a:spLocks/>
              </p:cNvSpPr>
              <p:nvPr/>
            </p:nvSpPr>
            <p:spPr bwMode="auto">
              <a:xfrm>
                <a:off x="6697" y="2996"/>
                <a:ext cx="57" cy="56"/>
              </a:xfrm>
              <a:custGeom>
                <a:avLst/>
                <a:gdLst>
                  <a:gd name="T0" fmla="*/ 28 w 57"/>
                  <a:gd name="T1" fmla="*/ 0 h 56"/>
                  <a:gd name="T2" fmla="*/ 0 w 57"/>
                  <a:gd name="T3" fmla="*/ 0 h 56"/>
                  <a:gd name="T4" fmla="*/ 0 w 57"/>
                  <a:gd name="T5" fmla="*/ 28 h 56"/>
                  <a:gd name="T6" fmla="*/ 28 w 57"/>
                  <a:gd name="T7" fmla="*/ 56 h 56"/>
                  <a:gd name="T8" fmla="*/ 57 w 57"/>
                  <a:gd name="T9" fmla="*/ 28 h 56"/>
                  <a:gd name="T10" fmla="*/ 28 w 57"/>
                  <a:gd name="T11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" h="56">
                    <a:moveTo>
                      <a:pt x="28" y="0"/>
                    </a:moveTo>
                    <a:lnTo>
                      <a:pt x="0" y="0"/>
                    </a:lnTo>
                    <a:lnTo>
                      <a:pt x="0" y="28"/>
                    </a:lnTo>
                    <a:lnTo>
                      <a:pt x="28" y="56"/>
                    </a:lnTo>
                    <a:lnTo>
                      <a:pt x="57" y="28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2" name="Freeform 732"/>
              <p:cNvSpPr>
                <a:spLocks/>
              </p:cNvSpPr>
              <p:nvPr/>
            </p:nvSpPr>
            <p:spPr bwMode="auto">
              <a:xfrm>
                <a:off x="6300" y="3591"/>
                <a:ext cx="85" cy="85"/>
              </a:xfrm>
              <a:custGeom>
                <a:avLst/>
                <a:gdLst>
                  <a:gd name="T0" fmla="*/ 85 w 85"/>
                  <a:gd name="T1" fmla="*/ 57 h 85"/>
                  <a:gd name="T2" fmla="*/ 28 w 85"/>
                  <a:gd name="T3" fmla="*/ 85 h 85"/>
                  <a:gd name="T4" fmla="*/ 0 w 85"/>
                  <a:gd name="T5" fmla="*/ 28 h 85"/>
                  <a:gd name="T6" fmla="*/ 28 w 85"/>
                  <a:gd name="T7" fmla="*/ 0 h 85"/>
                  <a:gd name="T8" fmla="*/ 85 w 85"/>
                  <a:gd name="T9" fmla="*/ 28 h 85"/>
                  <a:gd name="T10" fmla="*/ 85 w 85"/>
                  <a:gd name="T11" fmla="*/ 57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5" h="85">
                    <a:moveTo>
                      <a:pt x="85" y="57"/>
                    </a:moveTo>
                    <a:lnTo>
                      <a:pt x="28" y="85"/>
                    </a:lnTo>
                    <a:lnTo>
                      <a:pt x="0" y="28"/>
                    </a:lnTo>
                    <a:lnTo>
                      <a:pt x="28" y="0"/>
                    </a:lnTo>
                    <a:lnTo>
                      <a:pt x="85" y="28"/>
                    </a:lnTo>
                    <a:lnTo>
                      <a:pt x="85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3" name="Freeform 733"/>
              <p:cNvSpPr>
                <a:spLocks/>
              </p:cNvSpPr>
              <p:nvPr/>
            </p:nvSpPr>
            <p:spPr bwMode="auto">
              <a:xfrm>
                <a:off x="6016" y="3846"/>
                <a:ext cx="256" cy="199"/>
              </a:xfrm>
              <a:custGeom>
                <a:avLst/>
                <a:gdLst>
                  <a:gd name="T0" fmla="*/ 199 w 256"/>
                  <a:gd name="T1" fmla="*/ 199 h 199"/>
                  <a:gd name="T2" fmla="*/ 142 w 256"/>
                  <a:gd name="T3" fmla="*/ 142 h 199"/>
                  <a:gd name="T4" fmla="*/ 114 w 256"/>
                  <a:gd name="T5" fmla="*/ 199 h 199"/>
                  <a:gd name="T6" fmla="*/ 29 w 256"/>
                  <a:gd name="T7" fmla="*/ 170 h 199"/>
                  <a:gd name="T8" fmla="*/ 0 w 256"/>
                  <a:gd name="T9" fmla="*/ 114 h 199"/>
                  <a:gd name="T10" fmla="*/ 0 w 256"/>
                  <a:gd name="T11" fmla="*/ 85 h 199"/>
                  <a:gd name="T12" fmla="*/ 29 w 256"/>
                  <a:gd name="T13" fmla="*/ 57 h 199"/>
                  <a:gd name="T14" fmla="*/ 57 w 256"/>
                  <a:gd name="T15" fmla="*/ 85 h 199"/>
                  <a:gd name="T16" fmla="*/ 86 w 256"/>
                  <a:gd name="T17" fmla="*/ 85 h 199"/>
                  <a:gd name="T18" fmla="*/ 57 w 256"/>
                  <a:gd name="T19" fmla="*/ 0 h 199"/>
                  <a:gd name="T20" fmla="*/ 114 w 256"/>
                  <a:gd name="T21" fmla="*/ 0 h 199"/>
                  <a:gd name="T22" fmla="*/ 227 w 256"/>
                  <a:gd name="T23" fmla="*/ 57 h 199"/>
                  <a:gd name="T24" fmla="*/ 256 w 256"/>
                  <a:gd name="T25" fmla="*/ 114 h 199"/>
                  <a:gd name="T26" fmla="*/ 256 w 256"/>
                  <a:gd name="T27" fmla="*/ 170 h 199"/>
                  <a:gd name="T28" fmla="*/ 227 w 256"/>
                  <a:gd name="T29" fmla="*/ 199 h 199"/>
                  <a:gd name="T30" fmla="*/ 199 w 256"/>
                  <a:gd name="T31" fmla="*/ 199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56" h="199">
                    <a:moveTo>
                      <a:pt x="199" y="199"/>
                    </a:moveTo>
                    <a:lnTo>
                      <a:pt x="142" y="142"/>
                    </a:lnTo>
                    <a:lnTo>
                      <a:pt x="114" y="199"/>
                    </a:lnTo>
                    <a:lnTo>
                      <a:pt x="29" y="170"/>
                    </a:lnTo>
                    <a:lnTo>
                      <a:pt x="0" y="114"/>
                    </a:lnTo>
                    <a:lnTo>
                      <a:pt x="0" y="85"/>
                    </a:lnTo>
                    <a:lnTo>
                      <a:pt x="29" y="57"/>
                    </a:lnTo>
                    <a:lnTo>
                      <a:pt x="57" y="85"/>
                    </a:lnTo>
                    <a:lnTo>
                      <a:pt x="86" y="85"/>
                    </a:lnTo>
                    <a:lnTo>
                      <a:pt x="57" y="0"/>
                    </a:lnTo>
                    <a:lnTo>
                      <a:pt x="114" y="0"/>
                    </a:lnTo>
                    <a:lnTo>
                      <a:pt x="227" y="57"/>
                    </a:lnTo>
                    <a:lnTo>
                      <a:pt x="256" y="114"/>
                    </a:lnTo>
                    <a:lnTo>
                      <a:pt x="256" y="170"/>
                    </a:lnTo>
                    <a:lnTo>
                      <a:pt x="227" y="199"/>
                    </a:lnTo>
                    <a:lnTo>
                      <a:pt x="199" y="19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4" name="Freeform 734"/>
              <p:cNvSpPr>
                <a:spLocks/>
              </p:cNvSpPr>
              <p:nvPr/>
            </p:nvSpPr>
            <p:spPr bwMode="auto">
              <a:xfrm>
                <a:off x="6328" y="4271"/>
                <a:ext cx="57" cy="57"/>
              </a:xfrm>
              <a:custGeom>
                <a:avLst/>
                <a:gdLst>
                  <a:gd name="T0" fmla="*/ 0 w 57"/>
                  <a:gd name="T1" fmla="*/ 0 h 57"/>
                  <a:gd name="T2" fmla="*/ 0 w 57"/>
                  <a:gd name="T3" fmla="*/ 57 h 57"/>
                  <a:gd name="T4" fmla="*/ 29 w 57"/>
                  <a:gd name="T5" fmla="*/ 57 h 57"/>
                  <a:gd name="T6" fmla="*/ 57 w 57"/>
                  <a:gd name="T7" fmla="*/ 29 h 57"/>
                  <a:gd name="T8" fmla="*/ 29 w 57"/>
                  <a:gd name="T9" fmla="*/ 0 h 57"/>
                  <a:gd name="T10" fmla="*/ 0 w 57"/>
                  <a:gd name="T11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" h="57">
                    <a:moveTo>
                      <a:pt x="0" y="0"/>
                    </a:moveTo>
                    <a:lnTo>
                      <a:pt x="0" y="57"/>
                    </a:lnTo>
                    <a:lnTo>
                      <a:pt x="29" y="57"/>
                    </a:lnTo>
                    <a:lnTo>
                      <a:pt x="57" y="29"/>
                    </a:lnTo>
                    <a:lnTo>
                      <a:pt x="2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5" name="Freeform 735"/>
              <p:cNvSpPr>
                <a:spLocks/>
              </p:cNvSpPr>
              <p:nvPr/>
            </p:nvSpPr>
            <p:spPr bwMode="auto">
              <a:xfrm>
                <a:off x="6357" y="3687"/>
                <a:ext cx="652" cy="641"/>
              </a:xfrm>
              <a:custGeom>
                <a:avLst/>
                <a:gdLst>
                  <a:gd name="T0" fmla="*/ 28 w 652"/>
                  <a:gd name="T1" fmla="*/ 443 h 641"/>
                  <a:gd name="T2" fmla="*/ 0 w 652"/>
                  <a:gd name="T3" fmla="*/ 499 h 641"/>
                  <a:gd name="T4" fmla="*/ 56 w 652"/>
                  <a:gd name="T5" fmla="*/ 584 h 641"/>
                  <a:gd name="T6" fmla="*/ 170 w 652"/>
                  <a:gd name="T7" fmla="*/ 641 h 641"/>
                  <a:gd name="T8" fmla="*/ 226 w 652"/>
                  <a:gd name="T9" fmla="*/ 613 h 641"/>
                  <a:gd name="T10" fmla="*/ 283 w 652"/>
                  <a:gd name="T11" fmla="*/ 613 h 641"/>
                  <a:gd name="T12" fmla="*/ 340 w 652"/>
                  <a:gd name="T13" fmla="*/ 584 h 641"/>
                  <a:gd name="T14" fmla="*/ 368 w 652"/>
                  <a:gd name="T15" fmla="*/ 613 h 641"/>
                  <a:gd name="T16" fmla="*/ 425 w 652"/>
                  <a:gd name="T17" fmla="*/ 584 h 641"/>
                  <a:gd name="T18" fmla="*/ 510 w 652"/>
                  <a:gd name="T19" fmla="*/ 613 h 641"/>
                  <a:gd name="T20" fmla="*/ 538 w 652"/>
                  <a:gd name="T21" fmla="*/ 584 h 641"/>
                  <a:gd name="T22" fmla="*/ 567 w 652"/>
                  <a:gd name="T23" fmla="*/ 613 h 641"/>
                  <a:gd name="T24" fmla="*/ 595 w 652"/>
                  <a:gd name="T25" fmla="*/ 584 h 641"/>
                  <a:gd name="T26" fmla="*/ 623 w 652"/>
                  <a:gd name="T27" fmla="*/ 613 h 641"/>
                  <a:gd name="T28" fmla="*/ 652 w 652"/>
                  <a:gd name="T29" fmla="*/ 613 h 641"/>
                  <a:gd name="T30" fmla="*/ 567 w 652"/>
                  <a:gd name="T31" fmla="*/ 528 h 641"/>
                  <a:gd name="T32" fmla="*/ 567 w 652"/>
                  <a:gd name="T33" fmla="*/ 499 h 641"/>
                  <a:gd name="T34" fmla="*/ 538 w 652"/>
                  <a:gd name="T35" fmla="*/ 471 h 641"/>
                  <a:gd name="T36" fmla="*/ 453 w 652"/>
                  <a:gd name="T37" fmla="*/ 471 h 641"/>
                  <a:gd name="T38" fmla="*/ 425 w 652"/>
                  <a:gd name="T39" fmla="*/ 443 h 641"/>
                  <a:gd name="T40" fmla="*/ 397 w 652"/>
                  <a:gd name="T41" fmla="*/ 414 h 641"/>
                  <a:gd name="T42" fmla="*/ 340 w 652"/>
                  <a:gd name="T43" fmla="*/ 386 h 641"/>
                  <a:gd name="T44" fmla="*/ 312 w 652"/>
                  <a:gd name="T45" fmla="*/ 386 h 641"/>
                  <a:gd name="T46" fmla="*/ 255 w 652"/>
                  <a:gd name="T47" fmla="*/ 358 h 641"/>
                  <a:gd name="T48" fmla="*/ 226 w 652"/>
                  <a:gd name="T49" fmla="*/ 301 h 641"/>
                  <a:gd name="T50" fmla="*/ 255 w 652"/>
                  <a:gd name="T51" fmla="*/ 301 h 641"/>
                  <a:gd name="T52" fmla="*/ 198 w 652"/>
                  <a:gd name="T53" fmla="*/ 244 h 641"/>
                  <a:gd name="T54" fmla="*/ 141 w 652"/>
                  <a:gd name="T55" fmla="*/ 102 h 641"/>
                  <a:gd name="T56" fmla="*/ 113 w 652"/>
                  <a:gd name="T57" fmla="*/ 102 h 641"/>
                  <a:gd name="T58" fmla="*/ 85 w 652"/>
                  <a:gd name="T59" fmla="*/ 46 h 641"/>
                  <a:gd name="T60" fmla="*/ 68 w 652"/>
                  <a:gd name="T61" fmla="*/ 0 h 641"/>
                  <a:gd name="T62" fmla="*/ 53 w 652"/>
                  <a:gd name="T63" fmla="*/ 20 h 641"/>
                  <a:gd name="T64" fmla="*/ 21 w 652"/>
                  <a:gd name="T65" fmla="*/ 11 h 641"/>
                  <a:gd name="T66" fmla="*/ 56 w 652"/>
                  <a:gd name="T67" fmla="*/ 74 h 641"/>
                  <a:gd name="T68" fmla="*/ 85 w 652"/>
                  <a:gd name="T69" fmla="*/ 131 h 641"/>
                  <a:gd name="T70" fmla="*/ 113 w 652"/>
                  <a:gd name="T71" fmla="*/ 187 h 641"/>
                  <a:gd name="T72" fmla="*/ 141 w 652"/>
                  <a:gd name="T73" fmla="*/ 216 h 641"/>
                  <a:gd name="T74" fmla="*/ 141 w 652"/>
                  <a:gd name="T75" fmla="*/ 244 h 641"/>
                  <a:gd name="T76" fmla="*/ 113 w 652"/>
                  <a:gd name="T77" fmla="*/ 216 h 641"/>
                  <a:gd name="T78" fmla="*/ 85 w 652"/>
                  <a:gd name="T79" fmla="*/ 244 h 641"/>
                  <a:gd name="T80" fmla="*/ 85 w 652"/>
                  <a:gd name="T81" fmla="*/ 301 h 641"/>
                  <a:gd name="T82" fmla="*/ 56 w 652"/>
                  <a:gd name="T83" fmla="*/ 358 h 641"/>
                  <a:gd name="T84" fmla="*/ 28 w 652"/>
                  <a:gd name="T85" fmla="*/ 358 h 641"/>
                  <a:gd name="T86" fmla="*/ 28 w 652"/>
                  <a:gd name="T87" fmla="*/ 414 h 641"/>
                  <a:gd name="T88" fmla="*/ 56 w 652"/>
                  <a:gd name="T89" fmla="*/ 414 h 641"/>
                  <a:gd name="T90" fmla="*/ 85 w 652"/>
                  <a:gd name="T91" fmla="*/ 471 h 641"/>
                  <a:gd name="T92" fmla="*/ 113 w 652"/>
                  <a:gd name="T93" fmla="*/ 528 h 641"/>
                  <a:gd name="T94" fmla="*/ 56 w 652"/>
                  <a:gd name="T95" fmla="*/ 499 h 641"/>
                  <a:gd name="T96" fmla="*/ 28 w 652"/>
                  <a:gd name="T97" fmla="*/ 499 h 641"/>
                  <a:gd name="T98" fmla="*/ 56 w 652"/>
                  <a:gd name="T99" fmla="*/ 471 h 641"/>
                  <a:gd name="T100" fmla="*/ 28 w 652"/>
                  <a:gd name="T101" fmla="*/ 443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52" h="641">
                    <a:moveTo>
                      <a:pt x="28" y="443"/>
                    </a:moveTo>
                    <a:lnTo>
                      <a:pt x="0" y="499"/>
                    </a:lnTo>
                    <a:lnTo>
                      <a:pt x="56" y="584"/>
                    </a:lnTo>
                    <a:lnTo>
                      <a:pt x="170" y="641"/>
                    </a:lnTo>
                    <a:lnTo>
                      <a:pt x="226" y="613"/>
                    </a:lnTo>
                    <a:lnTo>
                      <a:pt x="283" y="613"/>
                    </a:lnTo>
                    <a:lnTo>
                      <a:pt x="340" y="584"/>
                    </a:lnTo>
                    <a:lnTo>
                      <a:pt x="368" y="613"/>
                    </a:lnTo>
                    <a:lnTo>
                      <a:pt x="425" y="584"/>
                    </a:lnTo>
                    <a:lnTo>
                      <a:pt x="510" y="613"/>
                    </a:lnTo>
                    <a:lnTo>
                      <a:pt x="538" y="584"/>
                    </a:lnTo>
                    <a:lnTo>
                      <a:pt x="567" y="613"/>
                    </a:lnTo>
                    <a:lnTo>
                      <a:pt x="595" y="584"/>
                    </a:lnTo>
                    <a:lnTo>
                      <a:pt x="623" y="613"/>
                    </a:lnTo>
                    <a:lnTo>
                      <a:pt x="652" y="613"/>
                    </a:lnTo>
                    <a:lnTo>
                      <a:pt x="567" y="528"/>
                    </a:lnTo>
                    <a:lnTo>
                      <a:pt x="567" y="499"/>
                    </a:lnTo>
                    <a:lnTo>
                      <a:pt x="538" y="471"/>
                    </a:lnTo>
                    <a:lnTo>
                      <a:pt x="453" y="471"/>
                    </a:lnTo>
                    <a:lnTo>
                      <a:pt x="425" y="443"/>
                    </a:lnTo>
                    <a:lnTo>
                      <a:pt x="397" y="414"/>
                    </a:lnTo>
                    <a:lnTo>
                      <a:pt x="340" y="386"/>
                    </a:lnTo>
                    <a:lnTo>
                      <a:pt x="312" y="386"/>
                    </a:lnTo>
                    <a:lnTo>
                      <a:pt x="255" y="358"/>
                    </a:lnTo>
                    <a:lnTo>
                      <a:pt x="226" y="301"/>
                    </a:lnTo>
                    <a:lnTo>
                      <a:pt x="255" y="301"/>
                    </a:lnTo>
                    <a:lnTo>
                      <a:pt x="198" y="244"/>
                    </a:lnTo>
                    <a:lnTo>
                      <a:pt x="141" y="102"/>
                    </a:lnTo>
                    <a:lnTo>
                      <a:pt x="113" y="102"/>
                    </a:lnTo>
                    <a:lnTo>
                      <a:pt x="85" y="46"/>
                    </a:lnTo>
                    <a:lnTo>
                      <a:pt x="68" y="0"/>
                    </a:lnTo>
                    <a:lnTo>
                      <a:pt x="53" y="20"/>
                    </a:lnTo>
                    <a:lnTo>
                      <a:pt x="21" y="11"/>
                    </a:lnTo>
                    <a:lnTo>
                      <a:pt x="56" y="74"/>
                    </a:lnTo>
                    <a:lnTo>
                      <a:pt x="85" y="131"/>
                    </a:lnTo>
                    <a:lnTo>
                      <a:pt x="113" y="187"/>
                    </a:lnTo>
                    <a:lnTo>
                      <a:pt x="141" y="216"/>
                    </a:lnTo>
                    <a:lnTo>
                      <a:pt x="141" y="244"/>
                    </a:lnTo>
                    <a:lnTo>
                      <a:pt x="113" y="216"/>
                    </a:lnTo>
                    <a:lnTo>
                      <a:pt x="85" y="244"/>
                    </a:lnTo>
                    <a:lnTo>
                      <a:pt x="85" y="301"/>
                    </a:lnTo>
                    <a:lnTo>
                      <a:pt x="56" y="358"/>
                    </a:lnTo>
                    <a:lnTo>
                      <a:pt x="28" y="358"/>
                    </a:lnTo>
                    <a:lnTo>
                      <a:pt x="28" y="414"/>
                    </a:lnTo>
                    <a:lnTo>
                      <a:pt x="56" y="414"/>
                    </a:lnTo>
                    <a:lnTo>
                      <a:pt x="85" y="471"/>
                    </a:lnTo>
                    <a:lnTo>
                      <a:pt x="113" y="528"/>
                    </a:lnTo>
                    <a:lnTo>
                      <a:pt x="56" y="499"/>
                    </a:lnTo>
                    <a:lnTo>
                      <a:pt x="28" y="499"/>
                    </a:lnTo>
                    <a:lnTo>
                      <a:pt x="56" y="471"/>
                    </a:lnTo>
                    <a:lnTo>
                      <a:pt x="28" y="44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6" name="Freeform 736"/>
              <p:cNvSpPr>
                <a:spLocks/>
              </p:cNvSpPr>
              <p:nvPr/>
            </p:nvSpPr>
            <p:spPr bwMode="auto">
              <a:xfrm>
                <a:off x="3267" y="2372"/>
                <a:ext cx="85" cy="142"/>
              </a:xfrm>
              <a:custGeom>
                <a:avLst/>
                <a:gdLst>
                  <a:gd name="T0" fmla="*/ 28 w 85"/>
                  <a:gd name="T1" fmla="*/ 0 h 142"/>
                  <a:gd name="T2" fmla="*/ 0 w 85"/>
                  <a:gd name="T3" fmla="*/ 28 h 142"/>
                  <a:gd name="T4" fmla="*/ 28 w 85"/>
                  <a:gd name="T5" fmla="*/ 142 h 142"/>
                  <a:gd name="T6" fmla="*/ 85 w 85"/>
                  <a:gd name="T7" fmla="*/ 113 h 142"/>
                  <a:gd name="T8" fmla="*/ 85 w 85"/>
                  <a:gd name="T9" fmla="*/ 85 h 142"/>
                  <a:gd name="T10" fmla="*/ 56 w 85"/>
                  <a:gd name="T11" fmla="*/ 85 h 142"/>
                  <a:gd name="T12" fmla="*/ 28 w 85"/>
                  <a:gd name="T13" fmla="*/ 57 h 142"/>
                  <a:gd name="T14" fmla="*/ 56 w 85"/>
                  <a:gd name="T15" fmla="*/ 28 h 142"/>
                  <a:gd name="T16" fmla="*/ 28 w 85"/>
                  <a:gd name="T17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5" h="142">
                    <a:moveTo>
                      <a:pt x="28" y="0"/>
                    </a:moveTo>
                    <a:lnTo>
                      <a:pt x="0" y="28"/>
                    </a:lnTo>
                    <a:lnTo>
                      <a:pt x="28" y="142"/>
                    </a:lnTo>
                    <a:lnTo>
                      <a:pt x="85" y="113"/>
                    </a:lnTo>
                    <a:lnTo>
                      <a:pt x="85" y="85"/>
                    </a:lnTo>
                    <a:lnTo>
                      <a:pt x="56" y="85"/>
                    </a:lnTo>
                    <a:lnTo>
                      <a:pt x="28" y="57"/>
                    </a:lnTo>
                    <a:lnTo>
                      <a:pt x="56" y="28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7" name="Freeform 737"/>
              <p:cNvSpPr>
                <a:spLocks/>
              </p:cNvSpPr>
              <p:nvPr/>
            </p:nvSpPr>
            <p:spPr bwMode="auto">
              <a:xfrm>
                <a:off x="2019" y="2344"/>
                <a:ext cx="340" cy="340"/>
              </a:xfrm>
              <a:custGeom>
                <a:avLst/>
                <a:gdLst>
                  <a:gd name="T0" fmla="*/ 312 w 340"/>
                  <a:gd name="T1" fmla="*/ 340 h 340"/>
                  <a:gd name="T2" fmla="*/ 284 w 340"/>
                  <a:gd name="T3" fmla="*/ 340 h 340"/>
                  <a:gd name="T4" fmla="*/ 199 w 340"/>
                  <a:gd name="T5" fmla="*/ 283 h 340"/>
                  <a:gd name="T6" fmla="*/ 170 w 340"/>
                  <a:gd name="T7" fmla="*/ 226 h 340"/>
                  <a:gd name="T8" fmla="*/ 170 w 340"/>
                  <a:gd name="T9" fmla="*/ 198 h 340"/>
                  <a:gd name="T10" fmla="*/ 114 w 340"/>
                  <a:gd name="T11" fmla="*/ 170 h 340"/>
                  <a:gd name="T12" fmla="*/ 29 w 340"/>
                  <a:gd name="T13" fmla="*/ 141 h 340"/>
                  <a:gd name="T14" fmla="*/ 0 w 340"/>
                  <a:gd name="T15" fmla="*/ 85 h 340"/>
                  <a:gd name="T16" fmla="*/ 29 w 340"/>
                  <a:gd name="T17" fmla="*/ 56 h 340"/>
                  <a:gd name="T18" fmla="*/ 85 w 340"/>
                  <a:gd name="T19" fmla="*/ 56 h 340"/>
                  <a:gd name="T20" fmla="*/ 142 w 340"/>
                  <a:gd name="T21" fmla="*/ 28 h 340"/>
                  <a:gd name="T22" fmla="*/ 199 w 340"/>
                  <a:gd name="T23" fmla="*/ 0 h 340"/>
                  <a:gd name="T24" fmla="*/ 255 w 340"/>
                  <a:gd name="T25" fmla="*/ 28 h 340"/>
                  <a:gd name="T26" fmla="*/ 255 w 340"/>
                  <a:gd name="T27" fmla="*/ 85 h 340"/>
                  <a:gd name="T28" fmla="*/ 284 w 340"/>
                  <a:gd name="T29" fmla="*/ 85 h 340"/>
                  <a:gd name="T30" fmla="*/ 340 w 340"/>
                  <a:gd name="T31" fmla="*/ 141 h 340"/>
                  <a:gd name="T32" fmla="*/ 284 w 340"/>
                  <a:gd name="T33" fmla="*/ 283 h 340"/>
                  <a:gd name="T34" fmla="*/ 312 w 340"/>
                  <a:gd name="T35" fmla="*/ 311 h 340"/>
                  <a:gd name="T36" fmla="*/ 312 w 340"/>
                  <a:gd name="T37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0" h="340">
                    <a:moveTo>
                      <a:pt x="312" y="340"/>
                    </a:moveTo>
                    <a:lnTo>
                      <a:pt x="284" y="340"/>
                    </a:lnTo>
                    <a:lnTo>
                      <a:pt x="199" y="283"/>
                    </a:lnTo>
                    <a:lnTo>
                      <a:pt x="170" y="226"/>
                    </a:lnTo>
                    <a:lnTo>
                      <a:pt x="170" y="198"/>
                    </a:lnTo>
                    <a:lnTo>
                      <a:pt x="114" y="170"/>
                    </a:lnTo>
                    <a:lnTo>
                      <a:pt x="29" y="141"/>
                    </a:lnTo>
                    <a:lnTo>
                      <a:pt x="0" y="85"/>
                    </a:lnTo>
                    <a:lnTo>
                      <a:pt x="29" y="56"/>
                    </a:lnTo>
                    <a:lnTo>
                      <a:pt x="85" y="56"/>
                    </a:lnTo>
                    <a:lnTo>
                      <a:pt x="142" y="28"/>
                    </a:lnTo>
                    <a:lnTo>
                      <a:pt x="199" y="0"/>
                    </a:lnTo>
                    <a:lnTo>
                      <a:pt x="255" y="28"/>
                    </a:lnTo>
                    <a:lnTo>
                      <a:pt x="255" y="85"/>
                    </a:lnTo>
                    <a:lnTo>
                      <a:pt x="284" y="85"/>
                    </a:lnTo>
                    <a:lnTo>
                      <a:pt x="340" y="141"/>
                    </a:lnTo>
                    <a:lnTo>
                      <a:pt x="284" y="283"/>
                    </a:lnTo>
                    <a:lnTo>
                      <a:pt x="312" y="311"/>
                    </a:lnTo>
                    <a:lnTo>
                      <a:pt x="312" y="34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8" name="Freeform 738"/>
              <p:cNvSpPr>
                <a:spLocks/>
              </p:cNvSpPr>
              <p:nvPr/>
            </p:nvSpPr>
            <p:spPr bwMode="auto">
              <a:xfrm>
                <a:off x="2359" y="2514"/>
                <a:ext cx="29" cy="28"/>
              </a:xfrm>
              <a:custGeom>
                <a:avLst/>
                <a:gdLst>
                  <a:gd name="T0" fmla="*/ 0 w 29"/>
                  <a:gd name="T1" fmla="*/ 28 h 28"/>
                  <a:gd name="T2" fmla="*/ 29 w 29"/>
                  <a:gd name="T3" fmla="*/ 28 h 28"/>
                  <a:gd name="T4" fmla="*/ 29 w 29"/>
                  <a:gd name="T5" fmla="*/ 0 h 28"/>
                  <a:gd name="T6" fmla="*/ 0 w 29"/>
                  <a:gd name="T7" fmla="*/ 0 h 28"/>
                  <a:gd name="T8" fmla="*/ 0 w 29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8">
                    <a:moveTo>
                      <a:pt x="0" y="28"/>
                    </a:moveTo>
                    <a:lnTo>
                      <a:pt x="29" y="28"/>
                    </a:lnTo>
                    <a:lnTo>
                      <a:pt x="29" y="0"/>
                    </a:lnTo>
                    <a:lnTo>
                      <a:pt x="0" y="0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9" name="Freeform 739"/>
              <p:cNvSpPr>
                <a:spLocks/>
              </p:cNvSpPr>
              <p:nvPr/>
            </p:nvSpPr>
            <p:spPr bwMode="auto">
              <a:xfrm>
                <a:off x="3465" y="1663"/>
                <a:ext cx="142" cy="114"/>
              </a:xfrm>
              <a:custGeom>
                <a:avLst/>
                <a:gdLst>
                  <a:gd name="T0" fmla="*/ 113 w 142"/>
                  <a:gd name="T1" fmla="*/ 114 h 114"/>
                  <a:gd name="T2" fmla="*/ 57 w 142"/>
                  <a:gd name="T3" fmla="*/ 85 h 114"/>
                  <a:gd name="T4" fmla="*/ 0 w 142"/>
                  <a:gd name="T5" fmla="*/ 114 h 114"/>
                  <a:gd name="T6" fmla="*/ 0 w 142"/>
                  <a:gd name="T7" fmla="*/ 85 h 114"/>
                  <a:gd name="T8" fmla="*/ 57 w 142"/>
                  <a:gd name="T9" fmla="*/ 0 h 114"/>
                  <a:gd name="T10" fmla="*/ 113 w 142"/>
                  <a:gd name="T11" fmla="*/ 29 h 114"/>
                  <a:gd name="T12" fmla="*/ 142 w 142"/>
                  <a:gd name="T13" fmla="*/ 85 h 114"/>
                  <a:gd name="T14" fmla="*/ 113 w 142"/>
                  <a:gd name="T15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2" h="114">
                    <a:moveTo>
                      <a:pt x="113" y="114"/>
                    </a:moveTo>
                    <a:lnTo>
                      <a:pt x="57" y="85"/>
                    </a:lnTo>
                    <a:lnTo>
                      <a:pt x="0" y="114"/>
                    </a:lnTo>
                    <a:lnTo>
                      <a:pt x="0" y="85"/>
                    </a:lnTo>
                    <a:lnTo>
                      <a:pt x="57" y="0"/>
                    </a:lnTo>
                    <a:lnTo>
                      <a:pt x="113" y="29"/>
                    </a:lnTo>
                    <a:lnTo>
                      <a:pt x="142" y="85"/>
                    </a:lnTo>
                    <a:lnTo>
                      <a:pt x="113" y="11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0" name="Freeform 740"/>
              <p:cNvSpPr>
                <a:spLocks/>
              </p:cNvSpPr>
              <p:nvPr/>
            </p:nvSpPr>
            <p:spPr bwMode="auto">
              <a:xfrm>
                <a:off x="5620" y="2542"/>
                <a:ext cx="56" cy="85"/>
              </a:xfrm>
              <a:custGeom>
                <a:avLst/>
                <a:gdLst>
                  <a:gd name="T0" fmla="*/ 56 w 56"/>
                  <a:gd name="T1" fmla="*/ 28 h 85"/>
                  <a:gd name="T2" fmla="*/ 28 w 56"/>
                  <a:gd name="T3" fmla="*/ 85 h 85"/>
                  <a:gd name="T4" fmla="*/ 0 w 56"/>
                  <a:gd name="T5" fmla="*/ 57 h 85"/>
                  <a:gd name="T6" fmla="*/ 0 w 56"/>
                  <a:gd name="T7" fmla="*/ 28 h 85"/>
                  <a:gd name="T8" fmla="*/ 28 w 56"/>
                  <a:gd name="T9" fmla="*/ 0 h 85"/>
                  <a:gd name="T10" fmla="*/ 56 w 56"/>
                  <a:gd name="T11" fmla="*/ 28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" h="85">
                    <a:moveTo>
                      <a:pt x="56" y="28"/>
                    </a:moveTo>
                    <a:lnTo>
                      <a:pt x="28" y="85"/>
                    </a:lnTo>
                    <a:lnTo>
                      <a:pt x="0" y="57"/>
                    </a:lnTo>
                    <a:lnTo>
                      <a:pt x="0" y="28"/>
                    </a:lnTo>
                    <a:lnTo>
                      <a:pt x="28" y="0"/>
                    </a:lnTo>
                    <a:lnTo>
                      <a:pt x="56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2" name="Freeform 742"/>
              <p:cNvSpPr>
                <a:spLocks/>
              </p:cNvSpPr>
              <p:nvPr/>
            </p:nvSpPr>
            <p:spPr bwMode="auto">
              <a:xfrm>
                <a:off x="5591" y="2315"/>
                <a:ext cx="199" cy="199"/>
              </a:xfrm>
              <a:custGeom>
                <a:avLst/>
                <a:gdLst>
                  <a:gd name="T0" fmla="*/ 0 w 199"/>
                  <a:gd name="T1" fmla="*/ 142 h 199"/>
                  <a:gd name="T2" fmla="*/ 29 w 199"/>
                  <a:gd name="T3" fmla="*/ 170 h 199"/>
                  <a:gd name="T4" fmla="*/ 0 w 199"/>
                  <a:gd name="T5" fmla="*/ 199 h 199"/>
                  <a:gd name="T6" fmla="*/ 85 w 199"/>
                  <a:gd name="T7" fmla="*/ 199 h 199"/>
                  <a:gd name="T8" fmla="*/ 114 w 199"/>
                  <a:gd name="T9" fmla="*/ 170 h 199"/>
                  <a:gd name="T10" fmla="*/ 170 w 199"/>
                  <a:gd name="T11" fmla="*/ 142 h 199"/>
                  <a:gd name="T12" fmla="*/ 170 w 199"/>
                  <a:gd name="T13" fmla="*/ 114 h 199"/>
                  <a:gd name="T14" fmla="*/ 142 w 199"/>
                  <a:gd name="T15" fmla="*/ 85 h 199"/>
                  <a:gd name="T16" fmla="*/ 170 w 199"/>
                  <a:gd name="T17" fmla="*/ 85 h 199"/>
                  <a:gd name="T18" fmla="*/ 199 w 199"/>
                  <a:gd name="T19" fmla="*/ 0 h 199"/>
                  <a:gd name="T20" fmla="*/ 170 w 199"/>
                  <a:gd name="T21" fmla="*/ 0 h 199"/>
                  <a:gd name="T22" fmla="*/ 142 w 199"/>
                  <a:gd name="T23" fmla="*/ 29 h 199"/>
                  <a:gd name="T24" fmla="*/ 142 w 199"/>
                  <a:gd name="T25" fmla="*/ 57 h 199"/>
                  <a:gd name="T26" fmla="*/ 114 w 199"/>
                  <a:gd name="T27" fmla="*/ 85 h 199"/>
                  <a:gd name="T28" fmla="*/ 85 w 199"/>
                  <a:gd name="T29" fmla="*/ 142 h 199"/>
                  <a:gd name="T30" fmla="*/ 0 w 199"/>
                  <a:gd name="T31" fmla="*/ 142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99" h="199">
                    <a:moveTo>
                      <a:pt x="0" y="142"/>
                    </a:moveTo>
                    <a:lnTo>
                      <a:pt x="29" y="170"/>
                    </a:lnTo>
                    <a:lnTo>
                      <a:pt x="0" y="199"/>
                    </a:lnTo>
                    <a:lnTo>
                      <a:pt x="85" y="199"/>
                    </a:lnTo>
                    <a:lnTo>
                      <a:pt x="114" y="170"/>
                    </a:lnTo>
                    <a:lnTo>
                      <a:pt x="170" y="142"/>
                    </a:lnTo>
                    <a:lnTo>
                      <a:pt x="170" y="114"/>
                    </a:lnTo>
                    <a:lnTo>
                      <a:pt x="142" y="85"/>
                    </a:lnTo>
                    <a:lnTo>
                      <a:pt x="170" y="85"/>
                    </a:lnTo>
                    <a:lnTo>
                      <a:pt x="199" y="0"/>
                    </a:lnTo>
                    <a:lnTo>
                      <a:pt x="170" y="0"/>
                    </a:lnTo>
                    <a:lnTo>
                      <a:pt x="142" y="29"/>
                    </a:lnTo>
                    <a:lnTo>
                      <a:pt x="142" y="57"/>
                    </a:lnTo>
                    <a:lnTo>
                      <a:pt x="114" y="85"/>
                    </a:lnTo>
                    <a:lnTo>
                      <a:pt x="85" y="142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3" name="Freeform 743"/>
              <p:cNvSpPr>
                <a:spLocks/>
              </p:cNvSpPr>
              <p:nvPr/>
            </p:nvSpPr>
            <p:spPr bwMode="auto">
              <a:xfrm>
                <a:off x="5166" y="2174"/>
                <a:ext cx="397" cy="510"/>
              </a:xfrm>
              <a:custGeom>
                <a:avLst/>
                <a:gdLst>
                  <a:gd name="T0" fmla="*/ 369 w 397"/>
                  <a:gd name="T1" fmla="*/ 510 h 510"/>
                  <a:gd name="T2" fmla="*/ 227 w 397"/>
                  <a:gd name="T3" fmla="*/ 368 h 510"/>
                  <a:gd name="T4" fmla="*/ 198 w 397"/>
                  <a:gd name="T5" fmla="*/ 396 h 510"/>
                  <a:gd name="T6" fmla="*/ 85 w 397"/>
                  <a:gd name="T7" fmla="*/ 311 h 510"/>
                  <a:gd name="T8" fmla="*/ 85 w 397"/>
                  <a:gd name="T9" fmla="*/ 283 h 510"/>
                  <a:gd name="T10" fmla="*/ 142 w 397"/>
                  <a:gd name="T11" fmla="*/ 198 h 510"/>
                  <a:gd name="T12" fmla="*/ 85 w 397"/>
                  <a:gd name="T13" fmla="*/ 170 h 510"/>
                  <a:gd name="T14" fmla="*/ 85 w 397"/>
                  <a:gd name="T15" fmla="*/ 198 h 510"/>
                  <a:gd name="T16" fmla="*/ 57 w 397"/>
                  <a:gd name="T17" fmla="*/ 170 h 510"/>
                  <a:gd name="T18" fmla="*/ 28 w 397"/>
                  <a:gd name="T19" fmla="*/ 198 h 510"/>
                  <a:gd name="T20" fmla="*/ 0 w 397"/>
                  <a:gd name="T21" fmla="*/ 85 h 510"/>
                  <a:gd name="T22" fmla="*/ 85 w 397"/>
                  <a:gd name="T23" fmla="*/ 0 h 510"/>
                  <a:gd name="T24" fmla="*/ 113 w 397"/>
                  <a:gd name="T25" fmla="*/ 0 h 510"/>
                  <a:gd name="T26" fmla="*/ 142 w 397"/>
                  <a:gd name="T27" fmla="*/ 28 h 510"/>
                  <a:gd name="T28" fmla="*/ 170 w 397"/>
                  <a:gd name="T29" fmla="*/ 56 h 510"/>
                  <a:gd name="T30" fmla="*/ 142 w 397"/>
                  <a:gd name="T31" fmla="*/ 56 h 510"/>
                  <a:gd name="T32" fmla="*/ 113 w 397"/>
                  <a:gd name="T33" fmla="*/ 56 h 510"/>
                  <a:gd name="T34" fmla="*/ 142 w 397"/>
                  <a:gd name="T35" fmla="*/ 113 h 510"/>
                  <a:gd name="T36" fmla="*/ 227 w 397"/>
                  <a:gd name="T37" fmla="*/ 198 h 510"/>
                  <a:gd name="T38" fmla="*/ 255 w 397"/>
                  <a:gd name="T39" fmla="*/ 226 h 510"/>
                  <a:gd name="T40" fmla="*/ 227 w 397"/>
                  <a:gd name="T41" fmla="*/ 283 h 510"/>
                  <a:gd name="T42" fmla="*/ 312 w 397"/>
                  <a:gd name="T43" fmla="*/ 368 h 510"/>
                  <a:gd name="T44" fmla="*/ 369 w 397"/>
                  <a:gd name="T45" fmla="*/ 396 h 510"/>
                  <a:gd name="T46" fmla="*/ 397 w 397"/>
                  <a:gd name="T47" fmla="*/ 425 h 510"/>
                  <a:gd name="T48" fmla="*/ 369 w 397"/>
                  <a:gd name="T49" fmla="*/ 425 h 510"/>
                  <a:gd name="T50" fmla="*/ 397 w 397"/>
                  <a:gd name="T51" fmla="*/ 481 h 510"/>
                  <a:gd name="T52" fmla="*/ 397 w 397"/>
                  <a:gd name="T53" fmla="*/ 510 h 510"/>
                  <a:gd name="T54" fmla="*/ 369 w 397"/>
                  <a:gd name="T55" fmla="*/ 51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97" h="510">
                    <a:moveTo>
                      <a:pt x="369" y="510"/>
                    </a:moveTo>
                    <a:lnTo>
                      <a:pt x="227" y="368"/>
                    </a:lnTo>
                    <a:lnTo>
                      <a:pt x="198" y="396"/>
                    </a:lnTo>
                    <a:lnTo>
                      <a:pt x="85" y="311"/>
                    </a:lnTo>
                    <a:lnTo>
                      <a:pt x="85" y="283"/>
                    </a:lnTo>
                    <a:lnTo>
                      <a:pt x="142" y="198"/>
                    </a:lnTo>
                    <a:lnTo>
                      <a:pt x="85" y="170"/>
                    </a:lnTo>
                    <a:lnTo>
                      <a:pt x="85" y="198"/>
                    </a:lnTo>
                    <a:lnTo>
                      <a:pt x="57" y="170"/>
                    </a:lnTo>
                    <a:lnTo>
                      <a:pt x="28" y="198"/>
                    </a:lnTo>
                    <a:lnTo>
                      <a:pt x="0" y="85"/>
                    </a:lnTo>
                    <a:lnTo>
                      <a:pt x="85" y="0"/>
                    </a:lnTo>
                    <a:lnTo>
                      <a:pt x="113" y="0"/>
                    </a:lnTo>
                    <a:lnTo>
                      <a:pt x="142" y="28"/>
                    </a:lnTo>
                    <a:lnTo>
                      <a:pt x="170" y="56"/>
                    </a:lnTo>
                    <a:lnTo>
                      <a:pt x="142" y="56"/>
                    </a:lnTo>
                    <a:lnTo>
                      <a:pt x="113" y="56"/>
                    </a:lnTo>
                    <a:lnTo>
                      <a:pt x="142" y="113"/>
                    </a:lnTo>
                    <a:lnTo>
                      <a:pt x="227" y="198"/>
                    </a:lnTo>
                    <a:lnTo>
                      <a:pt x="255" y="226"/>
                    </a:lnTo>
                    <a:lnTo>
                      <a:pt x="227" y="283"/>
                    </a:lnTo>
                    <a:lnTo>
                      <a:pt x="312" y="368"/>
                    </a:lnTo>
                    <a:lnTo>
                      <a:pt x="369" y="396"/>
                    </a:lnTo>
                    <a:lnTo>
                      <a:pt x="397" y="425"/>
                    </a:lnTo>
                    <a:lnTo>
                      <a:pt x="369" y="425"/>
                    </a:lnTo>
                    <a:lnTo>
                      <a:pt x="397" y="481"/>
                    </a:lnTo>
                    <a:lnTo>
                      <a:pt x="397" y="510"/>
                    </a:lnTo>
                    <a:lnTo>
                      <a:pt x="369" y="51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4" name="Freeform 744"/>
              <p:cNvSpPr>
                <a:spLocks/>
              </p:cNvSpPr>
              <p:nvPr/>
            </p:nvSpPr>
            <p:spPr bwMode="auto">
              <a:xfrm>
                <a:off x="5279" y="2003"/>
                <a:ext cx="369" cy="227"/>
              </a:xfrm>
              <a:custGeom>
                <a:avLst/>
                <a:gdLst>
                  <a:gd name="T0" fmla="*/ 57 w 369"/>
                  <a:gd name="T1" fmla="*/ 227 h 227"/>
                  <a:gd name="T2" fmla="*/ 0 w 369"/>
                  <a:gd name="T3" fmla="*/ 171 h 227"/>
                  <a:gd name="T4" fmla="*/ 29 w 369"/>
                  <a:gd name="T5" fmla="*/ 114 h 227"/>
                  <a:gd name="T6" fmla="*/ 114 w 369"/>
                  <a:gd name="T7" fmla="*/ 85 h 227"/>
                  <a:gd name="T8" fmla="*/ 170 w 369"/>
                  <a:gd name="T9" fmla="*/ 85 h 227"/>
                  <a:gd name="T10" fmla="*/ 170 w 369"/>
                  <a:gd name="T11" fmla="*/ 57 h 227"/>
                  <a:gd name="T12" fmla="*/ 227 w 369"/>
                  <a:gd name="T13" fmla="*/ 29 h 227"/>
                  <a:gd name="T14" fmla="*/ 227 w 369"/>
                  <a:gd name="T15" fmla="*/ 57 h 227"/>
                  <a:gd name="T16" fmla="*/ 256 w 369"/>
                  <a:gd name="T17" fmla="*/ 0 h 227"/>
                  <a:gd name="T18" fmla="*/ 284 w 369"/>
                  <a:gd name="T19" fmla="*/ 0 h 227"/>
                  <a:gd name="T20" fmla="*/ 284 w 369"/>
                  <a:gd name="T21" fmla="*/ 29 h 227"/>
                  <a:gd name="T22" fmla="*/ 312 w 369"/>
                  <a:gd name="T23" fmla="*/ 57 h 227"/>
                  <a:gd name="T24" fmla="*/ 312 w 369"/>
                  <a:gd name="T25" fmla="*/ 85 h 227"/>
                  <a:gd name="T26" fmla="*/ 341 w 369"/>
                  <a:gd name="T27" fmla="*/ 114 h 227"/>
                  <a:gd name="T28" fmla="*/ 341 w 369"/>
                  <a:gd name="T29" fmla="*/ 142 h 227"/>
                  <a:gd name="T30" fmla="*/ 341 w 369"/>
                  <a:gd name="T31" fmla="*/ 171 h 227"/>
                  <a:gd name="T32" fmla="*/ 369 w 369"/>
                  <a:gd name="T33" fmla="*/ 199 h 227"/>
                  <a:gd name="T34" fmla="*/ 312 w 369"/>
                  <a:gd name="T35" fmla="*/ 199 h 227"/>
                  <a:gd name="T36" fmla="*/ 284 w 369"/>
                  <a:gd name="T37" fmla="*/ 199 h 227"/>
                  <a:gd name="T38" fmla="*/ 227 w 369"/>
                  <a:gd name="T39" fmla="*/ 171 h 227"/>
                  <a:gd name="T40" fmla="*/ 199 w 369"/>
                  <a:gd name="T41" fmla="*/ 171 h 227"/>
                  <a:gd name="T42" fmla="*/ 142 w 369"/>
                  <a:gd name="T43" fmla="*/ 142 h 227"/>
                  <a:gd name="T44" fmla="*/ 114 w 369"/>
                  <a:gd name="T45" fmla="*/ 142 h 227"/>
                  <a:gd name="T46" fmla="*/ 57 w 369"/>
                  <a:gd name="T47" fmla="*/ 171 h 227"/>
                  <a:gd name="T48" fmla="*/ 57 w 369"/>
                  <a:gd name="T49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69" h="227">
                    <a:moveTo>
                      <a:pt x="57" y="227"/>
                    </a:moveTo>
                    <a:lnTo>
                      <a:pt x="0" y="171"/>
                    </a:lnTo>
                    <a:lnTo>
                      <a:pt x="29" y="114"/>
                    </a:lnTo>
                    <a:lnTo>
                      <a:pt x="114" y="85"/>
                    </a:lnTo>
                    <a:lnTo>
                      <a:pt x="170" y="85"/>
                    </a:lnTo>
                    <a:lnTo>
                      <a:pt x="170" y="57"/>
                    </a:lnTo>
                    <a:lnTo>
                      <a:pt x="227" y="29"/>
                    </a:lnTo>
                    <a:lnTo>
                      <a:pt x="227" y="57"/>
                    </a:lnTo>
                    <a:lnTo>
                      <a:pt x="256" y="0"/>
                    </a:lnTo>
                    <a:lnTo>
                      <a:pt x="284" y="0"/>
                    </a:lnTo>
                    <a:lnTo>
                      <a:pt x="284" y="29"/>
                    </a:lnTo>
                    <a:lnTo>
                      <a:pt x="312" y="57"/>
                    </a:lnTo>
                    <a:lnTo>
                      <a:pt x="312" y="85"/>
                    </a:lnTo>
                    <a:lnTo>
                      <a:pt x="341" y="114"/>
                    </a:lnTo>
                    <a:lnTo>
                      <a:pt x="341" y="142"/>
                    </a:lnTo>
                    <a:lnTo>
                      <a:pt x="341" y="171"/>
                    </a:lnTo>
                    <a:lnTo>
                      <a:pt x="369" y="199"/>
                    </a:lnTo>
                    <a:lnTo>
                      <a:pt x="312" y="199"/>
                    </a:lnTo>
                    <a:lnTo>
                      <a:pt x="284" y="199"/>
                    </a:lnTo>
                    <a:lnTo>
                      <a:pt x="227" y="171"/>
                    </a:lnTo>
                    <a:lnTo>
                      <a:pt x="199" y="171"/>
                    </a:lnTo>
                    <a:lnTo>
                      <a:pt x="142" y="142"/>
                    </a:lnTo>
                    <a:lnTo>
                      <a:pt x="114" y="142"/>
                    </a:lnTo>
                    <a:lnTo>
                      <a:pt x="57" y="171"/>
                    </a:lnTo>
                    <a:lnTo>
                      <a:pt x="57" y="22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5" name="Freeform 745"/>
              <p:cNvSpPr>
                <a:spLocks/>
              </p:cNvSpPr>
              <p:nvPr/>
            </p:nvSpPr>
            <p:spPr bwMode="auto">
              <a:xfrm>
                <a:off x="5563" y="1918"/>
                <a:ext cx="227" cy="199"/>
              </a:xfrm>
              <a:custGeom>
                <a:avLst/>
                <a:gdLst>
                  <a:gd name="T0" fmla="*/ 0 w 227"/>
                  <a:gd name="T1" fmla="*/ 85 h 199"/>
                  <a:gd name="T2" fmla="*/ 0 w 227"/>
                  <a:gd name="T3" fmla="*/ 114 h 199"/>
                  <a:gd name="T4" fmla="*/ 28 w 227"/>
                  <a:gd name="T5" fmla="*/ 142 h 199"/>
                  <a:gd name="T6" fmla="*/ 28 w 227"/>
                  <a:gd name="T7" fmla="*/ 170 h 199"/>
                  <a:gd name="T8" fmla="*/ 57 w 227"/>
                  <a:gd name="T9" fmla="*/ 199 h 199"/>
                  <a:gd name="T10" fmla="*/ 85 w 227"/>
                  <a:gd name="T11" fmla="*/ 170 h 199"/>
                  <a:gd name="T12" fmla="*/ 113 w 227"/>
                  <a:gd name="T13" fmla="*/ 199 h 199"/>
                  <a:gd name="T14" fmla="*/ 227 w 227"/>
                  <a:gd name="T15" fmla="*/ 142 h 199"/>
                  <a:gd name="T16" fmla="*/ 170 w 227"/>
                  <a:gd name="T17" fmla="*/ 85 h 199"/>
                  <a:gd name="T18" fmla="*/ 198 w 227"/>
                  <a:gd name="T19" fmla="*/ 57 h 199"/>
                  <a:gd name="T20" fmla="*/ 198 w 227"/>
                  <a:gd name="T21" fmla="*/ 29 h 199"/>
                  <a:gd name="T22" fmla="*/ 142 w 227"/>
                  <a:gd name="T23" fmla="*/ 0 h 199"/>
                  <a:gd name="T24" fmla="*/ 113 w 227"/>
                  <a:gd name="T25" fmla="*/ 29 h 199"/>
                  <a:gd name="T26" fmla="*/ 28 w 227"/>
                  <a:gd name="T27" fmla="*/ 57 h 199"/>
                  <a:gd name="T28" fmla="*/ 0 w 227"/>
                  <a:gd name="T29" fmla="*/ 85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27" h="199">
                    <a:moveTo>
                      <a:pt x="0" y="85"/>
                    </a:moveTo>
                    <a:lnTo>
                      <a:pt x="0" y="114"/>
                    </a:lnTo>
                    <a:lnTo>
                      <a:pt x="28" y="142"/>
                    </a:lnTo>
                    <a:lnTo>
                      <a:pt x="28" y="170"/>
                    </a:lnTo>
                    <a:lnTo>
                      <a:pt x="57" y="199"/>
                    </a:lnTo>
                    <a:lnTo>
                      <a:pt x="85" y="170"/>
                    </a:lnTo>
                    <a:lnTo>
                      <a:pt x="113" y="199"/>
                    </a:lnTo>
                    <a:lnTo>
                      <a:pt x="227" y="142"/>
                    </a:lnTo>
                    <a:lnTo>
                      <a:pt x="170" y="85"/>
                    </a:lnTo>
                    <a:lnTo>
                      <a:pt x="198" y="57"/>
                    </a:lnTo>
                    <a:lnTo>
                      <a:pt x="198" y="29"/>
                    </a:lnTo>
                    <a:lnTo>
                      <a:pt x="142" y="0"/>
                    </a:lnTo>
                    <a:lnTo>
                      <a:pt x="113" y="29"/>
                    </a:lnTo>
                    <a:lnTo>
                      <a:pt x="28" y="57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6" name="Freeform 746"/>
              <p:cNvSpPr>
                <a:spLocks/>
              </p:cNvSpPr>
              <p:nvPr/>
            </p:nvSpPr>
            <p:spPr bwMode="auto">
              <a:xfrm>
                <a:off x="5478" y="1521"/>
                <a:ext cx="737" cy="454"/>
              </a:xfrm>
              <a:custGeom>
                <a:avLst/>
                <a:gdLst>
                  <a:gd name="T0" fmla="*/ 113 w 737"/>
                  <a:gd name="T1" fmla="*/ 454 h 454"/>
                  <a:gd name="T2" fmla="*/ 85 w 737"/>
                  <a:gd name="T3" fmla="*/ 369 h 454"/>
                  <a:gd name="T4" fmla="*/ 85 w 737"/>
                  <a:gd name="T5" fmla="*/ 341 h 454"/>
                  <a:gd name="T6" fmla="*/ 113 w 737"/>
                  <a:gd name="T7" fmla="*/ 369 h 454"/>
                  <a:gd name="T8" fmla="*/ 227 w 737"/>
                  <a:gd name="T9" fmla="*/ 284 h 454"/>
                  <a:gd name="T10" fmla="*/ 255 w 737"/>
                  <a:gd name="T11" fmla="*/ 199 h 454"/>
                  <a:gd name="T12" fmla="*/ 170 w 737"/>
                  <a:gd name="T13" fmla="*/ 199 h 454"/>
                  <a:gd name="T14" fmla="*/ 85 w 737"/>
                  <a:gd name="T15" fmla="*/ 142 h 454"/>
                  <a:gd name="T16" fmla="*/ 57 w 737"/>
                  <a:gd name="T17" fmla="*/ 142 h 454"/>
                  <a:gd name="T18" fmla="*/ 57 w 737"/>
                  <a:gd name="T19" fmla="*/ 171 h 454"/>
                  <a:gd name="T20" fmla="*/ 0 w 737"/>
                  <a:gd name="T21" fmla="*/ 142 h 454"/>
                  <a:gd name="T22" fmla="*/ 0 w 737"/>
                  <a:gd name="T23" fmla="*/ 114 h 454"/>
                  <a:gd name="T24" fmla="*/ 57 w 737"/>
                  <a:gd name="T25" fmla="*/ 57 h 454"/>
                  <a:gd name="T26" fmla="*/ 113 w 737"/>
                  <a:gd name="T27" fmla="*/ 57 h 454"/>
                  <a:gd name="T28" fmla="*/ 170 w 737"/>
                  <a:gd name="T29" fmla="*/ 29 h 454"/>
                  <a:gd name="T30" fmla="*/ 198 w 737"/>
                  <a:gd name="T31" fmla="*/ 29 h 454"/>
                  <a:gd name="T32" fmla="*/ 255 w 737"/>
                  <a:gd name="T33" fmla="*/ 29 h 454"/>
                  <a:gd name="T34" fmla="*/ 255 w 737"/>
                  <a:gd name="T35" fmla="*/ 0 h 454"/>
                  <a:gd name="T36" fmla="*/ 312 w 737"/>
                  <a:gd name="T37" fmla="*/ 29 h 454"/>
                  <a:gd name="T38" fmla="*/ 312 w 737"/>
                  <a:gd name="T39" fmla="*/ 57 h 454"/>
                  <a:gd name="T40" fmla="*/ 368 w 737"/>
                  <a:gd name="T41" fmla="*/ 57 h 454"/>
                  <a:gd name="T42" fmla="*/ 397 w 737"/>
                  <a:gd name="T43" fmla="*/ 29 h 454"/>
                  <a:gd name="T44" fmla="*/ 482 w 737"/>
                  <a:gd name="T45" fmla="*/ 29 h 454"/>
                  <a:gd name="T46" fmla="*/ 510 w 737"/>
                  <a:gd name="T47" fmla="*/ 0 h 454"/>
                  <a:gd name="T48" fmla="*/ 538 w 737"/>
                  <a:gd name="T49" fmla="*/ 86 h 454"/>
                  <a:gd name="T50" fmla="*/ 567 w 737"/>
                  <a:gd name="T51" fmla="*/ 86 h 454"/>
                  <a:gd name="T52" fmla="*/ 595 w 737"/>
                  <a:gd name="T53" fmla="*/ 114 h 454"/>
                  <a:gd name="T54" fmla="*/ 567 w 737"/>
                  <a:gd name="T55" fmla="*/ 142 h 454"/>
                  <a:gd name="T56" fmla="*/ 624 w 737"/>
                  <a:gd name="T57" fmla="*/ 171 h 454"/>
                  <a:gd name="T58" fmla="*/ 624 w 737"/>
                  <a:gd name="T59" fmla="*/ 199 h 454"/>
                  <a:gd name="T60" fmla="*/ 680 w 737"/>
                  <a:gd name="T61" fmla="*/ 199 h 454"/>
                  <a:gd name="T62" fmla="*/ 737 w 737"/>
                  <a:gd name="T63" fmla="*/ 256 h 454"/>
                  <a:gd name="T64" fmla="*/ 680 w 737"/>
                  <a:gd name="T65" fmla="*/ 284 h 454"/>
                  <a:gd name="T66" fmla="*/ 680 w 737"/>
                  <a:gd name="T67" fmla="*/ 312 h 454"/>
                  <a:gd name="T68" fmla="*/ 595 w 737"/>
                  <a:gd name="T69" fmla="*/ 341 h 454"/>
                  <a:gd name="T70" fmla="*/ 595 w 737"/>
                  <a:gd name="T71" fmla="*/ 369 h 454"/>
                  <a:gd name="T72" fmla="*/ 567 w 737"/>
                  <a:gd name="T73" fmla="*/ 341 h 454"/>
                  <a:gd name="T74" fmla="*/ 595 w 737"/>
                  <a:gd name="T75" fmla="*/ 397 h 454"/>
                  <a:gd name="T76" fmla="*/ 538 w 737"/>
                  <a:gd name="T77" fmla="*/ 369 h 454"/>
                  <a:gd name="T78" fmla="*/ 510 w 737"/>
                  <a:gd name="T79" fmla="*/ 341 h 454"/>
                  <a:gd name="T80" fmla="*/ 453 w 737"/>
                  <a:gd name="T81" fmla="*/ 312 h 454"/>
                  <a:gd name="T82" fmla="*/ 425 w 737"/>
                  <a:gd name="T83" fmla="*/ 341 h 454"/>
                  <a:gd name="T84" fmla="*/ 397 w 737"/>
                  <a:gd name="T85" fmla="*/ 312 h 454"/>
                  <a:gd name="T86" fmla="*/ 453 w 737"/>
                  <a:gd name="T87" fmla="*/ 397 h 454"/>
                  <a:gd name="T88" fmla="*/ 453 w 737"/>
                  <a:gd name="T89" fmla="*/ 426 h 454"/>
                  <a:gd name="T90" fmla="*/ 397 w 737"/>
                  <a:gd name="T91" fmla="*/ 426 h 454"/>
                  <a:gd name="T92" fmla="*/ 368 w 737"/>
                  <a:gd name="T93" fmla="*/ 454 h 454"/>
                  <a:gd name="T94" fmla="*/ 312 w 737"/>
                  <a:gd name="T95" fmla="*/ 426 h 454"/>
                  <a:gd name="T96" fmla="*/ 312 w 737"/>
                  <a:gd name="T97" fmla="*/ 454 h 454"/>
                  <a:gd name="T98" fmla="*/ 283 w 737"/>
                  <a:gd name="T99" fmla="*/ 454 h 454"/>
                  <a:gd name="T100" fmla="*/ 283 w 737"/>
                  <a:gd name="T101" fmla="*/ 426 h 454"/>
                  <a:gd name="T102" fmla="*/ 227 w 737"/>
                  <a:gd name="T103" fmla="*/ 397 h 454"/>
                  <a:gd name="T104" fmla="*/ 198 w 737"/>
                  <a:gd name="T105" fmla="*/ 426 h 454"/>
                  <a:gd name="T106" fmla="*/ 113 w 737"/>
                  <a:gd name="T107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37" h="454">
                    <a:moveTo>
                      <a:pt x="113" y="454"/>
                    </a:moveTo>
                    <a:lnTo>
                      <a:pt x="85" y="369"/>
                    </a:lnTo>
                    <a:lnTo>
                      <a:pt x="85" y="341"/>
                    </a:lnTo>
                    <a:lnTo>
                      <a:pt x="113" y="369"/>
                    </a:lnTo>
                    <a:lnTo>
                      <a:pt x="227" y="284"/>
                    </a:lnTo>
                    <a:lnTo>
                      <a:pt x="255" y="199"/>
                    </a:lnTo>
                    <a:lnTo>
                      <a:pt x="170" y="199"/>
                    </a:lnTo>
                    <a:lnTo>
                      <a:pt x="85" y="142"/>
                    </a:lnTo>
                    <a:lnTo>
                      <a:pt x="57" y="142"/>
                    </a:lnTo>
                    <a:lnTo>
                      <a:pt x="57" y="171"/>
                    </a:lnTo>
                    <a:lnTo>
                      <a:pt x="0" y="142"/>
                    </a:lnTo>
                    <a:lnTo>
                      <a:pt x="0" y="114"/>
                    </a:lnTo>
                    <a:lnTo>
                      <a:pt x="57" y="57"/>
                    </a:lnTo>
                    <a:lnTo>
                      <a:pt x="113" y="57"/>
                    </a:lnTo>
                    <a:lnTo>
                      <a:pt x="170" y="29"/>
                    </a:lnTo>
                    <a:lnTo>
                      <a:pt x="198" y="29"/>
                    </a:lnTo>
                    <a:lnTo>
                      <a:pt x="255" y="29"/>
                    </a:lnTo>
                    <a:lnTo>
                      <a:pt x="255" y="0"/>
                    </a:lnTo>
                    <a:lnTo>
                      <a:pt x="312" y="29"/>
                    </a:lnTo>
                    <a:lnTo>
                      <a:pt x="312" y="57"/>
                    </a:lnTo>
                    <a:lnTo>
                      <a:pt x="368" y="57"/>
                    </a:lnTo>
                    <a:lnTo>
                      <a:pt x="397" y="29"/>
                    </a:lnTo>
                    <a:lnTo>
                      <a:pt x="482" y="29"/>
                    </a:lnTo>
                    <a:lnTo>
                      <a:pt x="510" y="0"/>
                    </a:lnTo>
                    <a:lnTo>
                      <a:pt x="538" y="86"/>
                    </a:lnTo>
                    <a:lnTo>
                      <a:pt x="567" y="86"/>
                    </a:lnTo>
                    <a:lnTo>
                      <a:pt x="595" y="114"/>
                    </a:lnTo>
                    <a:lnTo>
                      <a:pt x="567" y="142"/>
                    </a:lnTo>
                    <a:lnTo>
                      <a:pt x="624" y="171"/>
                    </a:lnTo>
                    <a:lnTo>
                      <a:pt x="624" y="199"/>
                    </a:lnTo>
                    <a:lnTo>
                      <a:pt x="680" y="199"/>
                    </a:lnTo>
                    <a:lnTo>
                      <a:pt x="737" y="256"/>
                    </a:lnTo>
                    <a:lnTo>
                      <a:pt x="680" y="284"/>
                    </a:lnTo>
                    <a:lnTo>
                      <a:pt x="680" y="312"/>
                    </a:lnTo>
                    <a:lnTo>
                      <a:pt x="595" y="341"/>
                    </a:lnTo>
                    <a:lnTo>
                      <a:pt x="595" y="369"/>
                    </a:lnTo>
                    <a:lnTo>
                      <a:pt x="567" y="341"/>
                    </a:lnTo>
                    <a:lnTo>
                      <a:pt x="595" y="397"/>
                    </a:lnTo>
                    <a:lnTo>
                      <a:pt x="538" y="369"/>
                    </a:lnTo>
                    <a:lnTo>
                      <a:pt x="510" y="341"/>
                    </a:lnTo>
                    <a:lnTo>
                      <a:pt x="453" y="312"/>
                    </a:lnTo>
                    <a:lnTo>
                      <a:pt x="425" y="341"/>
                    </a:lnTo>
                    <a:lnTo>
                      <a:pt x="397" y="312"/>
                    </a:lnTo>
                    <a:lnTo>
                      <a:pt x="453" y="397"/>
                    </a:lnTo>
                    <a:lnTo>
                      <a:pt x="453" y="426"/>
                    </a:lnTo>
                    <a:lnTo>
                      <a:pt x="397" y="426"/>
                    </a:lnTo>
                    <a:lnTo>
                      <a:pt x="368" y="454"/>
                    </a:lnTo>
                    <a:lnTo>
                      <a:pt x="312" y="426"/>
                    </a:lnTo>
                    <a:lnTo>
                      <a:pt x="312" y="454"/>
                    </a:lnTo>
                    <a:lnTo>
                      <a:pt x="283" y="454"/>
                    </a:lnTo>
                    <a:lnTo>
                      <a:pt x="283" y="426"/>
                    </a:lnTo>
                    <a:lnTo>
                      <a:pt x="227" y="397"/>
                    </a:lnTo>
                    <a:lnTo>
                      <a:pt x="198" y="426"/>
                    </a:lnTo>
                    <a:lnTo>
                      <a:pt x="113" y="45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7" name="Freeform 747"/>
              <p:cNvSpPr>
                <a:spLocks/>
              </p:cNvSpPr>
              <p:nvPr/>
            </p:nvSpPr>
            <p:spPr bwMode="auto">
              <a:xfrm>
                <a:off x="6045" y="1323"/>
                <a:ext cx="510" cy="397"/>
              </a:xfrm>
              <a:custGeom>
                <a:avLst/>
                <a:gdLst>
                  <a:gd name="T0" fmla="*/ 113 w 510"/>
                  <a:gd name="T1" fmla="*/ 397 h 397"/>
                  <a:gd name="T2" fmla="*/ 57 w 510"/>
                  <a:gd name="T3" fmla="*/ 397 h 397"/>
                  <a:gd name="T4" fmla="*/ 57 w 510"/>
                  <a:gd name="T5" fmla="*/ 369 h 397"/>
                  <a:gd name="T6" fmla="*/ 0 w 510"/>
                  <a:gd name="T7" fmla="*/ 340 h 397"/>
                  <a:gd name="T8" fmla="*/ 28 w 510"/>
                  <a:gd name="T9" fmla="*/ 312 h 397"/>
                  <a:gd name="T10" fmla="*/ 28 w 510"/>
                  <a:gd name="T11" fmla="*/ 255 h 397"/>
                  <a:gd name="T12" fmla="*/ 57 w 510"/>
                  <a:gd name="T13" fmla="*/ 255 h 397"/>
                  <a:gd name="T14" fmla="*/ 113 w 510"/>
                  <a:gd name="T15" fmla="*/ 198 h 397"/>
                  <a:gd name="T16" fmla="*/ 170 w 510"/>
                  <a:gd name="T17" fmla="*/ 227 h 397"/>
                  <a:gd name="T18" fmla="*/ 283 w 510"/>
                  <a:gd name="T19" fmla="*/ 113 h 397"/>
                  <a:gd name="T20" fmla="*/ 312 w 510"/>
                  <a:gd name="T21" fmla="*/ 57 h 397"/>
                  <a:gd name="T22" fmla="*/ 340 w 510"/>
                  <a:gd name="T23" fmla="*/ 57 h 397"/>
                  <a:gd name="T24" fmla="*/ 368 w 510"/>
                  <a:gd name="T25" fmla="*/ 0 h 397"/>
                  <a:gd name="T26" fmla="*/ 425 w 510"/>
                  <a:gd name="T27" fmla="*/ 28 h 397"/>
                  <a:gd name="T28" fmla="*/ 453 w 510"/>
                  <a:gd name="T29" fmla="*/ 113 h 397"/>
                  <a:gd name="T30" fmla="*/ 510 w 510"/>
                  <a:gd name="T31" fmla="*/ 142 h 397"/>
                  <a:gd name="T32" fmla="*/ 510 w 510"/>
                  <a:gd name="T33" fmla="*/ 170 h 397"/>
                  <a:gd name="T34" fmla="*/ 482 w 510"/>
                  <a:gd name="T35" fmla="*/ 170 h 397"/>
                  <a:gd name="T36" fmla="*/ 425 w 510"/>
                  <a:gd name="T37" fmla="*/ 255 h 397"/>
                  <a:gd name="T38" fmla="*/ 255 w 510"/>
                  <a:gd name="T39" fmla="*/ 284 h 397"/>
                  <a:gd name="T40" fmla="*/ 170 w 510"/>
                  <a:gd name="T41" fmla="*/ 255 h 397"/>
                  <a:gd name="T42" fmla="*/ 142 w 510"/>
                  <a:gd name="T43" fmla="*/ 284 h 397"/>
                  <a:gd name="T44" fmla="*/ 170 w 510"/>
                  <a:gd name="T45" fmla="*/ 312 h 397"/>
                  <a:gd name="T46" fmla="*/ 170 w 510"/>
                  <a:gd name="T47" fmla="*/ 369 h 397"/>
                  <a:gd name="T48" fmla="*/ 85 w 510"/>
                  <a:gd name="T49" fmla="*/ 340 h 397"/>
                  <a:gd name="T50" fmla="*/ 113 w 510"/>
                  <a:gd name="T51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10" h="397">
                    <a:moveTo>
                      <a:pt x="113" y="397"/>
                    </a:moveTo>
                    <a:lnTo>
                      <a:pt x="57" y="397"/>
                    </a:lnTo>
                    <a:lnTo>
                      <a:pt x="57" y="369"/>
                    </a:lnTo>
                    <a:lnTo>
                      <a:pt x="0" y="340"/>
                    </a:lnTo>
                    <a:lnTo>
                      <a:pt x="28" y="312"/>
                    </a:lnTo>
                    <a:lnTo>
                      <a:pt x="28" y="255"/>
                    </a:lnTo>
                    <a:lnTo>
                      <a:pt x="57" y="255"/>
                    </a:lnTo>
                    <a:lnTo>
                      <a:pt x="113" y="198"/>
                    </a:lnTo>
                    <a:lnTo>
                      <a:pt x="170" y="227"/>
                    </a:lnTo>
                    <a:lnTo>
                      <a:pt x="283" y="113"/>
                    </a:lnTo>
                    <a:lnTo>
                      <a:pt x="312" y="57"/>
                    </a:lnTo>
                    <a:lnTo>
                      <a:pt x="340" y="57"/>
                    </a:lnTo>
                    <a:lnTo>
                      <a:pt x="368" y="0"/>
                    </a:lnTo>
                    <a:lnTo>
                      <a:pt x="425" y="28"/>
                    </a:lnTo>
                    <a:lnTo>
                      <a:pt x="453" y="113"/>
                    </a:lnTo>
                    <a:lnTo>
                      <a:pt x="510" y="142"/>
                    </a:lnTo>
                    <a:lnTo>
                      <a:pt x="510" y="170"/>
                    </a:lnTo>
                    <a:lnTo>
                      <a:pt x="482" y="170"/>
                    </a:lnTo>
                    <a:lnTo>
                      <a:pt x="425" y="255"/>
                    </a:lnTo>
                    <a:lnTo>
                      <a:pt x="255" y="284"/>
                    </a:lnTo>
                    <a:lnTo>
                      <a:pt x="170" y="255"/>
                    </a:lnTo>
                    <a:lnTo>
                      <a:pt x="142" y="284"/>
                    </a:lnTo>
                    <a:lnTo>
                      <a:pt x="170" y="312"/>
                    </a:lnTo>
                    <a:lnTo>
                      <a:pt x="170" y="369"/>
                    </a:lnTo>
                    <a:lnTo>
                      <a:pt x="85" y="340"/>
                    </a:lnTo>
                    <a:lnTo>
                      <a:pt x="113" y="39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8" name="Freeform 748"/>
              <p:cNvSpPr>
                <a:spLocks/>
              </p:cNvSpPr>
              <p:nvPr/>
            </p:nvSpPr>
            <p:spPr bwMode="auto">
              <a:xfrm>
                <a:off x="5988" y="1295"/>
                <a:ext cx="369" cy="340"/>
              </a:xfrm>
              <a:custGeom>
                <a:avLst/>
                <a:gdLst>
                  <a:gd name="T0" fmla="*/ 0 w 369"/>
                  <a:gd name="T1" fmla="*/ 226 h 340"/>
                  <a:gd name="T2" fmla="*/ 28 w 369"/>
                  <a:gd name="T3" fmla="*/ 312 h 340"/>
                  <a:gd name="T4" fmla="*/ 57 w 369"/>
                  <a:gd name="T5" fmla="*/ 312 h 340"/>
                  <a:gd name="T6" fmla="*/ 85 w 369"/>
                  <a:gd name="T7" fmla="*/ 340 h 340"/>
                  <a:gd name="T8" fmla="*/ 85 w 369"/>
                  <a:gd name="T9" fmla="*/ 283 h 340"/>
                  <a:gd name="T10" fmla="*/ 114 w 369"/>
                  <a:gd name="T11" fmla="*/ 283 h 340"/>
                  <a:gd name="T12" fmla="*/ 170 w 369"/>
                  <a:gd name="T13" fmla="*/ 226 h 340"/>
                  <a:gd name="T14" fmla="*/ 227 w 369"/>
                  <a:gd name="T15" fmla="*/ 255 h 340"/>
                  <a:gd name="T16" fmla="*/ 340 w 369"/>
                  <a:gd name="T17" fmla="*/ 141 h 340"/>
                  <a:gd name="T18" fmla="*/ 369 w 369"/>
                  <a:gd name="T19" fmla="*/ 85 h 340"/>
                  <a:gd name="T20" fmla="*/ 284 w 369"/>
                  <a:gd name="T21" fmla="*/ 56 h 340"/>
                  <a:gd name="T22" fmla="*/ 255 w 369"/>
                  <a:gd name="T23" fmla="*/ 0 h 340"/>
                  <a:gd name="T24" fmla="*/ 227 w 369"/>
                  <a:gd name="T25" fmla="*/ 0 h 340"/>
                  <a:gd name="T26" fmla="*/ 199 w 369"/>
                  <a:gd name="T27" fmla="*/ 28 h 340"/>
                  <a:gd name="T28" fmla="*/ 114 w 369"/>
                  <a:gd name="T29" fmla="*/ 56 h 340"/>
                  <a:gd name="T30" fmla="*/ 57 w 369"/>
                  <a:gd name="T31" fmla="*/ 113 h 340"/>
                  <a:gd name="T32" fmla="*/ 57 w 369"/>
                  <a:gd name="T33" fmla="*/ 141 h 340"/>
                  <a:gd name="T34" fmla="*/ 114 w 369"/>
                  <a:gd name="T35" fmla="*/ 141 h 340"/>
                  <a:gd name="T36" fmla="*/ 142 w 369"/>
                  <a:gd name="T37" fmla="*/ 198 h 340"/>
                  <a:gd name="T38" fmla="*/ 85 w 369"/>
                  <a:gd name="T39" fmla="*/ 170 h 340"/>
                  <a:gd name="T40" fmla="*/ 57 w 369"/>
                  <a:gd name="T41" fmla="*/ 170 h 340"/>
                  <a:gd name="T42" fmla="*/ 28 w 369"/>
                  <a:gd name="T43" fmla="*/ 226 h 340"/>
                  <a:gd name="T44" fmla="*/ 0 w 369"/>
                  <a:gd name="T45" fmla="*/ 226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69" h="340">
                    <a:moveTo>
                      <a:pt x="0" y="226"/>
                    </a:moveTo>
                    <a:lnTo>
                      <a:pt x="28" y="312"/>
                    </a:lnTo>
                    <a:lnTo>
                      <a:pt x="57" y="312"/>
                    </a:lnTo>
                    <a:lnTo>
                      <a:pt x="85" y="340"/>
                    </a:lnTo>
                    <a:lnTo>
                      <a:pt x="85" y="283"/>
                    </a:lnTo>
                    <a:lnTo>
                      <a:pt x="114" y="283"/>
                    </a:lnTo>
                    <a:lnTo>
                      <a:pt x="170" y="226"/>
                    </a:lnTo>
                    <a:lnTo>
                      <a:pt x="227" y="255"/>
                    </a:lnTo>
                    <a:lnTo>
                      <a:pt x="340" y="141"/>
                    </a:lnTo>
                    <a:lnTo>
                      <a:pt x="369" y="85"/>
                    </a:lnTo>
                    <a:lnTo>
                      <a:pt x="284" y="56"/>
                    </a:lnTo>
                    <a:lnTo>
                      <a:pt x="255" y="0"/>
                    </a:lnTo>
                    <a:lnTo>
                      <a:pt x="227" y="0"/>
                    </a:lnTo>
                    <a:lnTo>
                      <a:pt x="199" y="28"/>
                    </a:lnTo>
                    <a:lnTo>
                      <a:pt x="114" y="56"/>
                    </a:lnTo>
                    <a:lnTo>
                      <a:pt x="57" y="113"/>
                    </a:lnTo>
                    <a:lnTo>
                      <a:pt x="57" y="141"/>
                    </a:lnTo>
                    <a:lnTo>
                      <a:pt x="114" y="141"/>
                    </a:lnTo>
                    <a:lnTo>
                      <a:pt x="142" y="198"/>
                    </a:lnTo>
                    <a:lnTo>
                      <a:pt x="85" y="170"/>
                    </a:lnTo>
                    <a:lnTo>
                      <a:pt x="57" y="170"/>
                    </a:lnTo>
                    <a:lnTo>
                      <a:pt x="28" y="226"/>
                    </a:lnTo>
                    <a:lnTo>
                      <a:pt x="0" y="22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9" name="Freeform 749"/>
              <p:cNvSpPr>
                <a:spLocks/>
              </p:cNvSpPr>
              <p:nvPr/>
            </p:nvSpPr>
            <p:spPr bwMode="auto">
              <a:xfrm>
                <a:off x="6215" y="784"/>
                <a:ext cx="510" cy="681"/>
              </a:xfrm>
              <a:custGeom>
                <a:avLst/>
                <a:gdLst>
                  <a:gd name="T0" fmla="*/ 340 w 510"/>
                  <a:gd name="T1" fmla="*/ 681 h 681"/>
                  <a:gd name="T2" fmla="*/ 283 w 510"/>
                  <a:gd name="T3" fmla="*/ 652 h 681"/>
                  <a:gd name="T4" fmla="*/ 255 w 510"/>
                  <a:gd name="T5" fmla="*/ 567 h 681"/>
                  <a:gd name="T6" fmla="*/ 198 w 510"/>
                  <a:gd name="T7" fmla="*/ 539 h 681"/>
                  <a:gd name="T8" fmla="*/ 170 w 510"/>
                  <a:gd name="T9" fmla="*/ 596 h 681"/>
                  <a:gd name="T10" fmla="*/ 142 w 510"/>
                  <a:gd name="T11" fmla="*/ 596 h 681"/>
                  <a:gd name="T12" fmla="*/ 57 w 510"/>
                  <a:gd name="T13" fmla="*/ 567 h 681"/>
                  <a:gd name="T14" fmla="*/ 28 w 510"/>
                  <a:gd name="T15" fmla="*/ 511 h 681"/>
                  <a:gd name="T16" fmla="*/ 0 w 510"/>
                  <a:gd name="T17" fmla="*/ 511 h 681"/>
                  <a:gd name="T18" fmla="*/ 28 w 510"/>
                  <a:gd name="T19" fmla="*/ 482 h 681"/>
                  <a:gd name="T20" fmla="*/ 0 w 510"/>
                  <a:gd name="T21" fmla="*/ 426 h 681"/>
                  <a:gd name="T22" fmla="*/ 57 w 510"/>
                  <a:gd name="T23" fmla="*/ 426 h 681"/>
                  <a:gd name="T24" fmla="*/ 85 w 510"/>
                  <a:gd name="T25" fmla="*/ 397 h 681"/>
                  <a:gd name="T26" fmla="*/ 113 w 510"/>
                  <a:gd name="T27" fmla="*/ 369 h 681"/>
                  <a:gd name="T28" fmla="*/ 227 w 510"/>
                  <a:gd name="T29" fmla="*/ 256 h 681"/>
                  <a:gd name="T30" fmla="*/ 227 w 510"/>
                  <a:gd name="T31" fmla="*/ 227 h 681"/>
                  <a:gd name="T32" fmla="*/ 283 w 510"/>
                  <a:gd name="T33" fmla="*/ 114 h 681"/>
                  <a:gd name="T34" fmla="*/ 283 w 510"/>
                  <a:gd name="T35" fmla="*/ 85 h 681"/>
                  <a:gd name="T36" fmla="*/ 255 w 510"/>
                  <a:gd name="T37" fmla="*/ 57 h 681"/>
                  <a:gd name="T38" fmla="*/ 255 w 510"/>
                  <a:gd name="T39" fmla="*/ 29 h 681"/>
                  <a:gd name="T40" fmla="*/ 312 w 510"/>
                  <a:gd name="T41" fmla="*/ 0 h 681"/>
                  <a:gd name="T42" fmla="*/ 340 w 510"/>
                  <a:gd name="T43" fmla="*/ 0 h 681"/>
                  <a:gd name="T44" fmla="*/ 312 w 510"/>
                  <a:gd name="T45" fmla="*/ 29 h 681"/>
                  <a:gd name="T46" fmla="*/ 397 w 510"/>
                  <a:gd name="T47" fmla="*/ 114 h 681"/>
                  <a:gd name="T48" fmla="*/ 425 w 510"/>
                  <a:gd name="T49" fmla="*/ 85 h 681"/>
                  <a:gd name="T50" fmla="*/ 454 w 510"/>
                  <a:gd name="T51" fmla="*/ 114 h 681"/>
                  <a:gd name="T52" fmla="*/ 454 w 510"/>
                  <a:gd name="T53" fmla="*/ 170 h 681"/>
                  <a:gd name="T54" fmla="*/ 482 w 510"/>
                  <a:gd name="T55" fmla="*/ 199 h 681"/>
                  <a:gd name="T56" fmla="*/ 482 w 510"/>
                  <a:gd name="T57" fmla="*/ 284 h 681"/>
                  <a:gd name="T58" fmla="*/ 510 w 510"/>
                  <a:gd name="T59" fmla="*/ 312 h 681"/>
                  <a:gd name="T60" fmla="*/ 482 w 510"/>
                  <a:gd name="T61" fmla="*/ 341 h 681"/>
                  <a:gd name="T62" fmla="*/ 510 w 510"/>
                  <a:gd name="T63" fmla="*/ 426 h 681"/>
                  <a:gd name="T64" fmla="*/ 482 w 510"/>
                  <a:gd name="T65" fmla="*/ 426 h 681"/>
                  <a:gd name="T66" fmla="*/ 482 w 510"/>
                  <a:gd name="T67" fmla="*/ 454 h 681"/>
                  <a:gd name="T68" fmla="*/ 425 w 510"/>
                  <a:gd name="T69" fmla="*/ 511 h 681"/>
                  <a:gd name="T70" fmla="*/ 425 w 510"/>
                  <a:gd name="T71" fmla="*/ 539 h 681"/>
                  <a:gd name="T72" fmla="*/ 397 w 510"/>
                  <a:gd name="T73" fmla="*/ 539 h 681"/>
                  <a:gd name="T74" fmla="*/ 397 w 510"/>
                  <a:gd name="T75" fmla="*/ 567 h 681"/>
                  <a:gd name="T76" fmla="*/ 368 w 510"/>
                  <a:gd name="T77" fmla="*/ 596 h 681"/>
                  <a:gd name="T78" fmla="*/ 368 w 510"/>
                  <a:gd name="T79" fmla="*/ 652 h 681"/>
                  <a:gd name="T80" fmla="*/ 340 w 510"/>
                  <a:gd name="T81" fmla="*/ 681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10" h="681">
                    <a:moveTo>
                      <a:pt x="340" y="681"/>
                    </a:moveTo>
                    <a:lnTo>
                      <a:pt x="283" y="652"/>
                    </a:lnTo>
                    <a:lnTo>
                      <a:pt x="255" y="567"/>
                    </a:lnTo>
                    <a:lnTo>
                      <a:pt x="198" y="539"/>
                    </a:lnTo>
                    <a:lnTo>
                      <a:pt x="170" y="596"/>
                    </a:lnTo>
                    <a:lnTo>
                      <a:pt x="142" y="596"/>
                    </a:lnTo>
                    <a:lnTo>
                      <a:pt x="57" y="567"/>
                    </a:lnTo>
                    <a:lnTo>
                      <a:pt x="28" y="511"/>
                    </a:lnTo>
                    <a:lnTo>
                      <a:pt x="0" y="511"/>
                    </a:lnTo>
                    <a:lnTo>
                      <a:pt x="28" y="482"/>
                    </a:lnTo>
                    <a:lnTo>
                      <a:pt x="0" y="426"/>
                    </a:lnTo>
                    <a:lnTo>
                      <a:pt x="57" y="426"/>
                    </a:lnTo>
                    <a:lnTo>
                      <a:pt x="85" y="397"/>
                    </a:lnTo>
                    <a:lnTo>
                      <a:pt x="113" y="369"/>
                    </a:lnTo>
                    <a:lnTo>
                      <a:pt x="227" y="256"/>
                    </a:lnTo>
                    <a:lnTo>
                      <a:pt x="227" y="227"/>
                    </a:lnTo>
                    <a:lnTo>
                      <a:pt x="283" y="114"/>
                    </a:lnTo>
                    <a:lnTo>
                      <a:pt x="283" y="85"/>
                    </a:lnTo>
                    <a:lnTo>
                      <a:pt x="255" y="57"/>
                    </a:lnTo>
                    <a:lnTo>
                      <a:pt x="255" y="29"/>
                    </a:lnTo>
                    <a:lnTo>
                      <a:pt x="312" y="0"/>
                    </a:lnTo>
                    <a:lnTo>
                      <a:pt x="340" y="0"/>
                    </a:lnTo>
                    <a:lnTo>
                      <a:pt x="312" y="29"/>
                    </a:lnTo>
                    <a:lnTo>
                      <a:pt x="397" y="114"/>
                    </a:lnTo>
                    <a:lnTo>
                      <a:pt x="425" y="85"/>
                    </a:lnTo>
                    <a:lnTo>
                      <a:pt x="454" y="114"/>
                    </a:lnTo>
                    <a:lnTo>
                      <a:pt x="454" y="170"/>
                    </a:lnTo>
                    <a:lnTo>
                      <a:pt x="482" y="199"/>
                    </a:lnTo>
                    <a:lnTo>
                      <a:pt x="482" y="284"/>
                    </a:lnTo>
                    <a:lnTo>
                      <a:pt x="510" y="312"/>
                    </a:lnTo>
                    <a:lnTo>
                      <a:pt x="482" y="341"/>
                    </a:lnTo>
                    <a:lnTo>
                      <a:pt x="510" y="426"/>
                    </a:lnTo>
                    <a:lnTo>
                      <a:pt x="482" y="426"/>
                    </a:lnTo>
                    <a:lnTo>
                      <a:pt x="482" y="454"/>
                    </a:lnTo>
                    <a:lnTo>
                      <a:pt x="425" y="511"/>
                    </a:lnTo>
                    <a:lnTo>
                      <a:pt x="425" y="539"/>
                    </a:lnTo>
                    <a:lnTo>
                      <a:pt x="397" y="539"/>
                    </a:lnTo>
                    <a:lnTo>
                      <a:pt x="397" y="567"/>
                    </a:lnTo>
                    <a:lnTo>
                      <a:pt x="368" y="596"/>
                    </a:lnTo>
                    <a:lnTo>
                      <a:pt x="368" y="652"/>
                    </a:lnTo>
                    <a:lnTo>
                      <a:pt x="340" y="68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0" name="Freeform 750"/>
              <p:cNvSpPr>
                <a:spLocks/>
              </p:cNvSpPr>
              <p:nvPr/>
            </p:nvSpPr>
            <p:spPr bwMode="auto">
              <a:xfrm>
                <a:off x="5535" y="1323"/>
                <a:ext cx="255" cy="227"/>
              </a:xfrm>
              <a:custGeom>
                <a:avLst/>
                <a:gdLst>
                  <a:gd name="T0" fmla="*/ 198 w 255"/>
                  <a:gd name="T1" fmla="*/ 227 h 227"/>
                  <a:gd name="T2" fmla="*/ 113 w 255"/>
                  <a:gd name="T3" fmla="*/ 227 h 227"/>
                  <a:gd name="T4" fmla="*/ 141 w 255"/>
                  <a:gd name="T5" fmla="*/ 198 h 227"/>
                  <a:gd name="T6" fmla="*/ 113 w 255"/>
                  <a:gd name="T7" fmla="*/ 142 h 227"/>
                  <a:gd name="T8" fmla="*/ 85 w 255"/>
                  <a:gd name="T9" fmla="*/ 113 h 227"/>
                  <a:gd name="T10" fmla="*/ 56 w 255"/>
                  <a:gd name="T11" fmla="*/ 142 h 227"/>
                  <a:gd name="T12" fmla="*/ 0 w 255"/>
                  <a:gd name="T13" fmla="*/ 85 h 227"/>
                  <a:gd name="T14" fmla="*/ 0 w 255"/>
                  <a:gd name="T15" fmla="*/ 28 h 227"/>
                  <a:gd name="T16" fmla="*/ 85 w 255"/>
                  <a:gd name="T17" fmla="*/ 0 h 227"/>
                  <a:gd name="T18" fmla="*/ 170 w 255"/>
                  <a:gd name="T19" fmla="*/ 28 h 227"/>
                  <a:gd name="T20" fmla="*/ 141 w 255"/>
                  <a:gd name="T21" fmla="*/ 57 h 227"/>
                  <a:gd name="T22" fmla="*/ 198 w 255"/>
                  <a:gd name="T23" fmla="*/ 28 h 227"/>
                  <a:gd name="T24" fmla="*/ 255 w 255"/>
                  <a:gd name="T25" fmla="*/ 57 h 227"/>
                  <a:gd name="T26" fmla="*/ 255 w 255"/>
                  <a:gd name="T27" fmla="*/ 85 h 227"/>
                  <a:gd name="T28" fmla="*/ 226 w 255"/>
                  <a:gd name="T29" fmla="*/ 113 h 227"/>
                  <a:gd name="T30" fmla="*/ 198 w 255"/>
                  <a:gd name="T31" fmla="*/ 198 h 227"/>
                  <a:gd name="T32" fmla="*/ 198 w 255"/>
                  <a:gd name="T33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5" h="227">
                    <a:moveTo>
                      <a:pt x="198" y="227"/>
                    </a:moveTo>
                    <a:lnTo>
                      <a:pt x="113" y="227"/>
                    </a:lnTo>
                    <a:lnTo>
                      <a:pt x="141" y="198"/>
                    </a:lnTo>
                    <a:lnTo>
                      <a:pt x="113" y="142"/>
                    </a:lnTo>
                    <a:lnTo>
                      <a:pt x="85" y="113"/>
                    </a:lnTo>
                    <a:lnTo>
                      <a:pt x="56" y="142"/>
                    </a:lnTo>
                    <a:lnTo>
                      <a:pt x="0" y="85"/>
                    </a:lnTo>
                    <a:lnTo>
                      <a:pt x="0" y="28"/>
                    </a:lnTo>
                    <a:lnTo>
                      <a:pt x="85" y="0"/>
                    </a:lnTo>
                    <a:lnTo>
                      <a:pt x="170" y="28"/>
                    </a:lnTo>
                    <a:lnTo>
                      <a:pt x="141" y="57"/>
                    </a:lnTo>
                    <a:lnTo>
                      <a:pt x="198" y="28"/>
                    </a:lnTo>
                    <a:lnTo>
                      <a:pt x="255" y="57"/>
                    </a:lnTo>
                    <a:lnTo>
                      <a:pt x="255" y="85"/>
                    </a:lnTo>
                    <a:lnTo>
                      <a:pt x="226" y="113"/>
                    </a:lnTo>
                    <a:lnTo>
                      <a:pt x="198" y="198"/>
                    </a:lnTo>
                    <a:lnTo>
                      <a:pt x="198" y="22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1" name="Freeform 751"/>
              <p:cNvSpPr>
                <a:spLocks/>
              </p:cNvSpPr>
              <p:nvPr/>
            </p:nvSpPr>
            <p:spPr bwMode="auto">
              <a:xfrm>
                <a:off x="5393" y="1323"/>
                <a:ext cx="283" cy="340"/>
              </a:xfrm>
              <a:custGeom>
                <a:avLst/>
                <a:gdLst>
                  <a:gd name="T0" fmla="*/ 85 w 283"/>
                  <a:gd name="T1" fmla="*/ 340 h 340"/>
                  <a:gd name="T2" fmla="*/ 56 w 283"/>
                  <a:gd name="T3" fmla="*/ 312 h 340"/>
                  <a:gd name="T4" fmla="*/ 28 w 283"/>
                  <a:gd name="T5" fmla="*/ 227 h 340"/>
                  <a:gd name="T6" fmla="*/ 28 w 283"/>
                  <a:gd name="T7" fmla="*/ 170 h 340"/>
                  <a:gd name="T8" fmla="*/ 56 w 283"/>
                  <a:gd name="T9" fmla="*/ 170 h 340"/>
                  <a:gd name="T10" fmla="*/ 56 w 283"/>
                  <a:gd name="T11" fmla="*/ 113 h 340"/>
                  <a:gd name="T12" fmla="*/ 0 w 283"/>
                  <a:gd name="T13" fmla="*/ 85 h 340"/>
                  <a:gd name="T14" fmla="*/ 28 w 283"/>
                  <a:gd name="T15" fmla="*/ 28 h 340"/>
                  <a:gd name="T16" fmla="*/ 28 w 283"/>
                  <a:gd name="T17" fmla="*/ 0 h 340"/>
                  <a:gd name="T18" fmla="*/ 85 w 283"/>
                  <a:gd name="T19" fmla="*/ 28 h 340"/>
                  <a:gd name="T20" fmla="*/ 142 w 283"/>
                  <a:gd name="T21" fmla="*/ 28 h 340"/>
                  <a:gd name="T22" fmla="*/ 142 w 283"/>
                  <a:gd name="T23" fmla="*/ 85 h 340"/>
                  <a:gd name="T24" fmla="*/ 198 w 283"/>
                  <a:gd name="T25" fmla="*/ 142 h 340"/>
                  <a:gd name="T26" fmla="*/ 227 w 283"/>
                  <a:gd name="T27" fmla="*/ 113 h 340"/>
                  <a:gd name="T28" fmla="*/ 255 w 283"/>
                  <a:gd name="T29" fmla="*/ 142 h 340"/>
                  <a:gd name="T30" fmla="*/ 283 w 283"/>
                  <a:gd name="T31" fmla="*/ 198 h 340"/>
                  <a:gd name="T32" fmla="*/ 255 w 283"/>
                  <a:gd name="T33" fmla="*/ 227 h 340"/>
                  <a:gd name="T34" fmla="*/ 198 w 283"/>
                  <a:gd name="T35" fmla="*/ 255 h 340"/>
                  <a:gd name="T36" fmla="*/ 142 w 283"/>
                  <a:gd name="T37" fmla="*/ 255 h 340"/>
                  <a:gd name="T38" fmla="*/ 85 w 283"/>
                  <a:gd name="T39" fmla="*/ 312 h 340"/>
                  <a:gd name="T40" fmla="*/ 85 w 283"/>
                  <a:gd name="T41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83" h="340">
                    <a:moveTo>
                      <a:pt x="85" y="340"/>
                    </a:moveTo>
                    <a:lnTo>
                      <a:pt x="56" y="312"/>
                    </a:lnTo>
                    <a:lnTo>
                      <a:pt x="28" y="227"/>
                    </a:lnTo>
                    <a:lnTo>
                      <a:pt x="28" y="170"/>
                    </a:lnTo>
                    <a:lnTo>
                      <a:pt x="56" y="170"/>
                    </a:lnTo>
                    <a:lnTo>
                      <a:pt x="56" y="113"/>
                    </a:lnTo>
                    <a:lnTo>
                      <a:pt x="0" y="85"/>
                    </a:lnTo>
                    <a:lnTo>
                      <a:pt x="28" y="28"/>
                    </a:lnTo>
                    <a:lnTo>
                      <a:pt x="28" y="0"/>
                    </a:lnTo>
                    <a:lnTo>
                      <a:pt x="85" y="28"/>
                    </a:lnTo>
                    <a:lnTo>
                      <a:pt x="142" y="28"/>
                    </a:lnTo>
                    <a:lnTo>
                      <a:pt x="142" y="85"/>
                    </a:lnTo>
                    <a:lnTo>
                      <a:pt x="198" y="142"/>
                    </a:lnTo>
                    <a:lnTo>
                      <a:pt x="227" y="113"/>
                    </a:lnTo>
                    <a:lnTo>
                      <a:pt x="255" y="142"/>
                    </a:lnTo>
                    <a:lnTo>
                      <a:pt x="283" y="198"/>
                    </a:lnTo>
                    <a:lnTo>
                      <a:pt x="255" y="227"/>
                    </a:lnTo>
                    <a:lnTo>
                      <a:pt x="198" y="255"/>
                    </a:lnTo>
                    <a:lnTo>
                      <a:pt x="142" y="255"/>
                    </a:lnTo>
                    <a:lnTo>
                      <a:pt x="85" y="312"/>
                    </a:lnTo>
                    <a:lnTo>
                      <a:pt x="85" y="34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3" name="Freeform 753"/>
              <p:cNvSpPr>
                <a:spLocks/>
              </p:cNvSpPr>
              <p:nvPr/>
            </p:nvSpPr>
            <p:spPr bwMode="auto">
              <a:xfrm>
                <a:off x="5336" y="1493"/>
                <a:ext cx="57" cy="114"/>
              </a:xfrm>
              <a:custGeom>
                <a:avLst/>
                <a:gdLst>
                  <a:gd name="T0" fmla="*/ 57 w 57"/>
                  <a:gd name="T1" fmla="*/ 0 h 114"/>
                  <a:gd name="T2" fmla="*/ 57 w 57"/>
                  <a:gd name="T3" fmla="*/ 57 h 114"/>
                  <a:gd name="T4" fmla="*/ 28 w 57"/>
                  <a:gd name="T5" fmla="*/ 114 h 114"/>
                  <a:gd name="T6" fmla="*/ 0 w 57"/>
                  <a:gd name="T7" fmla="*/ 85 h 114"/>
                  <a:gd name="T8" fmla="*/ 28 w 57"/>
                  <a:gd name="T9" fmla="*/ 57 h 114"/>
                  <a:gd name="T10" fmla="*/ 0 w 57"/>
                  <a:gd name="T11" fmla="*/ 28 h 114"/>
                  <a:gd name="T12" fmla="*/ 57 w 57"/>
                  <a:gd name="T13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" h="114">
                    <a:moveTo>
                      <a:pt x="57" y="0"/>
                    </a:moveTo>
                    <a:lnTo>
                      <a:pt x="57" y="57"/>
                    </a:lnTo>
                    <a:lnTo>
                      <a:pt x="28" y="114"/>
                    </a:lnTo>
                    <a:lnTo>
                      <a:pt x="0" y="85"/>
                    </a:lnTo>
                    <a:lnTo>
                      <a:pt x="28" y="57"/>
                    </a:lnTo>
                    <a:lnTo>
                      <a:pt x="0" y="28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4" name="Freeform 754"/>
              <p:cNvSpPr>
                <a:spLocks/>
              </p:cNvSpPr>
              <p:nvPr/>
            </p:nvSpPr>
            <p:spPr bwMode="auto">
              <a:xfrm>
                <a:off x="5761" y="1436"/>
                <a:ext cx="114" cy="85"/>
              </a:xfrm>
              <a:custGeom>
                <a:avLst/>
                <a:gdLst>
                  <a:gd name="T0" fmla="*/ 57 w 114"/>
                  <a:gd name="T1" fmla="*/ 0 h 85"/>
                  <a:gd name="T2" fmla="*/ 0 w 114"/>
                  <a:gd name="T3" fmla="*/ 29 h 85"/>
                  <a:gd name="T4" fmla="*/ 0 w 114"/>
                  <a:gd name="T5" fmla="*/ 57 h 85"/>
                  <a:gd name="T6" fmla="*/ 29 w 114"/>
                  <a:gd name="T7" fmla="*/ 85 h 85"/>
                  <a:gd name="T8" fmla="*/ 57 w 114"/>
                  <a:gd name="T9" fmla="*/ 57 h 85"/>
                  <a:gd name="T10" fmla="*/ 114 w 114"/>
                  <a:gd name="T11" fmla="*/ 85 h 85"/>
                  <a:gd name="T12" fmla="*/ 114 w 114"/>
                  <a:gd name="T13" fmla="*/ 57 h 85"/>
                  <a:gd name="T14" fmla="*/ 85 w 114"/>
                  <a:gd name="T15" fmla="*/ 0 h 85"/>
                  <a:gd name="T16" fmla="*/ 57 w 114"/>
                  <a:gd name="T17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4" h="85">
                    <a:moveTo>
                      <a:pt x="57" y="0"/>
                    </a:moveTo>
                    <a:lnTo>
                      <a:pt x="0" y="29"/>
                    </a:lnTo>
                    <a:lnTo>
                      <a:pt x="0" y="57"/>
                    </a:lnTo>
                    <a:lnTo>
                      <a:pt x="29" y="85"/>
                    </a:lnTo>
                    <a:lnTo>
                      <a:pt x="57" y="57"/>
                    </a:lnTo>
                    <a:lnTo>
                      <a:pt x="114" y="85"/>
                    </a:lnTo>
                    <a:lnTo>
                      <a:pt x="114" y="57"/>
                    </a:lnTo>
                    <a:lnTo>
                      <a:pt x="85" y="0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5" name="Freeform 755"/>
              <p:cNvSpPr>
                <a:spLocks/>
              </p:cNvSpPr>
              <p:nvPr/>
            </p:nvSpPr>
            <p:spPr bwMode="auto">
              <a:xfrm>
                <a:off x="5790" y="1295"/>
                <a:ext cx="56" cy="85"/>
              </a:xfrm>
              <a:custGeom>
                <a:avLst/>
                <a:gdLst>
                  <a:gd name="T0" fmla="*/ 28 w 56"/>
                  <a:gd name="T1" fmla="*/ 0 h 85"/>
                  <a:gd name="T2" fmla="*/ 0 w 56"/>
                  <a:gd name="T3" fmla="*/ 28 h 85"/>
                  <a:gd name="T4" fmla="*/ 0 w 56"/>
                  <a:gd name="T5" fmla="*/ 56 h 85"/>
                  <a:gd name="T6" fmla="*/ 28 w 56"/>
                  <a:gd name="T7" fmla="*/ 85 h 85"/>
                  <a:gd name="T8" fmla="*/ 56 w 56"/>
                  <a:gd name="T9" fmla="*/ 85 h 85"/>
                  <a:gd name="T10" fmla="*/ 56 w 56"/>
                  <a:gd name="T11" fmla="*/ 28 h 85"/>
                  <a:gd name="T12" fmla="*/ 28 w 56"/>
                  <a:gd name="T13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6" h="85">
                    <a:moveTo>
                      <a:pt x="28" y="0"/>
                    </a:moveTo>
                    <a:lnTo>
                      <a:pt x="0" y="28"/>
                    </a:lnTo>
                    <a:lnTo>
                      <a:pt x="0" y="56"/>
                    </a:lnTo>
                    <a:lnTo>
                      <a:pt x="28" y="85"/>
                    </a:lnTo>
                    <a:lnTo>
                      <a:pt x="56" y="85"/>
                    </a:lnTo>
                    <a:lnTo>
                      <a:pt x="56" y="28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6" name="Freeform 756"/>
              <p:cNvSpPr>
                <a:spLocks/>
              </p:cNvSpPr>
              <p:nvPr/>
            </p:nvSpPr>
            <p:spPr bwMode="auto">
              <a:xfrm>
                <a:off x="5024" y="1890"/>
                <a:ext cx="567" cy="397"/>
              </a:xfrm>
              <a:custGeom>
                <a:avLst/>
                <a:gdLst>
                  <a:gd name="T0" fmla="*/ 539 w 567"/>
                  <a:gd name="T1" fmla="*/ 0 h 397"/>
                  <a:gd name="T2" fmla="*/ 567 w 567"/>
                  <a:gd name="T3" fmla="*/ 85 h 397"/>
                  <a:gd name="T4" fmla="*/ 539 w 567"/>
                  <a:gd name="T5" fmla="*/ 113 h 397"/>
                  <a:gd name="T6" fmla="*/ 511 w 567"/>
                  <a:gd name="T7" fmla="*/ 113 h 397"/>
                  <a:gd name="T8" fmla="*/ 482 w 567"/>
                  <a:gd name="T9" fmla="*/ 170 h 397"/>
                  <a:gd name="T10" fmla="*/ 482 w 567"/>
                  <a:gd name="T11" fmla="*/ 142 h 397"/>
                  <a:gd name="T12" fmla="*/ 425 w 567"/>
                  <a:gd name="T13" fmla="*/ 170 h 397"/>
                  <a:gd name="T14" fmla="*/ 425 w 567"/>
                  <a:gd name="T15" fmla="*/ 198 h 397"/>
                  <a:gd name="T16" fmla="*/ 369 w 567"/>
                  <a:gd name="T17" fmla="*/ 198 h 397"/>
                  <a:gd name="T18" fmla="*/ 284 w 567"/>
                  <a:gd name="T19" fmla="*/ 227 h 397"/>
                  <a:gd name="T20" fmla="*/ 255 w 567"/>
                  <a:gd name="T21" fmla="*/ 284 h 397"/>
                  <a:gd name="T22" fmla="*/ 227 w 567"/>
                  <a:gd name="T23" fmla="*/ 284 h 397"/>
                  <a:gd name="T24" fmla="*/ 142 w 567"/>
                  <a:gd name="T25" fmla="*/ 369 h 397"/>
                  <a:gd name="T26" fmla="*/ 114 w 567"/>
                  <a:gd name="T27" fmla="*/ 397 h 397"/>
                  <a:gd name="T28" fmla="*/ 85 w 567"/>
                  <a:gd name="T29" fmla="*/ 369 h 397"/>
                  <a:gd name="T30" fmla="*/ 29 w 567"/>
                  <a:gd name="T31" fmla="*/ 397 h 397"/>
                  <a:gd name="T32" fmla="*/ 0 w 567"/>
                  <a:gd name="T33" fmla="*/ 369 h 397"/>
                  <a:gd name="T34" fmla="*/ 85 w 567"/>
                  <a:gd name="T35" fmla="*/ 284 h 397"/>
                  <a:gd name="T36" fmla="*/ 114 w 567"/>
                  <a:gd name="T37" fmla="*/ 312 h 397"/>
                  <a:gd name="T38" fmla="*/ 170 w 567"/>
                  <a:gd name="T39" fmla="*/ 312 h 397"/>
                  <a:gd name="T40" fmla="*/ 170 w 567"/>
                  <a:gd name="T41" fmla="*/ 255 h 397"/>
                  <a:gd name="T42" fmla="*/ 284 w 567"/>
                  <a:gd name="T43" fmla="*/ 170 h 397"/>
                  <a:gd name="T44" fmla="*/ 284 w 567"/>
                  <a:gd name="T45" fmla="*/ 142 h 397"/>
                  <a:gd name="T46" fmla="*/ 255 w 567"/>
                  <a:gd name="T47" fmla="*/ 113 h 397"/>
                  <a:gd name="T48" fmla="*/ 312 w 567"/>
                  <a:gd name="T49" fmla="*/ 85 h 397"/>
                  <a:gd name="T50" fmla="*/ 340 w 567"/>
                  <a:gd name="T51" fmla="*/ 113 h 397"/>
                  <a:gd name="T52" fmla="*/ 340 w 567"/>
                  <a:gd name="T53" fmla="*/ 85 h 397"/>
                  <a:gd name="T54" fmla="*/ 369 w 567"/>
                  <a:gd name="T55" fmla="*/ 57 h 397"/>
                  <a:gd name="T56" fmla="*/ 425 w 567"/>
                  <a:gd name="T57" fmla="*/ 113 h 397"/>
                  <a:gd name="T58" fmla="*/ 454 w 567"/>
                  <a:gd name="T59" fmla="*/ 57 h 397"/>
                  <a:gd name="T60" fmla="*/ 511 w 567"/>
                  <a:gd name="T61" fmla="*/ 57 h 397"/>
                  <a:gd name="T62" fmla="*/ 511 w 567"/>
                  <a:gd name="T63" fmla="*/ 28 h 397"/>
                  <a:gd name="T64" fmla="*/ 539 w 567"/>
                  <a:gd name="T65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67" h="397">
                    <a:moveTo>
                      <a:pt x="539" y="0"/>
                    </a:moveTo>
                    <a:lnTo>
                      <a:pt x="567" y="85"/>
                    </a:lnTo>
                    <a:lnTo>
                      <a:pt x="539" y="113"/>
                    </a:lnTo>
                    <a:lnTo>
                      <a:pt x="511" y="113"/>
                    </a:lnTo>
                    <a:lnTo>
                      <a:pt x="482" y="170"/>
                    </a:lnTo>
                    <a:lnTo>
                      <a:pt x="482" y="142"/>
                    </a:lnTo>
                    <a:lnTo>
                      <a:pt x="425" y="170"/>
                    </a:lnTo>
                    <a:lnTo>
                      <a:pt x="425" y="198"/>
                    </a:lnTo>
                    <a:lnTo>
                      <a:pt x="369" y="198"/>
                    </a:lnTo>
                    <a:lnTo>
                      <a:pt x="284" y="227"/>
                    </a:lnTo>
                    <a:lnTo>
                      <a:pt x="255" y="284"/>
                    </a:lnTo>
                    <a:lnTo>
                      <a:pt x="227" y="284"/>
                    </a:lnTo>
                    <a:lnTo>
                      <a:pt x="142" y="369"/>
                    </a:lnTo>
                    <a:lnTo>
                      <a:pt x="114" y="397"/>
                    </a:lnTo>
                    <a:lnTo>
                      <a:pt x="85" y="369"/>
                    </a:lnTo>
                    <a:lnTo>
                      <a:pt x="29" y="397"/>
                    </a:lnTo>
                    <a:lnTo>
                      <a:pt x="0" y="369"/>
                    </a:lnTo>
                    <a:lnTo>
                      <a:pt x="85" y="284"/>
                    </a:lnTo>
                    <a:lnTo>
                      <a:pt x="114" y="312"/>
                    </a:lnTo>
                    <a:lnTo>
                      <a:pt x="170" y="312"/>
                    </a:lnTo>
                    <a:lnTo>
                      <a:pt x="170" y="255"/>
                    </a:lnTo>
                    <a:lnTo>
                      <a:pt x="284" y="170"/>
                    </a:lnTo>
                    <a:lnTo>
                      <a:pt x="284" y="142"/>
                    </a:lnTo>
                    <a:lnTo>
                      <a:pt x="255" y="113"/>
                    </a:lnTo>
                    <a:lnTo>
                      <a:pt x="312" y="85"/>
                    </a:lnTo>
                    <a:lnTo>
                      <a:pt x="340" y="113"/>
                    </a:lnTo>
                    <a:lnTo>
                      <a:pt x="340" y="85"/>
                    </a:lnTo>
                    <a:lnTo>
                      <a:pt x="369" y="57"/>
                    </a:lnTo>
                    <a:lnTo>
                      <a:pt x="425" y="113"/>
                    </a:lnTo>
                    <a:lnTo>
                      <a:pt x="454" y="57"/>
                    </a:lnTo>
                    <a:lnTo>
                      <a:pt x="511" y="57"/>
                    </a:lnTo>
                    <a:lnTo>
                      <a:pt x="511" y="28"/>
                    </a:lnTo>
                    <a:lnTo>
                      <a:pt x="539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7" name="Freeform 757"/>
              <p:cNvSpPr>
                <a:spLocks/>
              </p:cNvSpPr>
              <p:nvPr/>
            </p:nvSpPr>
            <p:spPr bwMode="auto">
              <a:xfrm>
                <a:off x="5109" y="2259"/>
                <a:ext cx="255" cy="396"/>
              </a:xfrm>
              <a:custGeom>
                <a:avLst/>
                <a:gdLst>
                  <a:gd name="T0" fmla="*/ 29 w 255"/>
                  <a:gd name="T1" fmla="*/ 28 h 396"/>
                  <a:gd name="T2" fmla="*/ 57 w 255"/>
                  <a:gd name="T3" fmla="*/ 0 h 396"/>
                  <a:gd name="T4" fmla="*/ 85 w 255"/>
                  <a:gd name="T5" fmla="*/ 113 h 396"/>
                  <a:gd name="T6" fmla="*/ 114 w 255"/>
                  <a:gd name="T7" fmla="*/ 85 h 396"/>
                  <a:gd name="T8" fmla="*/ 142 w 255"/>
                  <a:gd name="T9" fmla="*/ 113 h 396"/>
                  <a:gd name="T10" fmla="*/ 142 w 255"/>
                  <a:gd name="T11" fmla="*/ 85 h 396"/>
                  <a:gd name="T12" fmla="*/ 199 w 255"/>
                  <a:gd name="T13" fmla="*/ 113 h 396"/>
                  <a:gd name="T14" fmla="*/ 142 w 255"/>
                  <a:gd name="T15" fmla="*/ 198 h 396"/>
                  <a:gd name="T16" fmla="*/ 142 w 255"/>
                  <a:gd name="T17" fmla="*/ 226 h 396"/>
                  <a:gd name="T18" fmla="*/ 255 w 255"/>
                  <a:gd name="T19" fmla="*/ 311 h 396"/>
                  <a:gd name="T20" fmla="*/ 199 w 255"/>
                  <a:gd name="T21" fmla="*/ 311 h 396"/>
                  <a:gd name="T22" fmla="*/ 227 w 255"/>
                  <a:gd name="T23" fmla="*/ 340 h 396"/>
                  <a:gd name="T24" fmla="*/ 142 w 255"/>
                  <a:gd name="T25" fmla="*/ 368 h 396"/>
                  <a:gd name="T26" fmla="*/ 114 w 255"/>
                  <a:gd name="T27" fmla="*/ 396 h 396"/>
                  <a:gd name="T28" fmla="*/ 114 w 255"/>
                  <a:gd name="T29" fmla="*/ 368 h 396"/>
                  <a:gd name="T30" fmla="*/ 114 w 255"/>
                  <a:gd name="T31" fmla="*/ 311 h 396"/>
                  <a:gd name="T32" fmla="*/ 85 w 255"/>
                  <a:gd name="T33" fmla="*/ 311 h 396"/>
                  <a:gd name="T34" fmla="*/ 57 w 255"/>
                  <a:gd name="T35" fmla="*/ 340 h 396"/>
                  <a:gd name="T36" fmla="*/ 29 w 255"/>
                  <a:gd name="T37" fmla="*/ 340 h 396"/>
                  <a:gd name="T38" fmla="*/ 0 w 255"/>
                  <a:gd name="T39" fmla="*/ 283 h 396"/>
                  <a:gd name="T40" fmla="*/ 29 w 255"/>
                  <a:gd name="T41" fmla="*/ 255 h 396"/>
                  <a:gd name="T42" fmla="*/ 29 w 255"/>
                  <a:gd name="T43" fmla="*/ 226 h 396"/>
                  <a:gd name="T44" fmla="*/ 0 w 255"/>
                  <a:gd name="T45" fmla="*/ 198 h 396"/>
                  <a:gd name="T46" fmla="*/ 57 w 255"/>
                  <a:gd name="T47" fmla="*/ 85 h 396"/>
                  <a:gd name="T48" fmla="*/ 57 w 255"/>
                  <a:gd name="T49" fmla="*/ 56 h 396"/>
                  <a:gd name="T50" fmla="*/ 29 w 255"/>
                  <a:gd name="T51" fmla="*/ 28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55" h="396">
                    <a:moveTo>
                      <a:pt x="29" y="28"/>
                    </a:moveTo>
                    <a:lnTo>
                      <a:pt x="57" y="0"/>
                    </a:lnTo>
                    <a:lnTo>
                      <a:pt x="85" y="113"/>
                    </a:lnTo>
                    <a:lnTo>
                      <a:pt x="114" y="85"/>
                    </a:lnTo>
                    <a:lnTo>
                      <a:pt x="142" y="113"/>
                    </a:lnTo>
                    <a:lnTo>
                      <a:pt x="142" y="85"/>
                    </a:lnTo>
                    <a:lnTo>
                      <a:pt x="199" y="113"/>
                    </a:lnTo>
                    <a:lnTo>
                      <a:pt x="142" y="198"/>
                    </a:lnTo>
                    <a:lnTo>
                      <a:pt x="142" y="226"/>
                    </a:lnTo>
                    <a:lnTo>
                      <a:pt x="255" y="311"/>
                    </a:lnTo>
                    <a:lnTo>
                      <a:pt x="199" y="311"/>
                    </a:lnTo>
                    <a:lnTo>
                      <a:pt x="227" y="340"/>
                    </a:lnTo>
                    <a:lnTo>
                      <a:pt x="142" y="368"/>
                    </a:lnTo>
                    <a:lnTo>
                      <a:pt x="114" y="396"/>
                    </a:lnTo>
                    <a:lnTo>
                      <a:pt x="114" y="368"/>
                    </a:lnTo>
                    <a:lnTo>
                      <a:pt x="114" y="311"/>
                    </a:lnTo>
                    <a:lnTo>
                      <a:pt x="85" y="311"/>
                    </a:lnTo>
                    <a:lnTo>
                      <a:pt x="57" y="340"/>
                    </a:lnTo>
                    <a:lnTo>
                      <a:pt x="29" y="340"/>
                    </a:lnTo>
                    <a:lnTo>
                      <a:pt x="0" y="283"/>
                    </a:lnTo>
                    <a:lnTo>
                      <a:pt x="29" y="255"/>
                    </a:lnTo>
                    <a:lnTo>
                      <a:pt x="29" y="226"/>
                    </a:lnTo>
                    <a:lnTo>
                      <a:pt x="0" y="198"/>
                    </a:lnTo>
                    <a:lnTo>
                      <a:pt x="57" y="85"/>
                    </a:lnTo>
                    <a:lnTo>
                      <a:pt x="57" y="56"/>
                    </a:lnTo>
                    <a:lnTo>
                      <a:pt x="29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8" name="Freeform 758"/>
              <p:cNvSpPr>
                <a:spLocks/>
              </p:cNvSpPr>
              <p:nvPr/>
            </p:nvSpPr>
            <p:spPr bwMode="auto">
              <a:xfrm>
                <a:off x="4996" y="2287"/>
                <a:ext cx="170" cy="227"/>
              </a:xfrm>
              <a:custGeom>
                <a:avLst/>
                <a:gdLst>
                  <a:gd name="T0" fmla="*/ 142 w 170"/>
                  <a:gd name="T1" fmla="*/ 0 h 227"/>
                  <a:gd name="T2" fmla="*/ 170 w 170"/>
                  <a:gd name="T3" fmla="*/ 28 h 227"/>
                  <a:gd name="T4" fmla="*/ 170 w 170"/>
                  <a:gd name="T5" fmla="*/ 57 h 227"/>
                  <a:gd name="T6" fmla="*/ 113 w 170"/>
                  <a:gd name="T7" fmla="*/ 170 h 227"/>
                  <a:gd name="T8" fmla="*/ 142 w 170"/>
                  <a:gd name="T9" fmla="*/ 198 h 227"/>
                  <a:gd name="T10" fmla="*/ 142 w 170"/>
                  <a:gd name="T11" fmla="*/ 227 h 227"/>
                  <a:gd name="T12" fmla="*/ 113 w 170"/>
                  <a:gd name="T13" fmla="*/ 198 h 227"/>
                  <a:gd name="T14" fmla="*/ 85 w 170"/>
                  <a:gd name="T15" fmla="*/ 227 h 227"/>
                  <a:gd name="T16" fmla="*/ 28 w 170"/>
                  <a:gd name="T17" fmla="*/ 227 h 227"/>
                  <a:gd name="T18" fmla="*/ 0 w 170"/>
                  <a:gd name="T19" fmla="*/ 142 h 227"/>
                  <a:gd name="T20" fmla="*/ 57 w 170"/>
                  <a:gd name="T21" fmla="*/ 170 h 227"/>
                  <a:gd name="T22" fmla="*/ 57 w 170"/>
                  <a:gd name="T23" fmla="*/ 142 h 227"/>
                  <a:gd name="T24" fmla="*/ 113 w 170"/>
                  <a:gd name="T25" fmla="*/ 142 h 227"/>
                  <a:gd name="T26" fmla="*/ 113 w 170"/>
                  <a:gd name="T27" fmla="*/ 85 h 227"/>
                  <a:gd name="T28" fmla="*/ 142 w 170"/>
                  <a:gd name="T29" fmla="*/ 28 h 227"/>
                  <a:gd name="T30" fmla="*/ 142 w 170"/>
                  <a:gd name="T31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0" h="227">
                    <a:moveTo>
                      <a:pt x="142" y="0"/>
                    </a:moveTo>
                    <a:lnTo>
                      <a:pt x="170" y="28"/>
                    </a:lnTo>
                    <a:lnTo>
                      <a:pt x="170" y="57"/>
                    </a:lnTo>
                    <a:lnTo>
                      <a:pt x="113" y="170"/>
                    </a:lnTo>
                    <a:lnTo>
                      <a:pt x="142" y="198"/>
                    </a:lnTo>
                    <a:lnTo>
                      <a:pt x="142" y="227"/>
                    </a:lnTo>
                    <a:lnTo>
                      <a:pt x="113" y="198"/>
                    </a:lnTo>
                    <a:lnTo>
                      <a:pt x="85" y="227"/>
                    </a:lnTo>
                    <a:lnTo>
                      <a:pt x="28" y="227"/>
                    </a:lnTo>
                    <a:lnTo>
                      <a:pt x="0" y="142"/>
                    </a:lnTo>
                    <a:lnTo>
                      <a:pt x="57" y="170"/>
                    </a:lnTo>
                    <a:lnTo>
                      <a:pt x="57" y="142"/>
                    </a:lnTo>
                    <a:lnTo>
                      <a:pt x="113" y="142"/>
                    </a:lnTo>
                    <a:lnTo>
                      <a:pt x="113" y="85"/>
                    </a:lnTo>
                    <a:lnTo>
                      <a:pt x="142" y="28"/>
                    </a:lnTo>
                    <a:lnTo>
                      <a:pt x="142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9" name="Freeform 759"/>
              <p:cNvSpPr>
                <a:spLocks/>
              </p:cNvSpPr>
              <p:nvPr/>
            </p:nvSpPr>
            <p:spPr bwMode="auto">
              <a:xfrm>
                <a:off x="4939" y="2174"/>
                <a:ext cx="199" cy="283"/>
              </a:xfrm>
              <a:custGeom>
                <a:avLst/>
                <a:gdLst>
                  <a:gd name="T0" fmla="*/ 85 w 199"/>
                  <a:gd name="T1" fmla="*/ 85 h 283"/>
                  <a:gd name="T2" fmla="*/ 114 w 199"/>
                  <a:gd name="T3" fmla="*/ 113 h 283"/>
                  <a:gd name="T4" fmla="*/ 170 w 199"/>
                  <a:gd name="T5" fmla="*/ 85 h 283"/>
                  <a:gd name="T6" fmla="*/ 199 w 199"/>
                  <a:gd name="T7" fmla="*/ 113 h 283"/>
                  <a:gd name="T8" fmla="*/ 199 w 199"/>
                  <a:gd name="T9" fmla="*/ 141 h 283"/>
                  <a:gd name="T10" fmla="*/ 170 w 199"/>
                  <a:gd name="T11" fmla="*/ 198 h 283"/>
                  <a:gd name="T12" fmla="*/ 170 w 199"/>
                  <a:gd name="T13" fmla="*/ 255 h 283"/>
                  <a:gd name="T14" fmla="*/ 114 w 199"/>
                  <a:gd name="T15" fmla="*/ 255 h 283"/>
                  <a:gd name="T16" fmla="*/ 114 w 199"/>
                  <a:gd name="T17" fmla="*/ 283 h 283"/>
                  <a:gd name="T18" fmla="*/ 57 w 199"/>
                  <a:gd name="T19" fmla="*/ 255 h 283"/>
                  <a:gd name="T20" fmla="*/ 0 w 199"/>
                  <a:gd name="T21" fmla="*/ 170 h 283"/>
                  <a:gd name="T22" fmla="*/ 0 w 199"/>
                  <a:gd name="T23" fmla="*/ 85 h 283"/>
                  <a:gd name="T24" fmla="*/ 29 w 199"/>
                  <a:gd name="T25" fmla="*/ 28 h 283"/>
                  <a:gd name="T26" fmla="*/ 0 w 199"/>
                  <a:gd name="T27" fmla="*/ 0 h 283"/>
                  <a:gd name="T28" fmla="*/ 57 w 199"/>
                  <a:gd name="T29" fmla="*/ 28 h 283"/>
                  <a:gd name="T30" fmla="*/ 85 w 199"/>
                  <a:gd name="T31" fmla="*/ 85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99" h="283">
                    <a:moveTo>
                      <a:pt x="85" y="85"/>
                    </a:moveTo>
                    <a:lnTo>
                      <a:pt x="114" y="113"/>
                    </a:lnTo>
                    <a:lnTo>
                      <a:pt x="170" y="85"/>
                    </a:lnTo>
                    <a:lnTo>
                      <a:pt x="199" y="113"/>
                    </a:lnTo>
                    <a:lnTo>
                      <a:pt x="199" y="141"/>
                    </a:lnTo>
                    <a:lnTo>
                      <a:pt x="170" y="198"/>
                    </a:lnTo>
                    <a:lnTo>
                      <a:pt x="170" y="255"/>
                    </a:lnTo>
                    <a:lnTo>
                      <a:pt x="114" y="255"/>
                    </a:lnTo>
                    <a:lnTo>
                      <a:pt x="114" y="283"/>
                    </a:lnTo>
                    <a:lnTo>
                      <a:pt x="57" y="255"/>
                    </a:lnTo>
                    <a:lnTo>
                      <a:pt x="0" y="170"/>
                    </a:lnTo>
                    <a:lnTo>
                      <a:pt x="0" y="85"/>
                    </a:lnTo>
                    <a:lnTo>
                      <a:pt x="29" y="28"/>
                    </a:lnTo>
                    <a:lnTo>
                      <a:pt x="0" y="0"/>
                    </a:lnTo>
                    <a:lnTo>
                      <a:pt x="57" y="28"/>
                    </a:lnTo>
                    <a:lnTo>
                      <a:pt x="85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01" name="Freeform 761"/>
              <p:cNvSpPr>
                <a:spLocks/>
              </p:cNvSpPr>
              <p:nvPr/>
            </p:nvSpPr>
            <p:spPr bwMode="auto">
              <a:xfrm>
                <a:off x="5109" y="2570"/>
                <a:ext cx="142" cy="142"/>
              </a:xfrm>
              <a:custGeom>
                <a:avLst/>
                <a:gdLst>
                  <a:gd name="T0" fmla="*/ 29 w 142"/>
                  <a:gd name="T1" fmla="*/ 29 h 142"/>
                  <a:gd name="T2" fmla="*/ 57 w 142"/>
                  <a:gd name="T3" fmla="*/ 29 h 142"/>
                  <a:gd name="T4" fmla="*/ 85 w 142"/>
                  <a:gd name="T5" fmla="*/ 0 h 142"/>
                  <a:gd name="T6" fmla="*/ 114 w 142"/>
                  <a:gd name="T7" fmla="*/ 0 h 142"/>
                  <a:gd name="T8" fmla="*/ 114 w 142"/>
                  <a:gd name="T9" fmla="*/ 85 h 142"/>
                  <a:gd name="T10" fmla="*/ 142 w 142"/>
                  <a:gd name="T11" fmla="*/ 114 h 142"/>
                  <a:gd name="T12" fmla="*/ 85 w 142"/>
                  <a:gd name="T13" fmla="*/ 142 h 142"/>
                  <a:gd name="T14" fmla="*/ 29 w 142"/>
                  <a:gd name="T15" fmla="*/ 114 h 142"/>
                  <a:gd name="T16" fmla="*/ 0 w 142"/>
                  <a:gd name="T17" fmla="*/ 85 h 142"/>
                  <a:gd name="T18" fmla="*/ 0 w 142"/>
                  <a:gd name="T19" fmla="*/ 57 h 142"/>
                  <a:gd name="T20" fmla="*/ 29 w 142"/>
                  <a:gd name="T21" fmla="*/ 29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2" h="142">
                    <a:moveTo>
                      <a:pt x="29" y="29"/>
                    </a:moveTo>
                    <a:lnTo>
                      <a:pt x="57" y="29"/>
                    </a:lnTo>
                    <a:lnTo>
                      <a:pt x="85" y="0"/>
                    </a:lnTo>
                    <a:lnTo>
                      <a:pt x="114" y="0"/>
                    </a:lnTo>
                    <a:lnTo>
                      <a:pt x="114" y="85"/>
                    </a:lnTo>
                    <a:lnTo>
                      <a:pt x="142" y="114"/>
                    </a:lnTo>
                    <a:lnTo>
                      <a:pt x="85" y="142"/>
                    </a:lnTo>
                    <a:lnTo>
                      <a:pt x="29" y="114"/>
                    </a:lnTo>
                    <a:lnTo>
                      <a:pt x="0" y="85"/>
                    </a:lnTo>
                    <a:lnTo>
                      <a:pt x="0" y="57"/>
                    </a:lnTo>
                    <a:lnTo>
                      <a:pt x="29" y="2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02" name="Freeform 762"/>
              <p:cNvSpPr>
                <a:spLocks/>
              </p:cNvSpPr>
              <p:nvPr/>
            </p:nvSpPr>
            <p:spPr bwMode="auto">
              <a:xfrm>
                <a:off x="4996" y="2485"/>
                <a:ext cx="142" cy="199"/>
              </a:xfrm>
              <a:custGeom>
                <a:avLst/>
                <a:gdLst>
                  <a:gd name="T0" fmla="*/ 113 w 142"/>
                  <a:gd name="T1" fmla="*/ 170 h 199"/>
                  <a:gd name="T2" fmla="*/ 113 w 142"/>
                  <a:gd name="T3" fmla="*/ 142 h 199"/>
                  <a:gd name="T4" fmla="*/ 142 w 142"/>
                  <a:gd name="T5" fmla="*/ 114 h 199"/>
                  <a:gd name="T6" fmla="*/ 113 w 142"/>
                  <a:gd name="T7" fmla="*/ 57 h 199"/>
                  <a:gd name="T8" fmla="*/ 142 w 142"/>
                  <a:gd name="T9" fmla="*/ 29 h 199"/>
                  <a:gd name="T10" fmla="*/ 113 w 142"/>
                  <a:gd name="T11" fmla="*/ 0 h 199"/>
                  <a:gd name="T12" fmla="*/ 85 w 142"/>
                  <a:gd name="T13" fmla="*/ 29 h 199"/>
                  <a:gd name="T14" fmla="*/ 28 w 142"/>
                  <a:gd name="T15" fmla="*/ 29 h 199"/>
                  <a:gd name="T16" fmla="*/ 0 w 142"/>
                  <a:gd name="T17" fmla="*/ 85 h 199"/>
                  <a:gd name="T18" fmla="*/ 57 w 142"/>
                  <a:gd name="T19" fmla="*/ 114 h 199"/>
                  <a:gd name="T20" fmla="*/ 57 w 142"/>
                  <a:gd name="T21" fmla="*/ 170 h 199"/>
                  <a:gd name="T22" fmla="*/ 85 w 142"/>
                  <a:gd name="T23" fmla="*/ 199 h 199"/>
                  <a:gd name="T24" fmla="*/ 113 w 142"/>
                  <a:gd name="T25" fmla="*/ 17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2" h="199">
                    <a:moveTo>
                      <a:pt x="113" y="170"/>
                    </a:moveTo>
                    <a:lnTo>
                      <a:pt x="113" y="142"/>
                    </a:lnTo>
                    <a:lnTo>
                      <a:pt x="142" y="114"/>
                    </a:lnTo>
                    <a:lnTo>
                      <a:pt x="113" y="57"/>
                    </a:lnTo>
                    <a:lnTo>
                      <a:pt x="142" y="29"/>
                    </a:lnTo>
                    <a:lnTo>
                      <a:pt x="113" y="0"/>
                    </a:lnTo>
                    <a:lnTo>
                      <a:pt x="85" y="29"/>
                    </a:lnTo>
                    <a:lnTo>
                      <a:pt x="28" y="29"/>
                    </a:lnTo>
                    <a:lnTo>
                      <a:pt x="0" y="85"/>
                    </a:lnTo>
                    <a:lnTo>
                      <a:pt x="57" y="114"/>
                    </a:lnTo>
                    <a:lnTo>
                      <a:pt x="57" y="170"/>
                    </a:lnTo>
                    <a:lnTo>
                      <a:pt x="85" y="199"/>
                    </a:lnTo>
                    <a:lnTo>
                      <a:pt x="113" y="17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03" name="Freeform 763"/>
              <p:cNvSpPr>
                <a:spLocks/>
              </p:cNvSpPr>
              <p:nvPr/>
            </p:nvSpPr>
            <p:spPr bwMode="auto">
              <a:xfrm>
                <a:off x="5081" y="2684"/>
                <a:ext cx="170" cy="198"/>
              </a:xfrm>
              <a:custGeom>
                <a:avLst/>
                <a:gdLst>
                  <a:gd name="T0" fmla="*/ 170 w 170"/>
                  <a:gd name="T1" fmla="*/ 0 h 198"/>
                  <a:gd name="T2" fmla="*/ 113 w 170"/>
                  <a:gd name="T3" fmla="*/ 28 h 198"/>
                  <a:gd name="T4" fmla="*/ 57 w 170"/>
                  <a:gd name="T5" fmla="*/ 0 h 198"/>
                  <a:gd name="T6" fmla="*/ 57 w 170"/>
                  <a:gd name="T7" fmla="*/ 57 h 198"/>
                  <a:gd name="T8" fmla="*/ 0 w 170"/>
                  <a:gd name="T9" fmla="*/ 113 h 198"/>
                  <a:gd name="T10" fmla="*/ 28 w 170"/>
                  <a:gd name="T11" fmla="*/ 170 h 198"/>
                  <a:gd name="T12" fmla="*/ 85 w 170"/>
                  <a:gd name="T13" fmla="*/ 198 h 198"/>
                  <a:gd name="T14" fmla="*/ 85 w 170"/>
                  <a:gd name="T15" fmla="*/ 113 h 198"/>
                  <a:gd name="T16" fmla="*/ 170 w 170"/>
                  <a:gd name="T17" fmla="*/ 28 h 198"/>
                  <a:gd name="T18" fmla="*/ 170 w 170"/>
                  <a:gd name="T19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0" h="198">
                    <a:moveTo>
                      <a:pt x="170" y="0"/>
                    </a:moveTo>
                    <a:lnTo>
                      <a:pt x="113" y="28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0" y="113"/>
                    </a:lnTo>
                    <a:lnTo>
                      <a:pt x="28" y="170"/>
                    </a:lnTo>
                    <a:lnTo>
                      <a:pt x="85" y="198"/>
                    </a:lnTo>
                    <a:lnTo>
                      <a:pt x="85" y="113"/>
                    </a:lnTo>
                    <a:lnTo>
                      <a:pt x="170" y="28"/>
                    </a:lnTo>
                    <a:lnTo>
                      <a:pt x="17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04" name="Freeform 764"/>
              <p:cNvSpPr>
                <a:spLocks/>
              </p:cNvSpPr>
              <p:nvPr/>
            </p:nvSpPr>
            <p:spPr bwMode="auto">
              <a:xfrm>
                <a:off x="4996" y="2797"/>
                <a:ext cx="170" cy="142"/>
              </a:xfrm>
              <a:custGeom>
                <a:avLst/>
                <a:gdLst>
                  <a:gd name="T0" fmla="*/ 85 w 170"/>
                  <a:gd name="T1" fmla="*/ 0 h 142"/>
                  <a:gd name="T2" fmla="*/ 28 w 170"/>
                  <a:gd name="T3" fmla="*/ 29 h 142"/>
                  <a:gd name="T4" fmla="*/ 0 w 170"/>
                  <a:gd name="T5" fmla="*/ 57 h 142"/>
                  <a:gd name="T6" fmla="*/ 0 w 170"/>
                  <a:gd name="T7" fmla="*/ 114 h 142"/>
                  <a:gd name="T8" fmla="*/ 28 w 170"/>
                  <a:gd name="T9" fmla="*/ 142 h 142"/>
                  <a:gd name="T10" fmla="*/ 113 w 170"/>
                  <a:gd name="T11" fmla="*/ 142 h 142"/>
                  <a:gd name="T12" fmla="*/ 170 w 170"/>
                  <a:gd name="T13" fmla="*/ 85 h 142"/>
                  <a:gd name="T14" fmla="*/ 113 w 170"/>
                  <a:gd name="T15" fmla="*/ 57 h 142"/>
                  <a:gd name="T16" fmla="*/ 85 w 170"/>
                  <a:gd name="T17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142">
                    <a:moveTo>
                      <a:pt x="85" y="0"/>
                    </a:moveTo>
                    <a:lnTo>
                      <a:pt x="28" y="29"/>
                    </a:lnTo>
                    <a:lnTo>
                      <a:pt x="0" y="57"/>
                    </a:lnTo>
                    <a:lnTo>
                      <a:pt x="0" y="114"/>
                    </a:lnTo>
                    <a:lnTo>
                      <a:pt x="28" y="142"/>
                    </a:lnTo>
                    <a:lnTo>
                      <a:pt x="113" y="142"/>
                    </a:lnTo>
                    <a:lnTo>
                      <a:pt x="170" y="85"/>
                    </a:lnTo>
                    <a:lnTo>
                      <a:pt x="113" y="57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05" name="Freeform 765"/>
              <p:cNvSpPr>
                <a:spLocks/>
              </p:cNvSpPr>
              <p:nvPr/>
            </p:nvSpPr>
            <p:spPr bwMode="auto">
              <a:xfrm>
                <a:off x="5024" y="2939"/>
                <a:ext cx="114" cy="85"/>
              </a:xfrm>
              <a:custGeom>
                <a:avLst/>
                <a:gdLst>
                  <a:gd name="T0" fmla="*/ 85 w 114"/>
                  <a:gd name="T1" fmla="*/ 0 h 85"/>
                  <a:gd name="T2" fmla="*/ 0 w 114"/>
                  <a:gd name="T3" fmla="*/ 0 h 85"/>
                  <a:gd name="T4" fmla="*/ 29 w 114"/>
                  <a:gd name="T5" fmla="*/ 57 h 85"/>
                  <a:gd name="T6" fmla="*/ 85 w 114"/>
                  <a:gd name="T7" fmla="*/ 85 h 85"/>
                  <a:gd name="T8" fmla="*/ 114 w 114"/>
                  <a:gd name="T9" fmla="*/ 85 h 85"/>
                  <a:gd name="T10" fmla="*/ 57 w 114"/>
                  <a:gd name="T11" fmla="*/ 28 h 85"/>
                  <a:gd name="T12" fmla="*/ 85 w 114"/>
                  <a:gd name="T13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85">
                    <a:moveTo>
                      <a:pt x="85" y="0"/>
                    </a:moveTo>
                    <a:lnTo>
                      <a:pt x="0" y="0"/>
                    </a:lnTo>
                    <a:lnTo>
                      <a:pt x="29" y="57"/>
                    </a:lnTo>
                    <a:lnTo>
                      <a:pt x="85" y="85"/>
                    </a:lnTo>
                    <a:lnTo>
                      <a:pt x="114" y="85"/>
                    </a:lnTo>
                    <a:lnTo>
                      <a:pt x="57" y="28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06" name="Freeform 766"/>
              <p:cNvSpPr>
                <a:spLocks/>
              </p:cNvSpPr>
              <p:nvPr/>
            </p:nvSpPr>
            <p:spPr bwMode="auto">
              <a:xfrm>
                <a:off x="4996" y="2996"/>
                <a:ext cx="283" cy="198"/>
              </a:xfrm>
              <a:custGeom>
                <a:avLst/>
                <a:gdLst>
                  <a:gd name="T0" fmla="*/ 142 w 283"/>
                  <a:gd name="T1" fmla="*/ 28 h 198"/>
                  <a:gd name="T2" fmla="*/ 113 w 283"/>
                  <a:gd name="T3" fmla="*/ 28 h 198"/>
                  <a:gd name="T4" fmla="*/ 57 w 283"/>
                  <a:gd name="T5" fmla="*/ 0 h 198"/>
                  <a:gd name="T6" fmla="*/ 0 w 283"/>
                  <a:gd name="T7" fmla="*/ 28 h 198"/>
                  <a:gd name="T8" fmla="*/ 0 w 283"/>
                  <a:gd name="T9" fmla="*/ 85 h 198"/>
                  <a:gd name="T10" fmla="*/ 0 w 283"/>
                  <a:gd name="T11" fmla="*/ 141 h 198"/>
                  <a:gd name="T12" fmla="*/ 28 w 283"/>
                  <a:gd name="T13" fmla="*/ 141 h 198"/>
                  <a:gd name="T14" fmla="*/ 85 w 283"/>
                  <a:gd name="T15" fmla="*/ 198 h 198"/>
                  <a:gd name="T16" fmla="*/ 113 w 283"/>
                  <a:gd name="T17" fmla="*/ 198 h 198"/>
                  <a:gd name="T18" fmla="*/ 170 w 283"/>
                  <a:gd name="T19" fmla="*/ 198 h 198"/>
                  <a:gd name="T20" fmla="*/ 255 w 283"/>
                  <a:gd name="T21" fmla="*/ 113 h 198"/>
                  <a:gd name="T22" fmla="*/ 283 w 283"/>
                  <a:gd name="T23" fmla="*/ 113 h 198"/>
                  <a:gd name="T24" fmla="*/ 283 w 283"/>
                  <a:gd name="T25" fmla="*/ 56 h 198"/>
                  <a:gd name="T26" fmla="*/ 255 w 283"/>
                  <a:gd name="T27" fmla="*/ 56 h 198"/>
                  <a:gd name="T28" fmla="*/ 283 w 283"/>
                  <a:gd name="T29" fmla="*/ 28 h 198"/>
                  <a:gd name="T30" fmla="*/ 255 w 283"/>
                  <a:gd name="T31" fmla="*/ 0 h 198"/>
                  <a:gd name="T32" fmla="*/ 170 w 283"/>
                  <a:gd name="T33" fmla="*/ 28 h 198"/>
                  <a:gd name="T34" fmla="*/ 170 w 283"/>
                  <a:gd name="T35" fmla="*/ 85 h 198"/>
                  <a:gd name="T36" fmla="*/ 142 w 283"/>
                  <a:gd name="T37" fmla="*/ 56 h 198"/>
                  <a:gd name="T38" fmla="*/ 142 w 283"/>
                  <a:gd name="T39" fmla="*/ 28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83" h="198">
                    <a:moveTo>
                      <a:pt x="142" y="28"/>
                    </a:moveTo>
                    <a:lnTo>
                      <a:pt x="113" y="28"/>
                    </a:lnTo>
                    <a:lnTo>
                      <a:pt x="57" y="0"/>
                    </a:lnTo>
                    <a:lnTo>
                      <a:pt x="0" y="28"/>
                    </a:lnTo>
                    <a:lnTo>
                      <a:pt x="0" y="85"/>
                    </a:lnTo>
                    <a:lnTo>
                      <a:pt x="0" y="141"/>
                    </a:lnTo>
                    <a:lnTo>
                      <a:pt x="28" y="141"/>
                    </a:lnTo>
                    <a:lnTo>
                      <a:pt x="85" y="198"/>
                    </a:lnTo>
                    <a:lnTo>
                      <a:pt x="113" y="198"/>
                    </a:lnTo>
                    <a:lnTo>
                      <a:pt x="170" y="198"/>
                    </a:lnTo>
                    <a:lnTo>
                      <a:pt x="255" y="113"/>
                    </a:lnTo>
                    <a:lnTo>
                      <a:pt x="283" y="113"/>
                    </a:lnTo>
                    <a:lnTo>
                      <a:pt x="283" y="56"/>
                    </a:lnTo>
                    <a:lnTo>
                      <a:pt x="255" y="56"/>
                    </a:lnTo>
                    <a:lnTo>
                      <a:pt x="283" y="28"/>
                    </a:lnTo>
                    <a:lnTo>
                      <a:pt x="255" y="0"/>
                    </a:lnTo>
                    <a:lnTo>
                      <a:pt x="170" y="28"/>
                    </a:lnTo>
                    <a:lnTo>
                      <a:pt x="170" y="85"/>
                    </a:lnTo>
                    <a:lnTo>
                      <a:pt x="142" y="56"/>
                    </a:lnTo>
                    <a:lnTo>
                      <a:pt x="142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07" name="Freeform 767"/>
              <p:cNvSpPr>
                <a:spLocks/>
              </p:cNvSpPr>
              <p:nvPr/>
            </p:nvSpPr>
            <p:spPr bwMode="auto">
              <a:xfrm>
                <a:off x="4882" y="3024"/>
                <a:ext cx="199" cy="283"/>
              </a:xfrm>
              <a:custGeom>
                <a:avLst/>
                <a:gdLst>
                  <a:gd name="T0" fmla="*/ 114 w 199"/>
                  <a:gd name="T1" fmla="*/ 113 h 283"/>
                  <a:gd name="T2" fmla="*/ 114 w 199"/>
                  <a:gd name="T3" fmla="*/ 57 h 283"/>
                  <a:gd name="T4" fmla="*/ 86 w 199"/>
                  <a:gd name="T5" fmla="*/ 57 h 283"/>
                  <a:gd name="T6" fmla="*/ 86 w 199"/>
                  <a:gd name="T7" fmla="*/ 28 h 283"/>
                  <a:gd name="T8" fmla="*/ 57 w 199"/>
                  <a:gd name="T9" fmla="*/ 0 h 283"/>
                  <a:gd name="T10" fmla="*/ 29 w 199"/>
                  <a:gd name="T11" fmla="*/ 57 h 283"/>
                  <a:gd name="T12" fmla="*/ 57 w 199"/>
                  <a:gd name="T13" fmla="*/ 57 h 283"/>
                  <a:gd name="T14" fmla="*/ 0 w 199"/>
                  <a:gd name="T15" fmla="*/ 113 h 283"/>
                  <a:gd name="T16" fmla="*/ 29 w 199"/>
                  <a:gd name="T17" fmla="*/ 142 h 283"/>
                  <a:gd name="T18" fmla="*/ 29 w 199"/>
                  <a:gd name="T19" fmla="*/ 113 h 283"/>
                  <a:gd name="T20" fmla="*/ 57 w 199"/>
                  <a:gd name="T21" fmla="*/ 142 h 283"/>
                  <a:gd name="T22" fmla="*/ 29 w 199"/>
                  <a:gd name="T23" fmla="*/ 170 h 283"/>
                  <a:gd name="T24" fmla="*/ 29 w 199"/>
                  <a:gd name="T25" fmla="*/ 198 h 283"/>
                  <a:gd name="T26" fmla="*/ 57 w 199"/>
                  <a:gd name="T27" fmla="*/ 198 h 283"/>
                  <a:gd name="T28" fmla="*/ 57 w 199"/>
                  <a:gd name="T29" fmla="*/ 227 h 283"/>
                  <a:gd name="T30" fmla="*/ 114 w 199"/>
                  <a:gd name="T31" fmla="*/ 283 h 283"/>
                  <a:gd name="T32" fmla="*/ 142 w 199"/>
                  <a:gd name="T33" fmla="*/ 255 h 283"/>
                  <a:gd name="T34" fmla="*/ 142 w 199"/>
                  <a:gd name="T35" fmla="*/ 227 h 283"/>
                  <a:gd name="T36" fmla="*/ 199 w 199"/>
                  <a:gd name="T37" fmla="*/ 198 h 283"/>
                  <a:gd name="T38" fmla="*/ 199 w 199"/>
                  <a:gd name="T39" fmla="*/ 170 h 283"/>
                  <a:gd name="T40" fmla="*/ 142 w 199"/>
                  <a:gd name="T41" fmla="*/ 113 h 283"/>
                  <a:gd name="T42" fmla="*/ 114 w 199"/>
                  <a:gd name="T43" fmla="*/ 11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99" h="283">
                    <a:moveTo>
                      <a:pt x="114" y="113"/>
                    </a:moveTo>
                    <a:lnTo>
                      <a:pt x="114" y="57"/>
                    </a:lnTo>
                    <a:lnTo>
                      <a:pt x="86" y="57"/>
                    </a:lnTo>
                    <a:lnTo>
                      <a:pt x="86" y="28"/>
                    </a:lnTo>
                    <a:lnTo>
                      <a:pt x="57" y="0"/>
                    </a:lnTo>
                    <a:lnTo>
                      <a:pt x="29" y="57"/>
                    </a:lnTo>
                    <a:lnTo>
                      <a:pt x="57" y="57"/>
                    </a:lnTo>
                    <a:lnTo>
                      <a:pt x="0" y="113"/>
                    </a:lnTo>
                    <a:lnTo>
                      <a:pt x="29" y="142"/>
                    </a:lnTo>
                    <a:lnTo>
                      <a:pt x="29" y="113"/>
                    </a:lnTo>
                    <a:lnTo>
                      <a:pt x="57" y="142"/>
                    </a:lnTo>
                    <a:lnTo>
                      <a:pt x="29" y="170"/>
                    </a:lnTo>
                    <a:lnTo>
                      <a:pt x="29" y="198"/>
                    </a:lnTo>
                    <a:lnTo>
                      <a:pt x="57" y="198"/>
                    </a:lnTo>
                    <a:lnTo>
                      <a:pt x="57" y="227"/>
                    </a:lnTo>
                    <a:lnTo>
                      <a:pt x="114" y="283"/>
                    </a:lnTo>
                    <a:lnTo>
                      <a:pt x="142" y="255"/>
                    </a:lnTo>
                    <a:lnTo>
                      <a:pt x="142" y="227"/>
                    </a:lnTo>
                    <a:lnTo>
                      <a:pt x="199" y="198"/>
                    </a:lnTo>
                    <a:lnTo>
                      <a:pt x="199" y="170"/>
                    </a:lnTo>
                    <a:lnTo>
                      <a:pt x="142" y="113"/>
                    </a:lnTo>
                    <a:lnTo>
                      <a:pt x="114" y="11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08" name="Freeform 768"/>
              <p:cNvSpPr>
                <a:spLocks/>
              </p:cNvSpPr>
              <p:nvPr/>
            </p:nvSpPr>
            <p:spPr bwMode="auto">
              <a:xfrm>
                <a:off x="4741" y="3081"/>
                <a:ext cx="255" cy="312"/>
              </a:xfrm>
              <a:custGeom>
                <a:avLst/>
                <a:gdLst>
                  <a:gd name="T0" fmla="*/ 198 w 255"/>
                  <a:gd name="T1" fmla="*/ 0 h 312"/>
                  <a:gd name="T2" fmla="*/ 170 w 255"/>
                  <a:gd name="T3" fmla="*/ 0 h 312"/>
                  <a:gd name="T4" fmla="*/ 113 w 255"/>
                  <a:gd name="T5" fmla="*/ 28 h 312"/>
                  <a:gd name="T6" fmla="*/ 85 w 255"/>
                  <a:gd name="T7" fmla="*/ 0 h 312"/>
                  <a:gd name="T8" fmla="*/ 85 w 255"/>
                  <a:gd name="T9" fmla="*/ 28 h 312"/>
                  <a:gd name="T10" fmla="*/ 28 w 255"/>
                  <a:gd name="T11" fmla="*/ 56 h 312"/>
                  <a:gd name="T12" fmla="*/ 0 w 255"/>
                  <a:gd name="T13" fmla="*/ 85 h 312"/>
                  <a:gd name="T14" fmla="*/ 28 w 255"/>
                  <a:gd name="T15" fmla="*/ 141 h 312"/>
                  <a:gd name="T16" fmla="*/ 28 w 255"/>
                  <a:gd name="T17" fmla="*/ 113 h 312"/>
                  <a:gd name="T18" fmla="*/ 56 w 255"/>
                  <a:gd name="T19" fmla="*/ 113 h 312"/>
                  <a:gd name="T20" fmla="*/ 56 w 255"/>
                  <a:gd name="T21" fmla="*/ 170 h 312"/>
                  <a:gd name="T22" fmla="*/ 28 w 255"/>
                  <a:gd name="T23" fmla="*/ 198 h 312"/>
                  <a:gd name="T24" fmla="*/ 28 w 255"/>
                  <a:gd name="T25" fmla="*/ 283 h 312"/>
                  <a:gd name="T26" fmla="*/ 85 w 255"/>
                  <a:gd name="T27" fmla="*/ 283 h 312"/>
                  <a:gd name="T28" fmla="*/ 85 w 255"/>
                  <a:gd name="T29" fmla="*/ 312 h 312"/>
                  <a:gd name="T30" fmla="*/ 113 w 255"/>
                  <a:gd name="T31" fmla="*/ 283 h 312"/>
                  <a:gd name="T32" fmla="*/ 198 w 255"/>
                  <a:gd name="T33" fmla="*/ 255 h 312"/>
                  <a:gd name="T34" fmla="*/ 255 w 255"/>
                  <a:gd name="T35" fmla="*/ 226 h 312"/>
                  <a:gd name="T36" fmla="*/ 198 w 255"/>
                  <a:gd name="T37" fmla="*/ 170 h 312"/>
                  <a:gd name="T38" fmla="*/ 198 w 255"/>
                  <a:gd name="T39" fmla="*/ 141 h 312"/>
                  <a:gd name="T40" fmla="*/ 170 w 255"/>
                  <a:gd name="T41" fmla="*/ 141 h 312"/>
                  <a:gd name="T42" fmla="*/ 170 w 255"/>
                  <a:gd name="T43" fmla="*/ 113 h 312"/>
                  <a:gd name="T44" fmla="*/ 198 w 255"/>
                  <a:gd name="T45" fmla="*/ 85 h 312"/>
                  <a:gd name="T46" fmla="*/ 170 w 255"/>
                  <a:gd name="T47" fmla="*/ 56 h 312"/>
                  <a:gd name="T48" fmla="*/ 170 w 255"/>
                  <a:gd name="T49" fmla="*/ 85 h 312"/>
                  <a:gd name="T50" fmla="*/ 141 w 255"/>
                  <a:gd name="T51" fmla="*/ 56 h 312"/>
                  <a:gd name="T52" fmla="*/ 198 w 255"/>
                  <a:gd name="T53" fmla="*/ 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55" h="312">
                    <a:moveTo>
                      <a:pt x="198" y="0"/>
                    </a:moveTo>
                    <a:lnTo>
                      <a:pt x="170" y="0"/>
                    </a:lnTo>
                    <a:lnTo>
                      <a:pt x="113" y="28"/>
                    </a:lnTo>
                    <a:lnTo>
                      <a:pt x="85" y="0"/>
                    </a:lnTo>
                    <a:lnTo>
                      <a:pt x="85" y="28"/>
                    </a:lnTo>
                    <a:lnTo>
                      <a:pt x="28" y="56"/>
                    </a:lnTo>
                    <a:lnTo>
                      <a:pt x="0" y="85"/>
                    </a:lnTo>
                    <a:lnTo>
                      <a:pt x="28" y="141"/>
                    </a:lnTo>
                    <a:lnTo>
                      <a:pt x="28" y="113"/>
                    </a:lnTo>
                    <a:lnTo>
                      <a:pt x="56" y="113"/>
                    </a:lnTo>
                    <a:lnTo>
                      <a:pt x="56" y="170"/>
                    </a:lnTo>
                    <a:lnTo>
                      <a:pt x="28" y="198"/>
                    </a:lnTo>
                    <a:lnTo>
                      <a:pt x="28" y="283"/>
                    </a:lnTo>
                    <a:lnTo>
                      <a:pt x="85" y="283"/>
                    </a:lnTo>
                    <a:lnTo>
                      <a:pt x="85" y="312"/>
                    </a:lnTo>
                    <a:lnTo>
                      <a:pt x="113" y="283"/>
                    </a:lnTo>
                    <a:lnTo>
                      <a:pt x="198" y="255"/>
                    </a:lnTo>
                    <a:lnTo>
                      <a:pt x="255" y="226"/>
                    </a:lnTo>
                    <a:lnTo>
                      <a:pt x="198" y="170"/>
                    </a:lnTo>
                    <a:lnTo>
                      <a:pt x="198" y="141"/>
                    </a:lnTo>
                    <a:lnTo>
                      <a:pt x="170" y="141"/>
                    </a:lnTo>
                    <a:lnTo>
                      <a:pt x="170" y="113"/>
                    </a:lnTo>
                    <a:lnTo>
                      <a:pt x="198" y="85"/>
                    </a:lnTo>
                    <a:lnTo>
                      <a:pt x="170" y="56"/>
                    </a:lnTo>
                    <a:lnTo>
                      <a:pt x="170" y="85"/>
                    </a:lnTo>
                    <a:lnTo>
                      <a:pt x="141" y="56"/>
                    </a:lnTo>
                    <a:lnTo>
                      <a:pt x="198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09" name="Freeform 769"/>
              <p:cNvSpPr>
                <a:spLocks/>
              </p:cNvSpPr>
              <p:nvPr/>
            </p:nvSpPr>
            <p:spPr bwMode="auto">
              <a:xfrm>
                <a:off x="4939" y="2911"/>
                <a:ext cx="114" cy="170"/>
              </a:xfrm>
              <a:custGeom>
                <a:avLst/>
                <a:gdLst>
                  <a:gd name="T0" fmla="*/ 57 w 114"/>
                  <a:gd name="T1" fmla="*/ 0 h 170"/>
                  <a:gd name="T2" fmla="*/ 85 w 114"/>
                  <a:gd name="T3" fmla="*/ 28 h 170"/>
                  <a:gd name="T4" fmla="*/ 114 w 114"/>
                  <a:gd name="T5" fmla="*/ 85 h 170"/>
                  <a:gd name="T6" fmla="*/ 57 w 114"/>
                  <a:gd name="T7" fmla="*/ 113 h 170"/>
                  <a:gd name="T8" fmla="*/ 57 w 114"/>
                  <a:gd name="T9" fmla="*/ 170 h 170"/>
                  <a:gd name="T10" fmla="*/ 29 w 114"/>
                  <a:gd name="T11" fmla="*/ 170 h 170"/>
                  <a:gd name="T12" fmla="*/ 29 w 114"/>
                  <a:gd name="T13" fmla="*/ 141 h 170"/>
                  <a:gd name="T14" fmla="*/ 0 w 114"/>
                  <a:gd name="T15" fmla="*/ 113 h 170"/>
                  <a:gd name="T16" fmla="*/ 29 w 114"/>
                  <a:gd name="T17" fmla="*/ 85 h 170"/>
                  <a:gd name="T18" fmla="*/ 29 w 114"/>
                  <a:gd name="T19" fmla="*/ 28 h 170"/>
                  <a:gd name="T20" fmla="*/ 57 w 114"/>
                  <a:gd name="T21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70">
                    <a:moveTo>
                      <a:pt x="57" y="0"/>
                    </a:moveTo>
                    <a:lnTo>
                      <a:pt x="85" y="28"/>
                    </a:lnTo>
                    <a:lnTo>
                      <a:pt x="114" y="85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29" y="170"/>
                    </a:lnTo>
                    <a:lnTo>
                      <a:pt x="29" y="141"/>
                    </a:lnTo>
                    <a:lnTo>
                      <a:pt x="0" y="113"/>
                    </a:lnTo>
                    <a:lnTo>
                      <a:pt x="29" y="85"/>
                    </a:lnTo>
                    <a:lnTo>
                      <a:pt x="29" y="28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10" name="Freeform 770"/>
              <p:cNvSpPr>
                <a:spLocks/>
              </p:cNvSpPr>
              <p:nvPr/>
            </p:nvSpPr>
            <p:spPr bwMode="auto">
              <a:xfrm>
                <a:off x="4741" y="2967"/>
                <a:ext cx="198" cy="170"/>
              </a:xfrm>
              <a:custGeom>
                <a:avLst/>
                <a:gdLst>
                  <a:gd name="T0" fmla="*/ 198 w 198"/>
                  <a:gd name="T1" fmla="*/ 57 h 170"/>
                  <a:gd name="T2" fmla="*/ 170 w 198"/>
                  <a:gd name="T3" fmla="*/ 29 h 170"/>
                  <a:gd name="T4" fmla="*/ 141 w 198"/>
                  <a:gd name="T5" fmla="*/ 29 h 170"/>
                  <a:gd name="T6" fmla="*/ 113 w 198"/>
                  <a:gd name="T7" fmla="*/ 0 h 170"/>
                  <a:gd name="T8" fmla="*/ 85 w 198"/>
                  <a:gd name="T9" fmla="*/ 57 h 170"/>
                  <a:gd name="T10" fmla="*/ 0 w 198"/>
                  <a:gd name="T11" fmla="*/ 85 h 170"/>
                  <a:gd name="T12" fmla="*/ 28 w 198"/>
                  <a:gd name="T13" fmla="*/ 114 h 170"/>
                  <a:gd name="T14" fmla="*/ 0 w 198"/>
                  <a:gd name="T15" fmla="*/ 142 h 170"/>
                  <a:gd name="T16" fmla="*/ 0 w 198"/>
                  <a:gd name="T17" fmla="*/ 170 h 170"/>
                  <a:gd name="T18" fmla="*/ 28 w 198"/>
                  <a:gd name="T19" fmla="*/ 170 h 170"/>
                  <a:gd name="T20" fmla="*/ 85 w 198"/>
                  <a:gd name="T21" fmla="*/ 142 h 170"/>
                  <a:gd name="T22" fmla="*/ 85 w 198"/>
                  <a:gd name="T23" fmla="*/ 114 h 170"/>
                  <a:gd name="T24" fmla="*/ 113 w 198"/>
                  <a:gd name="T25" fmla="*/ 142 h 170"/>
                  <a:gd name="T26" fmla="*/ 170 w 198"/>
                  <a:gd name="T27" fmla="*/ 114 h 170"/>
                  <a:gd name="T28" fmla="*/ 198 w 198"/>
                  <a:gd name="T29" fmla="*/ 57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98" h="170">
                    <a:moveTo>
                      <a:pt x="198" y="57"/>
                    </a:moveTo>
                    <a:lnTo>
                      <a:pt x="170" y="29"/>
                    </a:lnTo>
                    <a:lnTo>
                      <a:pt x="141" y="29"/>
                    </a:lnTo>
                    <a:lnTo>
                      <a:pt x="113" y="0"/>
                    </a:lnTo>
                    <a:lnTo>
                      <a:pt x="85" y="57"/>
                    </a:lnTo>
                    <a:lnTo>
                      <a:pt x="0" y="85"/>
                    </a:lnTo>
                    <a:lnTo>
                      <a:pt x="28" y="114"/>
                    </a:lnTo>
                    <a:lnTo>
                      <a:pt x="0" y="142"/>
                    </a:lnTo>
                    <a:lnTo>
                      <a:pt x="0" y="170"/>
                    </a:lnTo>
                    <a:lnTo>
                      <a:pt x="28" y="170"/>
                    </a:lnTo>
                    <a:lnTo>
                      <a:pt x="85" y="142"/>
                    </a:lnTo>
                    <a:lnTo>
                      <a:pt x="85" y="114"/>
                    </a:lnTo>
                    <a:lnTo>
                      <a:pt x="113" y="142"/>
                    </a:lnTo>
                    <a:lnTo>
                      <a:pt x="170" y="114"/>
                    </a:lnTo>
                    <a:lnTo>
                      <a:pt x="198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12" name="Freeform 772"/>
              <p:cNvSpPr>
                <a:spLocks/>
              </p:cNvSpPr>
              <p:nvPr/>
            </p:nvSpPr>
            <p:spPr bwMode="auto">
              <a:xfrm>
                <a:off x="4968" y="2655"/>
                <a:ext cx="170" cy="142"/>
              </a:xfrm>
              <a:custGeom>
                <a:avLst/>
                <a:gdLst>
                  <a:gd name="T0" fmla="*/ 113 w 170"/>
                  <a:gd name="T1" fmla="*/ 142 h 142"/>
                  <a:gd name="T2" fmla="*/ 28 w 170"/>
                  <a:gd name="T3" fmla="*/ 142 h 142"/>
                  <a:gd name="T4" fmla="*/ 0 w 170"/>
                  <a:gd name="T5" fmla="*/ 86 h 142"/>
                  <a:gd name="T6" fmla="*/ 56 w 170"/>
                  <a:gd name="T7" fmla="*/ 57 h 142"/>
                  <a:gd name="T8" fmla="*/ 56 w 170"/>
                  <a:gd name="T9" fmla="*/ 29 h 142"/>
                  <a:gd name="T10" fmla="*/ 85 w 170"/>
                  <a:gd name="T11" fmla="*/ 0 h 142"/>
                  <a:gd name="T12" fmla="*/ 113 w 170"/>
                  <a:gd name="T13" fmla="*/ 29 h 142"/>
                  <a:gd name="T14" fmla="*/ 141 w 170"/>
                  <a:gd name="T15" fmla="*/ 0 h 142"/>
                  <a:gd name="T16" fmla="*/ 170 w 170"/>
                  <a:gd name="T17" fmla="*/ 29 h 142"/>
                  <a:gd name="T18" fmla="*/ 170 w 170"/>
                  <a:gd name="T19" fmla="*/ 86 h 142"/>
                  <a:gd name="T20" fmla="*/ 113 w 170"/>
                  <a:gd name="T21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0" h="142">
                    <a:moveTo>
                      <a:pt x="113" y="142"/>
                    </a:moveTo>
                    <a:lnTo>
                      <a:pt x="28" y="142"/>
                    </a:lnTo>
                    <a:lnTo>
                      <a:pt x="0" y="86"/>
                    </a:lnTo>
                    <a:lnTo>
                      <a:pt x="56" y="57"/>
                    </a:lnTo>
                    <a:lnTo>
                      <a:pt x="56" y="29"/>
                    </a:lnTo>
                    <a:lnTo>
                      <a:pt x="85" y="0"/>
                    </a:lnTo>
                    <a:lnTo>
                      <a:pt x="113" y="29"/>
                    </a:lnTo>
                    <a:lnTo>
                      <a:pt x="141" y="0"/>
                    </a:lnTo>
                    <a:lnTo>
                      <a:pt x="170" y="29"/>
                    </a:lnTo>
                    <a:lnTo>
                      <a:pt x="170" y="86"/>
                    </a:lnTo>
                    <a:lnTo>
                      <a:pt x="113" y="14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14" name="Freeform 774"/>
              <p:cNvSpPr>
                <a:spLocks/>
              </p:cNvSpPr>
              <p:nvPr/>
            </p:nvSpPr>
            <p:spPr bwMode="auto">
              <a:xfrm>
                <a:off x="4826" y="2741"/>
                <a:ext cx="255" cy="113"/>
              </a:xfrm>
              <a:custGeom>
                <a:avLst/>
                <a:gdLst>
                  <a:gd name="T0" fmla="*/ 142 w 255"/>
                  <a:gd name="T1" fmla="*/ 0 h 113"/>
                  <a:gd name="T2" fmla="*/ 85 w 255"/>
                  <a:gd name="T3" fmla="*/ 0 h 113"/>
                  <a:gd name="T4" fmla="*/ 0 w 255"/>
                  <a:gd name="T5" fmla="*/ 85 h 113"/>
                  <a:gd name="T6" fmla="*/ 85 w 255"/>
                  <a:gd name="T7" fmla="*/ 113 h 113"/>
                  <a:gd name="T8" fmla="*/ 170 w 255"/>
                  <a:gd name="T9" fmla="*/ 113 h 113"/>
                  <a:gd name="T10" fmla="*/ 198 w 255"/>
                  <a:gd name="T11" fmla="*/ 85 h 113"/>
                  <a:gd name="T12" fmla="*/ 255 w 255"/>
                  <a:gd name="T13" fmla="*/ 56 h 113"/>
                  <a:gd name="T14" fmla="*/ 170 w 255"/>
                  <a:gd name="T15" fmla="*/ 56 h 113"/>
                  <a:gd name="T16" fmla="*/ 142 w 255"/>
                  <a:gd name="T17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5" h="113">
                    <a:moveTo>
                      <a:pt x="142" y="0"/>
                    </a:moveTo>
                    <a:lnTo>
                      <a:pt x="85" y="0"/>
                    </a:lnTo>
                    <a:lnTo>
                      <a:pt x="0" y="85"/>
                    </a:lnTo>
                    <a:lnTo>
                      <a:pt x="85" y="113"/>
                    </a:lnTo>
                    <a:lnTo>
                      <a:pt x="170" y="113"/>
                    </a:lnTo>
                    <a:lnTo>
                      <a:pt x="198" y="85"/>
                    </a:lnTo>
                    <a:lnTo>
                      <a:pt x="255" y="56"/>
                    </a:lnTo>
                    <a:lnTo>
                      <a:pt x="170" y="56"/>
                    </a:lnTo>
                    <a:lnTo>
                      <a:pt x="142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15" name="Freeform 775"/>
              <p:cNvSpPr>
                <a:spLocks/>
              </p:cNvSpPr>
              <p:nvPr/>
            </p:nvSpPr>
            <p:spPr bwMode="auto">
              <a:xfrm>
                <a:off x="4712" y="2797"/>
                <a:ext cx="284" cy="255"/>
              </a:xfrm>
              <a:custGeom>
                <a:avLst/>
                <a:gdLst>
                  <a:gd name="T0" fmla="*/ 29 w 284"/>
                  <a:gd name="T1" fmla="*/ 255 h 255"/>
                  <a:gd name="T2" fmla="*/ 114 w 284"/>
                  <a:gd name="T3" fmla="*/ 227 h 255"/>
                  <a:gd name="T4" fmla="*/ 142 w 284"/>
                  <a:gd name="T5" fmla="*/ 170 h 255"/>
                  <a:gd name="T6" fmla="*/ 170 w 284"/>
                  <a:gd name="T7" fmla="*/ 199 h 255"/>
                  <a:gd name="T8" fmla="*/ 199 w 284"/>
                  <a:gd name="T9" fmla="*/ 199 h 255"/>
                  <a:gd name="T10" fmla="*/ 227 w 284"/>
                  <a:gd name="T11" fmla="*/ 227 h 255"/>
                  <a:gd name="T12" fmla="*/ 256 w 284"/>
                  <a:gd name="T13" fmla="*/ 199 h 255"/>
                  <a:gd name="T14" fmla="*/ 256 w 284"/>
                  <a:gd name="T15" fmla="*/ 142 h 255"/>
                  <a:gd name="T16" fmla="*/ 284 w 284"/>
                  <a:gd name="T17" fmla="*/ 114 h 255"/>
                  <a:gd name="T18" fmla="*/ 284 w 284"/>
                  <a:gd name="T19" fmla="*/ 57 h 255"/>
                  <a:gd name="T20" fmla="*/ 199 w 284"/>
                  <a:gd name="T21" fmla="*/ 57 h 255"/>
                  <a:gd name="T22" fmla="*/ 114 w 284"/>
                  <a:gd name="T23" fmla="*/ 29 h 255"/>
                  <a:gd name="T24" fmla="*/ 85 w 284"/>
                  <a:gd name="T25" fmla="*/ 0 h 255"/>
                  <a:gd name="T26" fmla="*/ 85 w 284"/>
                  <a:gd name="T27" fmla="*/ 57 h 255"/>
                  <a:gd name="T28" fmla="*/ 85 w 284"/>
                  <a:gd name="T29" fmla="*/ 85 h 255"/>
                  <a:gd name="T30" fmla="*/ 114 w 284"/>
                  <a:gd name="T31" fmla="*/ 57 h 255"/>
                  <a:gd name="T32" fmla="*/ 114 w 284"/>
                  <a:gd name="T33" fmla="*/ 85 h 255"/>
                  <a:gd name="T34" fmla="*/ 85 w 284"/>
                  <a:gd name="T35" fmla="*/ 114 h 255"/>
                  <a:gd name="T36" fmla="*/ 57 w 284"/>
                  <a:gd name="T37" fmla="*/ 114 h 255"/>
                  <a:gd name="T38" fmla="*/ 0 w 284"/>
                  <a:gd name="T39" fmla="*/ 170 h 255"/>
                  <a:gd name="T40" fmla="*/ 29 w 284"/>
                  <a:gd name="T41" fmla="*/ 227 h 255"/>
                  <a:gd name="T42" fmla="*/ 29 w 284"/>
                  <a:gd name="T43" fmla="*/ 255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4" h="255">
                    <a:moveTo>
                      <a:pt x="29" y="255"/>
                    </a:moveTo>
                    <a:lnTo>
                      <a:pt x="114" y="227"/>
                    </a:lnTo>
                    <a:lnTo>
                      <a:pt x="142" y="170"/>
                    </a:lnTo>
                    <a:lnTo>
                      <a:pt x="170" y="199"/>
                    </a:lnTo>
                    <a:lnTo>
                      <a:pt x="199" y="199"/>
                    </a:lnTo>
                    <a:lnTo>
                      <a:pt x="227" y="227"/>
                    </a:lnTo>
                    <a:lnTo>
                      <a:pt x="256" y="199"/>
                    </a:lnTo>
                    <a:lnTo>
                      <a:pt x="256" y="142"/>
                    </a:lnTo>
                    <a:lnTo>
                      <a:pt x="284" y="114"/>
                    </a:lnTo>
                    <a:lnTo>
                      <a:pt x="284" y="57"/>
                    </a:lnTo>
                    <a:lnTo>
                      <a:pt x="199" y="57"/>
                    </a:lnTo>
                    <a:lnTo>
                      <a:pt x="114" y="29"/>
                    </a:lnTo>
                    <a:lnTo>
                      <a:pt x="85" y="0"/>
                    </a:lnTo>
                    <a:lnTo>
                      <a:pt x="85" y="57"/>
                    </a:lnTo>
                    <a:lnTo>
                      <a:pt x="85" y="85"/>
                    </a:lnTo>
                    <a:lnTo>
                      <a:pt x="114" y="57"/>
                    </a:lnTo>
                    <a:lnTo>
                      <a:pt x="114" y="85"/>
                    </a:lnTo>
                    <a:lnTo>
                      <a:pt x="85" y="114"/>
                    </a:lnTo>
                    <a:lnTo>
                      <a:pt x="57" y="114"/>
                    </a:lnTo>
                    <a:lnTo>
                      <a:pt x="0" y="170"/>
                    </a:lnTo>
                    <a:lnTo>
                      <a:pt x="29" y="227"/>
                    </a:lnTo>
                    <a:lnTo>
                      <a:pt x="29" y="25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16" name="Freeform 776"/>
              <p:cNvSpPr>
                <a:spLocks/>
              </p:cNvSpPr>
              <p:nvPr/>
            </p:nvSpPr>
            <p:spPr bwMode="auto">
              <a:xfrm>
                <a:off x="1395" y="5944"/>
                <a:ext cx="114" cy="57"/>
              </a:xfrm>
              <a:custGeom>
                <a:avLst/>
                <a:gdLst>
                  <a:gd name="T0" fmla="*/ 114 w 114"/>
                  <a:gd name="T1" fmla="*/ 0 h 57"/>
                  <a:gd name="T2" fmla="*/ 57 w 114"/>
                  <a:gd name="T3" fmla="*/ 57 h 57"/>
                  <a:gd name="T4" fmla="*/ 0 w 114"/>
                  <a:gd name="T5" fmla="*/ 57 h 57"/>
                  <a:gd name="T6" fmla="*/ 86 w 114"/>
                  <a:gd name="T7" fmla="*/ 0 h 57"/>
                  <a:gd name="T8" fmla="*/ 114 w 114"/>
                  <a:gd name="T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57">
                    <a:moveTo>
                      <a:pt x="114" y="0"/>
                    </a:moveTo>
                    <a:lnTo>
                      <a:pt x="57" y="57"/>
                    </a:lnTo>
                    <a:lnTo>
                      <a:pt x="0" y="57"/>
                    </a:lnTo>
                    <a:lnTo>
                      <a:pt x="86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142" name="Freeform 902"/>
              <p:cNvSpPr>
                <a:spLocks/>
              </p:cNvSpPr>
              <p:nvPr/>
            </p:nvSpPr>
            <p:spPr bwMode="auto">
              <a:xfrm>
                <a:off x="573" y="5689"/>
                <a:ext cx="341" cy="113"/>
              </a:xfrm>
              <a:custGeom>
                <a:avLst/>
                <a:gdLst>
                  <a:gd name="T0" fmla="*/ 255 w 341"/>
                  <a:gd name="T1" fmla="*/ 0 h 113"/>
                  <a:gd name="T2" fmla="*/ 85 w 341"/>
                  <a:gd name="T3" fmla="*/ 0 h 113"/>
                  <a:gd name="T4" fmla="*/ 0 w 341"/>
                  <a:gd name="T5" fmla="*/ 57 h 113"/>
                  <a:gd name="T6" fmla="*/ 0 w 341"/>
                  <a:gd name="T7" fmla="*/ 85 h 113"/>
                  <a:gd name="T8" fmla="*/ 142 w 341"/>
                  <a:gd name="T9" fmla="*/ 113 h 113"/>
                  <a:gd name="T10" fmla="*/ 227 w 341"/>
                  <a:gd name="T11" fmla="*/ 113 h 113"/>
                  <a:gd name="T12" fmla="*/ 341 w 341"/>
                  <a:gd name="T13" fmla="*/ 57 h 113"/>
                  <a:gd name="T14" fmla="*/ 341 w 341"/>
                  <a:gd name="T15" fmla="*/ 28 h 113"/>
                  <a:gd name="T16" fmla="*/ 255 w 341"/>
                  <a:gd name="T17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1" h="113">
                    <a:moveTo>
                      <a:pt x="255" y="0"/>
                    </a:moveTo>
                    <a:lnTo>
                      <a:pt x="85" y="0"/>
                    </a:lnTo>
                    <a:lnTo>
                      <a:pt x="0" y="57"/>
                    </a:lnTo>
                    <a:lnTo>
                      <a:pt x="0" y="85"/>
                    </a:lnTo>
                    <a:lnTo>
                      <a:pt x="142" y="113"/>
                    </a:lnTo>
                    <a:lnTo>
                      <a:pt x="227" y="113"/>
                    </a:lnTo>
                    <a:lnTo>
                      <a:pt x="341" y="57"/>
                    </a:lnTo>
                    <a:lnTo>
                      <a:pt x="341" y="28"/>
                    </a:lnTo>
                    <a:lnTo>
                      <a:pt x="25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92" name="グループ化 91"/>
            <p:cNvGrpSpPr/>
            <p:nvPr/>
          </p:nvGrpSpPr>
          <p:grpSpPr>
            <a:xfrm>
              <a:off x="767373" y="274250"/>
              <a:ext cx="10411986" cy="8801539"/>
              <a:chOff x="767373" y="274250"/>
              <a:chExt cx="10411986" cy="8801539"/>
            </a:xfrm>
          </p:grpSpPr>
          <p:sp>
            <p:nvSpPr>
              <p:cNvPr id="93" name="正方形/長方形 92"/>
              <p:cNvSpPr/>
              <p:nvPr/>
            </p:nvSpPr>
            <p:spPr>
              <a:xfrm>
                <a:off x="6957237" y="4534305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那覇市</a:t>
                </a:r>
              </a:p>
            </p:txBody>
          </p:sp>
          <p:sp>
            <p:nvSpPr>
              <p:cNvPr id="94" name="正方形/長方形 93"/>
              <p:cNvSpPr/>
              <p:nvPr/>
            </p:nvSpPr>
            <p:spPr>
              <a:xfrm>
                <a:off x="7270566" y="4178163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宜野湾市</a:t>
                </a:r>
              </a:p>
            </p:txBody>
          </p:sp>
          <p:sp>
            <p:nvSpPr>
              <p:cNvPr id="95" name="正方形/長方形 94"/>
              <p:cNvSpPr/>
              <p:nvPr/>
            </p:nvSpPr>
            <p:spPr>
              <a:xfrm>
                <a:off x="4914959" y="8266113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石垣市</a:t>
                </a:r>
              </a:p>
            </p:txBody>
          </p:sp>
          <p:sp>
            <p:nvSpPr>
              <p:cNvPr id="96" name="正方形/長方形 95"/>
              <p:cNvSpPr/>
              <p:nvPr/>
            </p:nvSpPr>
            <p:spPr>
              <a:xfrm>
                <a:off x="7062011" y="5106636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糸満市</a:t>
                </a:r>
              </a:p>
            </p:txBody>
          </p:sp>
          <p:sp>
            <p:nvSpPr>
              <p:cNvPr id="97" name="正方形/長方形 96"/>
              <p:cNvSpPr/>
              <p:nvPr/>
            </p:nvSpPr>
            <p:spPr>
              <a:xfrm>
                <a:off x="8947742" y="2630956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名護市</a:t>
                </a:r>
              </a:p>
            </p:txBody>
          </p:sp>
          <p:sp>
            <p:nvSpPr>
              <p:cNvPr id="98" name="正方形/長方形 97"/>
              <p:cNvSpPr/>
              <p:nvPr/>
            </p:nvSpPr>
            <p:spPr>
              <a:xfrm>
                <a:off x="7165885" y="4350550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浦添市</a:t>
                </a:r>
              </a:p>
            </p:txBody>
          </p:sp>
          <p:sp>
            <p:nvSpPr>
              <p:cNvPr id="99" name="正方形/長方形 98"/>
              <p:cNvSpPr/>
              <p:nvPr/>
            </p:nvSpPr>
            <p:spPr>
              <a:xfrm>
                <a:off x="8158339" y="3846161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沖縄市</a:t>
                </a:r>
              </a:p>
            </p:txBody>
          </p:sp>
          <p:sp>
            <p:nvSpPr>
              <p:cNvPr id="100" name="正方形/長方形 99"/>
              <p:cNvSpPr/>
              <p:nvPr/>
            </p:nvSpPr>
            <p:spPr>
              <a:xfrm>
                <a:off x="8283506" y="3557505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うるま市</a:t>
                </a:r>
              </a:p>
            </p:txBody>
          </p:sp>
          <p:sp>
            <p:nvSpPr>
              <p:cNvPr id="101" name="正方形/長方形 100"/>
              <p:cNvSpPr/>
              <p:nvPr/>
            </p:nvSpPr>
            <p:spPr>
              <a:xfrm>
                <a:off x="8682693" y="1918252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今帰仁村</a:t>
                </a:r>
              </a:p>
            </p:txBody>
          </p:sp>
          <p:sp>
            <p:nvSpPr>
              <p:cNvPr id="102" name="正方形/長方形 101"/>
              <p:cNvSpPr/>
              <p:nvPr/>
            </p:nvSpPr>
            <p:spPr>
              <a:xfrm>
                <a:off x="8495085" y="3310281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金武町</a:t>
                </a:r>
              </a:p>
            </p:txBody>
          </p:sp>
          <p:sp>
            <p:nvSpPr>
              <p:cNvPr id="103" name="正方形/長方形 102"/>
              <p:cNvSpPr/>
              <p:nvPr/>
            </p:nvSpPr>
            <p:spPr>
              <a:xfrm>
                <a:off x="8104457" y="4312803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中城村</a:t>
                </a:r>
              </a:p>
            </p:txBody>
          </p:sp>
          <p:sp>
            <p:nvSpPr>
              <p:cNvPr id="104" name="正方形/長方形 103"/>
              <p:cNvSpPr/>
              <p:nvPr/>
            </p:nvSpPr>
            <p:spPr>
              <a:xfrm>
                <a:off x="6887654" y="4841488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豊見城市</a:t>
                </a:r>
              </a:p>
            </p:txBody>
          </p:sp>
          <p:sp>
            <p:nvSpPr>
              <p:cNvPr id="105" name="正方形/長方形 104"/>
              <p:cNvSpPr/>
              <p:nvPr/>
            </p:nvSpPr>
            <p:spPr>
              <a:xfrm>
                <a:off x="7961702" y="4844118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南城市</a:t>
                </a:r>
              </a:p>
            </p:txBody>
          </p:sp>
          <p:sp>
            <p:nvSpPr>
              <p:cNvPr id="106" name="正方形/長方形 105"/>
              <p:cNvSpPr/>
              <p:nvPr/>
            </p:nvSpPr>
            <p:spPr>
              <a:xfrm>
                <a:off x="10052546" y="6372606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宮古島市</a:t>
                </a:r>
              </a:p>
            </p:txBody>
          </p:sp>
          <p:sp>
            <p:nvSpPr>
              <p:cNvPr id="107" name="正方形/長方形 106"/>
              <p:cNvSpPr/>
              <p:nvPr/>
            </p:nvSpPr>
            <p:spPr>
              <a:xfrm>
                <a:off x="9228440" y="2114113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大宜味村</a:t>
                </a:r>
              </a:p>
            </p:txBody>
          </p:sp>
          <p:sp>
            <p:nvSpPr>
              <p:cNvPr id="108" name="正方形/長方形 107"/>
              <p:cNvSpPr/>
              <p:nvPr/>
            </p:nvSpPr>
            <p:spPr>
              <a:xfrm>
                <a:off x="7292159" y="3521174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読谷村</a:t>
                </a:r>
              </a:p>
            </p:txBody>
          </p:sp>
          <p:sp>
            <p:nvSpPr>
              <p:cNvPr id="109" name="正方形/長方形 108"/>
              <p:cNvSpPr/>
              <p:nvPr/>
            </p:nvSpPr>
            <p:spPr>
              <a:xfrm>
                <a:off x="8132465" y="4099683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北中城村</a:t>
                </a:r>
              </a:p>
            </p:txBody>
          </p:sp>
          <p:sp>
            <p:nvSpPr>
              <p:cNvPr id="110" name="正方形/長方形 109"/>
              <p:cNvSpPr/>
              <p:nvPr/>
            </p:nvSpPr>
            <p:spPr>
              <a:xfrm>
                <a:off x="5237659" y="4642644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座間味村</a:t>
                </a:r>
              </a:p>
            </p:txBody>
          </p:sp>
          <p:sp>
            <p:nvSpPr>
              <p:cNvPr id="111" name="正方形/長方形 110"/>
              <p:cNvSpPr/>
              <p:nvPr/>
            </p:nvSpPr>
            <p:spPr>
              <a:xfrm>
                <a:off x="8818763" y="274250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伊平屋村</a:t>
                </a:r>
              </a:p>
            </p:txBody>
          </p:sp>
          <p:sp>
            <p:nvSpPr>
              <p:cNvPr id="112" name="正方形/長方形 111"/>
              <p:cNvSpPr/>
              <p:nvPr/>
            </p:nvSpPr>
            <p:spPr>
              <a:xfrm>
                <a:off x="8404157" y="772849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伊是名村</a:t>
                </a:r>
              </a:p>
            </p:txBody>
          </p:sp>
          <p:sp>
            <p:nvSpPr>
              <p:cNvPr id="113" name="正方形/長方形 112"/>
              <p:cNvSpPr/>
              <p:nvPr/>
            </p:nvSpPr>
            <p:spPr>
              <a:xfrm>
                <a:off x="3031034" y="3650949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久米島町</a:t>
                </a:r>
              </a:p>
            </p:txBody>
          </p:sp>
          <p:sp>
            <p:nvSpPr>
              <p:cNvPr id="114" name="正方形/長方形 113"/>
              <p:cNvSpPr/>
              <p:nvPr/>
            </p:nvSpPr>
            <p:spPr>
              <a:xfrm>
                <a:off x="7225323" y="6863757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多良間村</a:t>
                </a:r>
              </a:p>
            </p:txBody>
          </p:sp>
          <p:sp>
            <p:nvSpPr>
              <p:cNvPr id="115" name="正方形/長方形 114"/>
              <p:cNvSpPr/>
              <p:nvPr/>
            </p:nvSpPr>
            <p:spPr>
              <a:xfrm>
                <a:off x="767373" y="8798790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与那国町</a:t>
                </a:r>
              </a:p>
            </p:txBody>
          </p:sp>
          <p:sp>
            <p:nvSpPr>
              <p:cNvPr id="116" name="正方形/長方形 115"/>
              <p:cNvSpPr/>
              <p:nvPr/>
            </p:nvSpPr>
            <p:spPr>
              <a:xfrm>
                <a:off x="3199186" y="8625682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竹富町</a:t>
                </a:r>
              </a:p>
            </p:txBody>
          </p:sp>
          <p:sp>
            <p:nvSpPr>
              <p:cNvPr id="117" name="正方形/長方形 116"/>
              <p:cNvSpPr/>
              <p:nvPr/>
            </p:nvSpPr>
            <p:spPr>
              <a:xfrm>
                <a:off x="10120016" y="4780669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南大東村</a:t>
                </a:r>
              </a:p>
            </p:txBody>
          </p:sp>
          <p:sp>
            <p:nvSpPr>
              <p:cNvPr id="118" name="正方形/長方形 117"/>
              <p:cNvSpPr/>
              <p:nvPr/>
            </p:nvSpPr>
            <p:spPr>
              <a:xfrm>
                <a:off x="5410783" y="2462662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粟国村</a:t>
                </a:r>
              </a:p>
            </p:txBody>
          </p:sp>
          <p:sp>
            <p:nvSpPr>
              <p:cNvPr id="119" name="正方形/長方形 118"/>
              <p:cNvSpPr/>
              <p:nvPr/>
            </p:nvSpPr>
            <p:spPr>
              <a:xfrm>
                <a:off x="6082667" y="4702989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渡嘉敷村</a:t>
                </a:r>
              </a:p>
            </p:txBody>
          </p:sp>
          <p:sp>
            <p:nvSpPr>
              <p:cNvPr id="120" name="正方形/長方形 119"/>
              <p:cNvSpPr/>
              <p:nvPr/>
            </p:nvSpPr>
            <p:spPr>
              <a:xfrm>
                <a:off x="7471553" y="3997768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北谷町</a:t>
                </a:r>
              </a:p>
            </p:txBody>
          </p:sp>
          <p:sp>
            <p:nvSpPr>
              <p:cNvPr id="121" name="正方形/長方形 120"/>
              <p:cNvSpPr/>
              <p:nvPr/>
            </p:nvSpPr>
            <p:spPr>
              <a:xfrm>
                <a:off x="7708950" y="1751953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伊江村</a:t>
                </a:r>
              </a:p>
            </p:txBody>
          </p:sp>
          <p:sp>
            <p:nvSpPr>
              <p:cNvPr id="122" name="正方形/長方形 121"/>
              <p:cNvSpPr/>
              <p:nvPr/>
            </p:nvSpPr>
            <p:spPr>
              <a:xfrm>
                <a:off x="4824725" y="3881439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渡名喜村</a:t>
                </a:r>
              </a:p>
            </p:txBody>
          </p:sp>
          <p:sp>
            <p:nvSpPr>
              <p:cNvPr id="123" name="正方形/長方形 122"/>
              <p:cNvSpPr/>
              <p:nvPr/>
            </p:nvSpPr>
            <p:spPr>
              <a:xfrm>
                <a:off x="7743641" y="5087472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八重瀬町</a:t>
                </a:r>
              </a:p>
            </p:txBody>
          </p:sp>
          <p:sp>
            <p:nvSpPr>
              <p:cNvPr id="124" name="正方形/長方形 123"/>
              <p:cNvSpPr/>
              <p:nvPr/>
            </p:nvSpPr>
            <p:spPr>
              <a:xfrm>
                <a:off x="10002062" y="1613098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国頭村</a:t>
                </a:r>
              </a:p>
            </p:txBody>
          </p:sp>
          <p:sp>
            <p:nvSpPr>
              <p:cNvPr id="125" name="正方形/長方形 124"/>
              <p:cNvSpPr/>
              <p:nvPr/>
            </p:nvSpPr>
            <p:spPr>
              <a:xfrm>
                <a:off x="10026899" y="2333430"/>
                <a:ext cx="5052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東村</a:t>
                </a:r>
              </a:p>
            </p:txBody>
          </p:sp>
          <p:sp>
            <p:nvSpPr>
              <p:cNvPr id="126" name="正方形/長方形 125"/>
              <p:cNvSpPr/>
              <p:nvPr/>
            </p:nvSpPr>
            <p:spPr>
              <a:xfrm>
                <a:off x="8082774" y="2171799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本部町</a:t>
                </a:r>
              </a:p>
            </p:txBody>
          </p:sp>
          <p:sp>
            <p:nvSpPr>
              <p:cNvPr id="127" name="正方形/長方形 126"/>
              <p:cNvSpPr/>
              <p:nvPr/>
            </p:nvSpPr>
            <p:spPr>
              <a:xfrm>
                <a:off x="7278832" y="3772743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嘉手納町</a:t>
                </a:r>
              </a:p>
            </p:txBody>
          </p:sp>
          <p:sp>
            <p:nvSpPr>
              <p:cNvPr id="128" name="正方形/長方形 127"/>
              <p:cNvSpPr/>
              <p:nvPr/>
            </p:nvSpPr>
            <p:spPr>
              <a:xfrm>
                <a:off x="7857349" y="4433114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西原町</a:t>
                </a:r>
              </a:p>
            </p:txBody>
          </p:sp>
          <p:sp>
            <p:nvSpPr>
              <p:cNvPr id="129" name="正方形/長方形 128"/>
              <p:cNvSpPr/>
              <p:nvPr/>
            </p:nvSpPr>
            <p:spPr>
              <a:xfrm>
                <a:off x="10353492" y="4313436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北大東村</a:t>
                </a:r>
              </a:p>
            </p:txBody>
          </p:sp>
          <p:sp>
            <p:nvSpPr>
              <p:cNvPr id="130" name="正方形/長方形 129"/>
              <p:cNvSpPr/>
              <p:nvPr/>
            </p:nvSpPr>
            <p:spPr>
              <a:xfrm>
                <a:off x="7457639" y="4653717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南風原町</a:t>
                </a:r>
              </a:p>
            </p:txBody>
          </p:sp>
          <p:sp>
            <p:nvSpPr>
              <p:cNvPr id="131" name="正方形/長方形 130"/>
              <p:cNvSpPr/>
              <p:nvPr/>
            </p:nvSpPr>
            <p:spPr>
              <a:xfrm>
                <a:off x="8132464" y="4618678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与那原町</a:t>
                </a:r>
              </a:p>
            </p:txBody>
          </p:sp>
          <p:sp>
            <p:nvSpPr>
              <p:cNvPr id="132" name="正方形/長方形 131"/>
              <p:cNvSpPr/>
              <p:nvPr/>
            </p:nvSpPr>
            <p:spPr>
              <a:xfrm>
                <a:off x="9004253" y="3016702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宜野座村</a:t>
                </a:r>
              </a:p>
            </p:txBody>
          </p:sp>
          <p:sp>
            <p:nvSpPr>
              <p:cNvPr id="133" name="正方形/長方形 132"/>
              <p:cNvSpPr/>
              <p:nvPr/>
            </p:nvSpPr>
            <p:spPr>
              <a:xfrm>
                <a:off x="7857350" y="2995201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恩納村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9749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767373" y="120650"/>
            <a:ext cx="10448315" cy="9359900"/>
            <a:chOff x="767373" y="120650"/>
            <a:chExt cx="10448315" cy="9359900"/>
          </a:xfrm>
        </p:grpSpPr>
        <p:grpSp>
          <p:nvGrpSpPr>
            <p:cNvPr id="15448" name="Group 1112"/>
            <p:cNvGrpSpPr>
              <a:grpSpLocks/>
            </p:cNvGrpSpPr>
            <p:nvPr/>
          </p:nvGrpSpPr>
          <p:grpSpPr bwMode="auto">
            <a:xfrm>
              <a:off x="909638" y="120650"/>
              <a:ext cx="10171112" cy="9359900"/>
              <a:chOff x="573" y="76"/>
              <a:chExt cx="6407" cy="5896"/>
            </a:xfrm>
          </p:grpSpPr>
          <p:sp>
            <p:nvSpPr>
              <p:cNvPr id="12183" name="Rectangle 919"/>
              <p:cNvSpPr>
                <a:spLocks noChangeArrowheads="1"/>
              </p:cNvSpPr>
              <p:nvPr/>
            </p:nvSpPr>
            <p:spPr bwMode="auto">
              <a:xfrm>
                <a:off x="4145" y="2911"/>
                <a:ext cx="57" cy="56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4" name="Rectangle 920"/>
              <p:cNvSpPr>
                <a:spLocks noChangeArrowheads="1"/>
              </p:cNvSpPr>
              <p:nvPr/>
            </p:nvSpPr>
            <p:spPr bwMode="auto">
              <a:xfrm>
                <a:off x="3522" y="2911"/>
                <a:ext cx="56" cy="56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5" name="Rectangle 921"/>
              <p:cNvSpPr>
                <a:spLocks noChangeArrowheads="1"/>
              </p:cNvSpPr>
              <p:nvPr/>
            </p:nvSpPr>
            <p:spPr bwMode="auto">
              <a:xfrm>
                <a:off x="3522" y="3024"/>
                <a:ext cx="56" cy="56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6" name="Freeform 922"/>
              <p:cNvSpPr>
                <a:spLocks/>
              </p:cNvSpPr>
              <p:nvPr/>
            </p:nvSpPr>
            <p:spPr bwMode="auto">
              <a:xfrm>
                <a:off x="3862" y="2854"/>
                <a:ext cx="113" cy="340"/>
              </a:xfrm>
              <a:custGeom>
                <a:avLst/>
                <a:gdLst>
                  <a:gd name="T0" fmla="*/ 0 w 113"/>
                  <a:gd name="T1" fmla="*/ 340 h 340"/>
                  <a:gd name="T2" fmla="*/ 0 w 113"/>
                  <a:gd name="T3" fmla="*/ 57 h 340"/>
                  <a:gd name="T4" fmla="*/ 57 w 113"/>
                  <a:gd name="T5" fmla="*/ 57 h 340"/>
                  <a:gd name="T6" fmla="*/ 57 w 113"/>
                  <a:gd name="T7" fmla="*/ 0 h 340"/>
                  <a:gd name="T8" fmla="*/ 113 w 113"/>
                  <a:gd name="T9" fmla="*/ 0 h 340"/>
                  <a:gd name="T10" fmla="*/ 113 w 113"/>
                  <a:gd name="T11" fmla="*/ 170 h 340"/>
                  <a:gd name="T12" fmla="*/ 57 w 113"/>
                  <a:gd name="T13" fmla="*/ 170 h 340"/>
                  <a:gd name="T14" fmla="*/ 57 w 113"/>
                  <a:gd name="T15" fmla="*/ 340 h 340"/>
                  <a:gd name="T16" fmla="*/ 0 w 113"/>
                  <a:gd name="T17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3" h="340">
                    <a:moveTo>
                      <a:pt x="0" y="340"/>
                    </a:moveTo>
                    <a:lnTo>
                      <a:pt x="0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113" y="0"/>
                    </a:lnTo>
                    <a:lnTo>
                      <a:pt x="113" y="170"/>
                    </a:lnTo>
                    <a:lnTo>
                      <a:pt x="57" y="170"/>
                    </a:lnTo>
                    <a:lnTo>
                      <a:pt x="57" y="340"/>
                    </a:lnTo>
                    <a:lnTo>
                      <a:pt x="0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7" name="Freeform 923"/>
              <p:cNvSpPr>
                <a:spLocks/>
              </p:cNvSpPr>
              <p:nvPr/>
            </p:nvSpPr>
            <p:spPr bwMode="auto">
              <a:xfrm>
                <a:off x="3692" y="2797"/>
                <a:ext cx="170" cy="170"/>
              </a:xfrm>
              <a:custGeom>
                <a:avLst/>
                <a:gdLst>
                  <a:gd name="T0" fmla="*/ 170 w 170"/>
                  <a:gd name="T1" fmla="*/ 0 h 170"/>
                  <a:gd name="T2" fmla="*/ 56 w 170"/>
                  <a:gd name="T3" fmla="*/ 0 h 170"/>
                  <a:gd name="T4" fmla="*/ 56 w 170"/>
                  <a:gd name="T5" fmla="*/ 57 h 170"/>
                  <a:gd name="T6" fmla="*/ 0 w 170"/>
                  <a:gd name="T7" fmla="*/ 57 h 170"/>
                  <a:gd name="T8" fmla="*/ 0 w 170"/>
                  <a:gd name="T9" fmla="*/ 114 h 170"/>
                  <a:gd name="T10" fmla="*/ 56 w 170"/>
                  <a:gd name="T11" fmla="*/ 114 h 170"/>
                  <a:gd name="T12" fmla="*/ 56 w 170"/>
                  <a:gd name="T13" fmla="*/ 170 h 170"/>
                  <a:gd name="T14" fmla="*/ 113 w 170"/>
                  <a:gd name="T15" fmla="*/ 170 h 170"/>
                  <a:gd name="T16" fmla="*/ 113 w 170"/>
                  <a:gd name="T17" fmla="*/ 57 h 170"/>
                  <a:gd name="T18" fmla="*/ 170 w 170"/>
                  <a:gd name="T19" fmla="*/ 57 h 170"/>
                  <a:gd name="T20" fmla="*/ 170 w 170"/>
                  <a:gd name="T21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0" h="170">
                    <a:moveTo>
                      <a:pt x="170" y="0"/>
                    </a:moveTo>
                    <a:lnTo>
                      <a:pt x="56" y="0"/>
                    </a:lnTo>
                    <a:lnTo>
                      <a:pt x="56" y="57"/>
                    </a:lnTo>
                    <a:lnTo>
                      <a:pt x="0" y="57"/>
                    </a:lnTo>
                    <a:lnTo>
                      <a:pt x="0" y="114"/>
                    </a:lnTo>
                    <a:lnTo>
                      <a:pt x="56" y="114"/>
                    </a:lnTo>
                    <a:lnTo>
                      <a:pt x="56" y="170"/>
                    </a:lnTo>
                    <a:lnTo>
                      <a:pt x="113" y="170"/>
                    </a:lnTo>
                    <a:lnTo>
                      <a:pt x="113" y="57"/>
                    </a:lnTo>
                    <a:lnTo>
                      <a:pt x="170" y="57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8" name="Freeform 924"/>
              <p:cNvSpPr>
                <a:spLocks/>
              </p:cNvSpPr>
              <p:nvPr/>
            </p:nvSpPr>
            <p:spPr bwMode="auto">
              <a:xfrm>
                <a:off x="3635" y="2967"/>
                <a:ext cx="113" cy="170"/>
              </a:xfrm>
              <a:custGeom>
                <a:avLst/>
                <a:gdLst>
                  <a:gd name="T0" fmla="*/ 0 w 113"/>
                  <a:gd name="T1" fmla="*/ 0 h 170"/>
                  <a:gd name="T2" fmla="*/ 113 w 113"/>
                  <a:gd name="T3" fmla="*/ 0 h 170"/>
                  <a:gd name="T4" fmla="*/ 113 w 113"/>
                  <a:gd name="T5" fmla="*/ 170 h 170"/>
                  <a:gd name="T6" fmla="*/ 57 w 113"/>
                  <a:gd name="T7" fmla="*/ 170 h 170"/>
                  <a:gd name="T8" fmla="*/ 57 w 113"/>
                  <a:gd name="T9" fmla="*/ 57 h 170"/>
                  <a:gd name="T10" fmla="*/ 0 w 113"/>
                  <a:gd name="T11" fmla="*/ 57 h 170"/>
                  <a:gd name="T12" fmla="*/ 0 w 113"/>
                  <a:gd name="T1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3" h="170">
                    <a:moveTo>
                      <a:pt x="0" y="0"/>
                    </a:moveTo>
                    <a:lnTo>
                      <a:pt x="113" y="0"/>
                    </a:lnTo>
                    <a:lnTo>
                      <a:pt x="113" y="170"/>
                    </a:lnTo>
                    <a:lnTo>
                      <a:pt x="57" y="17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9" name="Rectangle 925"/>
              <p:cNvSpPr>
                <a:spLocks noChangeArrowheads="1"/>
              </p:cNvSpPr>
              <p:nvPr/>
            </p:nvSpPr>
            <p:spPr bwMode="auto">
              <a:xfrm>
                <a:off x="5450" y="3081"/>
                <a:ext cx="56" cy="56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0" name="Rectangle 926"/>
              <p:cNvSpPr>
                <a:spLocks noChangeArrowheads="1"/>
              </p:cNvSpPr>
              <p:nvPr/>
            </p:nvSpPr>
            <p:spPr bwMode="auto">
              <a:xfrm>
                <a:off x="5563" y="2740"/>
                <a:ext cx="56" cy="114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1" name="Rectangle 927"/>
              <p:cNvSpPr>
                <a:spLocks noChangeArrowheads="1"/>
              </p:cNvSpPr>
              <p:nvPr/>
            </p:nvSpPr>
            <p:spPr bwMode="auto">
              <a:xfrm>
                <a:off x="6697" y="2967"/>
                <a:ext cx="57" cy="114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2" name="Rectangle 928"/>
              <p:cNvSpPr>
                <a:spLocks noChangeArrowheads="1"/>
              </p:cNvSpPr>
              <p:nvPr/>
            </p:nvSpPr>
            <p:spPr bwMode="auto">
              <a:xfrm>
                <a:off x="6754" y="2911"/>
                <a:ext cx="57" cy="56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3" name="Rectangle 929"/>
              <p:cNvSpPr>
                <a:spLocks noChangeArrowheads="1"/>
              </p:cNvSpPr>
              <p:nvPr/>
            </p:nvSpPr>
            <p:spPr bwMode="auto">
              <a:xfrm>
                <a:off x="5620" y="2570"/>
                <a:ext cx="56" cy="57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4" name="Freeform 930"/>
              <p:cNvSpPr>
                <a:spLocks/>
              </p:cNvSpPr>
              <p:nvPr/>
            </p:nvSpPr>
            <p:spPr bwMode="auto">
              <a:xfrm>
                <a:off x="5620" y="2287"/>
                <a:ext cx="170" cy="227"/>
              </a:xfrm>
              <a:custGeom>
                <a:avLst/>
                <a:gdLst>
                  <a:gd name="T0" fmla="*/ 0 w 170"/>
                  <a:gd name="T1" fmla="*/ 227 h 227"/>
                  <a:gd name="T2" fmla="*/ 113 w 170"/>
                  <a:gd name="T3" fmla="*/ 227 h 227"/>
                  <a:gd name="T4" fmla="*/ 113 w 170"/>
                  <a:gd name="T5" fmla="*/ 170 h 227"/>
                  <a:gd name="T6" fmla="*/ 170 w 170"/>
                  <a:gd name="T7" fmla="*/ 170 h 227"/>
                  <a:gd name="T8" fmla="*/ 170 w 170"/>
                  <a:gd name="T9" fmla="*/ 0 h 227"/>
                  <a:gd name="T10" fmla="*/ 113 w 170"/>
                  <a:gd name="T11" fmla="*/ 0 h 227"/>
                  <a:gd name="T12" fmla="*/ 113 w 170"/>
                  <a:gd name="T13" fmla="*/ 113 h 227"/>
                  <a:gd name="T14" fmla="*/ 56 w 170"/>
                  <a:gd name="T15" fmla="*/ 113 h 227"/>
                  <a:gd name="T16" fmla="*/ 56 w 170"/>
                  <a:gd name="T17" fmla="*/ 170 h 227"/>
                  <a:gd name="T18" fmla="*/ 0 w 170"/>
                  <a:gd name="T19" fmla="*/ 170 h 227"/>
                  <a:gd name="T20" fmla="*/ 0 w 170"/>
                  <a:gd name="T21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0" h="227">
                    <a:moveTo>
                      <a:pt x="0" y="227"/>
                    </a:moveTo>
                    <a:lnTo>
                      <a:pt x="113" y="227"/>
                    </a:lnTo>
                    <a:lnTo>
                      <a:pt x="113" y="170"/>
                    </a:lnTo>
                    <a:lnTo>
                      <a:pt x="170" y="170"/>
                    </a:lnTo>
                    <a:lnTo>
                      <a:pt x="170" y="0"/>
                    </a:lnTo>
                    <a:lnTo>
                      <a:pt x="113" y="0"/>
                    </a:lnTo>
                    <a:lnTo>
                      <a:pt x="113" y="113"/>
                    </a:lnTo>
                    <a:lnTo>
                      <a:pt x="56" y="113"/>
                    </a:lnTo>
                    <a:lnTo>
                      <a:pt x="56" y="170"/>
                    </a:lnTo>
                    <a:lnTo>
                      <a:pt x="0" y="170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5" name="Freeform 931"/>
              <p:cNvSpPr>
                <a:spLocks/>
              </p:cNvSpPr>
              <p:nvPr/>
            </p:nvSpPr>
            <p:spPr bwMode="auto">
              <a:xfrm>
                <a:off x="5053" y="1210"/>
                <a:ext cx="226" cy="113"/>
              </a:xfrm>
              <a:custGeom>
                <a:avLst/>
                <a:gdLst>
                  <a:gd name="T0" fmla="*/ 170 w 226"/>
                  <a:gd name="T1" fmla="*/ 0 h 113"/>
                  <a:gd name="T2" fmla="*/ 0 w 226"/>
                  <a:gd name="T3" fmla="*/ 0 h 113"/>
                  <a:gd name="T4" fmla="*/ 0 w 226"/>
                  <a:gd name="T5" fmla="*/ 113 h 113"/>
                  <a:gd name="T6" fmla="*/ 226 w 226"/>
                  <a:gd name="T7" fmla="*/ 113 h 113"/>
                  <a:gd name="T8" fmla="*/ 226 w 226"/>
                  <a:gd name="T9" fmla="*/ 56 h 113"/>
                  <a:gd name="T10" fmla="*/ 170 w 226"/>
                  <a:gd name="T11" fmla="*/ 56 h 113"/>
                  <a:gd name="T12" fmla="*/ 170 w 226"/>
                  <a:gd name="T13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6" h="113">
                    <a:moveTo>
                      <a:pt x="170" y="0"/>
                    </a:moveTo>
                    <a:lnTo>
                      <a:pt x="0" y="0"/>
                    </a:lnTo>
                    <a:lnTo>
                      <a:pt x="0" y="113"/>
                    </a:lnTo>
                    <a:lnTo>
                      <a:pt x="226" y="113"/>
                    </a:lnTo>
                    <a:lnTo>
                      <a:pt x="226" y="56"/>
                    </a:lnTo>
                    <a:lnTo>
                      <a:pt x="170" y="56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6" name="Freeform 932"/>
              <p:cNvSpPr>
                <a:spLocks/>
              </p:cNvSpPr>
              <p:nvPr/>
            </p:nvSpPr>
            <p:spPr bwMode="auto">
              <a:xfrm>
                <a:off x="5506" y="529"/>
                <a:ext cx="170" cy="114"/>
              </a:xfrm>
              <a:custGeom>
                <a:avLst/>
                <a:gdLst>
                  <a:gd name="T0" fmla="*/ 170 w 170"/>
                  <a:gd name="T1" fmla="*/ 0 h 114"/>
                  <a:gd name="T2" fmla="*/ 0 w 170"/>
                  <a:gd name="T3" fmla="*/ 0 h 114"/>
                  <a:gd name="T4" fmla="*/ 0 w 170"/>
                  <a:gd name="T5" fmla="*/ 114 h 114"/>
                  <a:gd name="T6" fmla="*/ 114 w 170"/>
                  <a:gd name="T7" fmla="*/ 114 h 114"/>
                  <a:gd name="T8" fmla="*/ 114 w 170"/>
                  <a:gd name="T9" fmla="*/ 57 h 114"/>
                  <a:gd name="T10" fmla="*/ 170 w 170"/>
                  <a:gd name="T11" fmla="*/ 57 h 114"/>
                  <a:gd name="T12" fmla="*/ 170 w 170"/>
                  <a:gd name="T13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114">
                    <a:moveTo>
                      <a:pt x="170" y="0"/>
                    </a:moveTo>
                    <a:lnTo>
                      <a:pt x="0" y="0"/>
                    </a:lnTo>
                    <a:lnTo>
                      <a:pt x="0" y="114"/>
                    </a:lnTo>
                    <a:lnTo>
                      <a:pt x="114" y="114"/>
                    </a:lnTo>
                    <a:lnTo>
                      <a:pt x="114" y="57"/>
                    </a:lnTo>
                    <a:lnTo>
                      <a:pt x="170" y="57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7" name="Rectangle 933"/>
              <p:cNvSpPr>
                <a:spLocks noChangeArrowheads="1"/>
              </p:cNvSpPr>
              <p:nvPr/>
            </p:nvSpPr>
            <p:spPr bwMode="auto">
              <a:xfrm>
                <a:off x="5506" y="699"/>
                <a:ext cx="57" cy="57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8" name="Rectangle 934"/>
              <p:cNvSpPr>
                <a:spLocks noChangeArrowheads="1"/>
              </p:cNvSpPr>
              <p:nvPr/>
            </p:nvSpPr>
            <p:spPr bwMode="auto">
              <a:xfrm>
                <a:off x="5620" y="416"/>
                <a:ext cx="57" cy="57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9" name="Freeform 935"/>
              <p:cNvSpPr>
                <a:spLocks/>
              </p:cNvSpPr>
              <p:nvPr/>
            </p:nvSpPr>
            <p:spPr bwMode="auto">
              <a:xfrm>
                <a:off x="5506" y="76"/>
                <a:ext cx="340" cy="340"/>
              </a:xfrm>
              <a:custGeom>
                <a:avLst/>
                <a:gdLst>
                  <a:gd name="T0" fmla="*/ 0 w 340"/>
                  <a:gd name="T1" fmla="*/ 283 h 340"/>
                  <a:gd name="T2" fmla="*/ 57 w 340"/>
                  <a:gd name="T3" fmla="*/ 283 h 340"/>
                  <a:gd name="T4" fmla="*/ 57 w 340"/>
                  <a:gd name="T5" fmla="*/ 170 h 340"/>
                  <a:gd name="T6" fmla="*/ 114 w 340"/>
                  <a:gd name="T7" fmla="*/ 170 h 340"/>
                  <a:gd name="T8" fmla="*/ 114 w 340"/>
                  <a:gd name="T9" fmla="*/ 113 h 340"/>
                  <a:gd name="T10" fmla="*/ 170 w 340"/>
                  <a:gd name="T11" fmla="*/ 113 h 340"/>
                  <a:gd name="T12" fmla="*/ 170 w 340"/>
                  <a:gd name="T13" fmla="*/ 56 h 340"/>
                  <a:gd name="T14" fmla="*/ 227 w 340"/>
                  <a:gd name="T15" fmla="*/ 56 h 340"/>
                  <a:gd name="T16" fmla="*/ 227 w 340"/>
                  <a:gd name="T17" fmla="*/ 0 h 340"/>
                  <a:gd name="T18" fmla="*/ 340 w 340"/>
                  <a:gd name="T19" fmla="*/ 0 h 340"/>
                  <a:gd name="T20" fmla="*/ 340 w 340"/>
                  <a:gd name="T21" fmla="*/ 56 h 340"/>
                  <a:gd name="T22" fmla="*/ 284 w 340"/>
                  <a:gd name="T23" fmla="*/ 56 h 340"/>
                  <a:gd name="T24" fmla="*/ 284 w 340"/>
                  <a:gd name="T25" fmla="*/ 170 h 340"/>
                  <a:gd name="T26" fmla="*/ 170 w 340"/>
                  <a:gd name="T27" fmla="*/ 170 h 340"/>
                  <a:gd name="T28" fmla="*/ 170 w 340"/>
                  <a:gd name="T29" fmla="*/ 226 h 340"/>
                  <a:gd name="T30" fmla="*/ 114 w 340"/>
                  <a:gd name="T31" fmla="*/ 226 h 340"/>
                  <a:gd name="T32" fmla="*/ 114 w 340"/>
                  <a:gd name="T33" fmla="*/ 340 h 340"/>
                  <a:gd name="T34" fmla="*/ 0 w 340"/>
                  <a:gd name="T35" fmla="*/ 340 h 340"/>
                  <a:gd name="T36" fmla="*/ 0 w 340"/>
                  <a:gd name="T37" fmla="*/ 283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0" h="340">
                    <a:moveTo>
                      <a:pt x="0" y="283"/>
                    </a:moveTo>
                    <a:lnTo>
                      <a:pt x="57" y="283"/>
                    </a:lnTo>
                    <a:lnTo>
                      <a:pt x="57" y="170"/>
                    </a:lnTo>
                    <a:lnTo>
                      <a:pt x="114" y="170"/>
                    </a:lnTo>
                    <a:lnTo>
                      <a:pt x="114" y="113"/>
                    </a:lnTo>
                    <a:lnTo>
                      <a:pt x="170" y="113"/>
                    </a:lnTo>
                    <a:lnTo>
                      <a:pt x="170" y="56"/>
                    </a:lnTo>
                    <a:lnTo>
                      <a:pt x="227" y="56"/>
                    </a:lnTo>
                    <a:lnTo>
                      <a:pt x="227" y="0"/>
                    </a:lnTo>
                    <a:lnTo>
                      <a:pt x="340" y="0"/>
                    </a:lnTo>
                    <a:lnTo>
                      <a:pt x="340" y="56"/>
                    </a:lnTo>
                    <a:lnTo>
                      <a:pt x="284" y="56"/>
                    </a:lnTo>
                    <a:lnTo>
                      <a:pt x="284" y="170"/>
                    </a:lnTo>
                    <a:lnTo>
                      <a:pt x="170" y="170"/>
                    </a:lnTo>
                    <a:lnTo>
                      <a:pt x="170" y="226"/>
                    </a:lnTo>
                    <a:lnTo>
                      <a:pt x="114" y="226"/>
                    </a:lnTo>
                    <a:lnTo>
                      <a:pt x="114" y="340"/>
                    </a:lnTo>
                    <a:lnTo>
                      <a:pt x="0" y="340"/>
                    </a:lnTo>
                    <a:lnTo>
                      <a:pt x="0" y="28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0" name="Freeform 936"/>
              <p:cNvSpPr>
                <a:spLocks/>
              </p:cNvSpPr>
              <p:nvPr/>
            </p:nvSpPr>
            <p:spPr bwMode="auto">
              <a:xfrm>
                <a:off x="6187" y="813"/>
                <a:ext cx="510" cy="623"/>
              </a:xfrm>
              <a:custGeom>
                <a:avLst/>
                <a:gdLst>
                  <a:gd name="T0" fmla="*/ 0 w 510"/>
                  <a:gd name="T1" fmla="*/ 453 h 623"/>
                  <a:gd name="T2" fmla="*/ 0 w 510"/>
                  <a:gd name="T3" fmla="*/ 397 h 623"/>
                  <a:gd name="T4" fmla="*/ 113 w 510"/>
                  <a:gd name="T5" fmla="*/ 397 h 623"/>
                  <a:gd name="T6" fmla="*/ 113 w 510"/>
                  <a:gd name="T7" fmla="*/ 340 h 623"/>
                  <a:gd name="T8" fmla="*/ 170 w 510"/>
                  <a:gd name="T9" fmla="*/ 340 h 623"/>
                  <a:gd name="T10" fmla="*/ 170 w 510"/>
                  <a:gd name="T11" fmla="*/ 283 h 623"/>
                  <a:gd name="T12" fmla="*/ 226 w 510"/>
                  <a:gd name="T13" fmla="*/ 283 h 623"/>
                  <a:gd name="T14" fmla="*/ 226 w 510"/>
                  <a:gd name="T15" fmla="*/ 226 h 623"/>
                  <a:gd name="T16" fmla="*/ 226 w 510"/>
                  <a:gd name="T17" fmla="*/ 170 h 623"/>
                  <a:gd name="T18" fmla="*/ 283 w 510"/>
                  <a:gd name="T19" fmla="*/ 170 h 623"/>
                  <a:gd name="T20" fmla="*/ 283 w 510"/>
                  <a:gd name="T21" fmla="*/ 0 h 623"/>
                  <a:gd name="T22" fmla="*/ 397 w 510"/>
                  <a:gd name="T23" fmla="*/ 0 h 623"/>
                  <a:gd name="T24" fmla="*/ 397 w 510"/>
                  <a:gd name="T25" fmla="*/ 56 h 623"/>
                  <a:gd name="T26" fmla="*/ 453 w 510"/>
                  <a:gd name="T27" fmla="*/ 56 h 623"/>
                  <a:gd name="T28" fmla="*/ 453 w 510"/>
                  <a:gd name="T29" fmla="*/ 113 h 623"/>
                  <a:gd name="T30" fmla="*/ 510 w 510"/>
                  <a:gd name="T31" fmla="*/ 113 h 623"/>
                  <a:gd name="T32" fmla="*/ 510 w 510"/>
                  <a:gd name="T33" fmla="*/ 453 h 623"/>
                  <a:gd name="T34" fmla="*/ 453 w 510"/>
                  <a:gd name="T35" fmla="*/ 453 h 623"/>
                  <a:gd name="T36" fmla="*/ 453 w 510"/>
                  <a:gd name="T37" fmla="*/ 567 h 623"/>
                  <a:gd name="T38" fmla="*/ 397 w 510"/>
                  <a:gd name="T39" fmla="*/ 567 h 623"/>
                  <a:gd name="T40" fmla="*/ 397 w 510"/>
                  <a:gd name="T41" fmla="*/ 623 h 623"/>
                  <a:gd name="T42" fmla="*/ 283 w 510"/>
                  <a:gd name="T43" fmla="*/ 623 h 623"/>
                  <a:gd name="T44" fmla="*/ 283 w 510"/>
                  <a:gd name="T45" fmla="*/ 510 h 623"/>
                  <a:gd name="T46" fmla="*/ 226 w 510"/>
                  <a:gd name="T47" fmla="*/ 510 h 623"/>
                  <a:gd name="T48" fmla="*/ 226 w 510"/>
                  <a:gd name="T49" fmla="*/ 567 h 623"/>
                  <a:gd name="T50" fmla="*/ 113 w 510"/>
                  <a:gd name="T51" fmla="*/ 567 h 623"/>
                  <a:gd name="T52" fmla="*/ 113 w 510"/>
                  <a:gd name="T53" fmla="*/ 510 h 623"/>
                  <a:gd name="T54" fmla="*/ 56 w 510"/>
                  <a:gd name="T55" fmla="*/ 510 h 623"/>
                  <a:gd name="T56" fmla="*/ 56 w 510"/>
                  <a:gd name="T57" fmla="*/ 453 h 623"/>
                  <a:gd name="T58" fmla="*/ 0 w 510"/>
                  <a:gd name="T59" fmla="*/ 453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10" h="623">
                    <a:moveTo>
                      <a:pt x="0" y="453"/>
                    </a:moveTo>
                    <a:lnTo>
                      <a:pt x="0" y="397"/>
                    </a:lnTo>
                    <a:lnTo>
                      <a:pt x="113" y="397"/>
                    </a:lnTo>
                    <a:lnTo>
                      <a:pt x="113" y="340"/>
                    </a:lnTo>
                    <a:lnTo>
                      <a:pt x="170" y="340"/>
                    </a:lnTo>
                    <a:lnTo>
                      <a:pt x="170" y="283"/>
                    </a:lnTo>
                    <a:lnTo>
                      <a:pt x="226" y="283"/>
                    </a:lnTo>
                    <a:lnTo>
                      <a:pt x="226" y="226"/>
                    </a:lnTo>
                    <a:lnTo>
                      <a:pt x="226" y="170"/>
                    </a:lnTo>
                    <a:lnTo>
                      <a:pt x="283" y="170"/>
                    </a:lnTo>
                    <a:lnTo>
                      <a:pt x="283" y="0"/>
                    </a:lnTo>
                    <a:lnTo>
                      <a:pt x="397" y="0"/>
                    </a:lnTo>
                    <a:lnTo>
                      <a:pt x="397" y="56"/>
                    </a:lnTo>
                    <a:lnTo>
                      <a:pt x="453" y="56"/>
                    </a:lnTo>
                    <a:lnTo>
                      <a:pt x="453" y="113"/>
                    </a:lnTo>
                    <a:lnTo>
                      <a:pt x="510" y="113"/>
                    </a:lnTo>
                    <a:lnTo>
                      <a:pt x="510" y="453"/>
                    </a:lnTo>
                    <a:lnTo>
                      <a:pt x="453" y="453"/>
                    </a:lnTo>
                    <a:lnTo>
                      <a:pt x="453" y="567"/>
                    </a:lnTo>
                    <a:lnTo>
                      <a:pt x="397" y="567"/>
                    </a:lnTo>
                    <a:lnTo>
                      <a:pt x="397" y="623"/>
                    </a:lnTo>
                    <a:lnTo>
                      <a:pt x="283" y="623"/>
                    </a:lnTo>
                    <a:lnTo>
                      <a:pt x="283" y="510"/>
                    </a:lnTo>
                    <a:lnTo>
                      <a:pt x="226" y="510"/>
                    </a:lnTo>
                    <a:lnTo>
                      <a:pt x="226" y="567"/>
                    </a:lnTo>
                    <a:lnTo>
                      <a:pt x="113" y="567"/>
                    </a:lnTo>
                    <a:lnTo>
                      <a:pt x="113" y="510"/>
                    </a:lnTo>
                    <a:lnTo>
                      <a:pt x="56" y="510"/>
                    </a:lnTo>
                    <a:lnTo>
                      <a:pt x="56" y="453"/>
                    </a:lnTo>
                    <a:lnTo>
                      <a:pt x="0" y="45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1" name="Freeform 937"/>
              <p:cNvSpPr>
                <a:spLocks/>
              </p:cNvSpPr>
              <p:nvPr/>
            </p:nvSpPr>
            <p:spPr bwMode="auto">
              <a:xfrm>
                <a:off x="6073" y="1323"/>
                <a:ext cx="511" cy="397"/>
              </a:xfrm>
              <a:custGeom>
                <a:avLst/>
                <a:gdLst>
                  <a:gd name="T0" fmla="*/ 284 w 511"/>
                  <a:gd name="T1" fmla="*/ 57 h 397"/>
                  <a:gd name="T2" fmla="*/ 284 w 511"/>
                  <a:gd name="T3" fmla="*/ 113 h 397"/>
                  <a:gd name="T4" fmla="*/ 227 w 511"/>
                  <a:gd name="T5" fmla="*/ 113 h 397"/>
                  <a:gd name="T6" fmla="*/ 227 w 511"/>
                  <a:gd name="T7" fmla="*/ 170 h 397"/>
                  <a:gd name="T8" fmla="*/ 170 w 511"/>
                  <a:gd name="T9" fmla="*/ 170 h 397"/>
                  <a:gd name="T10" fmla="*/ 170 w 511"/>
                  <a:gd name="T11" fmla="*/ 227 h 397"/>
                  <a:gd name="T12" fmla="*/ 0 w 511"/>
                  <a:gd name="T13" fmla="*/ 227 h 397"/>
                  <a:gd name="T14" fmla="*/ 0 w 511"/>
                  <a:gd name="T15" fmla="*/ 397 h 397"/>
                  <a:gd name="T16" fmla="*/ 57 w 511"/>
                  <a:gd name="T17" fmla="*/ 397 h 397"/>
                  <a:gd name="T18" fmla="*/ 57 w 511"/>
                  <a:gd name="T19" fmla="*/ 340 h 397"/>
                  <a:gd name="T20" fmla="*/ 170 w 511"/>
                  <a:gd name="T21" fmla="*/ 340 h 397"/>
                  <a:gd name="T22" fmla="*/ 170 w 511"/>
                  <a:gd name="T23" fmla="*/ 283 h 397"/>
                  <a:gd name="T24" fmla="*/ 397 w 511"/>
                  <a:gd name="T25" fmla="*/ 283 h 397"/>
                  <a:gd name="T26" fmla="*/ 397 w 511"/>
                  <a:gd name="T27" fmla="*/ 227 h 397"/>
                  <a:gd name="T28" fmla="*/ 454 w 511"/>
                  <a:gd name="T29" fmla="*/ 227 h 397"/>
                  <a:gd name="T30" fmla="*/ 454 w 511"/>
                  <a:gd name="T31" fmla="*/ 170 h 397"/>
                  <a:gd name="T32" fmla="*/ 511 w 511"/>
                  <a:gd name="T33" fmla="*/ 170 h 397"/>
                  <a:gd name="T34" fmla="*/ 511 w 511"/>
                  <a:gd name="T35" fmla="*/ 113 h 397"/>
                  <a:gd name="T36" fmla="*/ 397 w 511"/>
                  <a:gd name="T37" fmla="*/ 113 h 397"/>
                  <a:gd name="T38" fmla="*/ 397 w 511"/>
                  <a:gd name="T39" fmla="*/ 0 h 397"/>
                  <a:gd name="T40" fmla="*/ 340 w 511"/>
                  <a:gd name="T41" fmla="*/ 0 h 397"/>
                  <a:gd name="T42" fmla="*/ 340 w 511"/>
                  <a:gd name="T43" fmla="*/ 57 h 397"/>
                  <a:gd name="T44" fmla="*/ 284 w 511"/>
                  <a:gd name="T45" fmla="*/ 5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11" h="397">
                    <a:moveTo>
                      <a:pt x="284" y="57"/>
                    </a:moveTo>
                    <a:lnTo>
                      <a:pt x="284" y="113"/>
                    </a:lnTo>
                    <a:lnTo>
                      <a:pt x="227" y="113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70" y="227"/>
                    </a:lnTo>
                    <a:lnTo>
                      <a:pt x="0" y="227"/>
                    </a:lnTo>
                    <a:lnTo>
                      <a:pt x="0" y="397"/>
                    </a:lnTo>
                    <a:lnTo>
                      <a:pt x="57" y="397"/>
                    </a:lnTo>
                    <a:lnTo>
                      <a:pt x="57" y="340"/>
                    </a:lnTo>
                    <a:lnTo>
                      <a:pt x="170" y="340"/>
                    </a:lnTo>
                    <a:lnTo>
                      <a:pt x="170" y="283"/>
                    </a:lnTo>
                    <a:lnTo>
                      <a:pt x="397" y="283"/>
                    </a:lnTo>
                    <a:lnTo>
                      <a:pt x="397" y="227"/>
                    </a:lnTo>
                    <a:lnTo>
                      <a:pt x="454" y="227"/>
                    </a:lnTo>
                    <a:lnTo>
                      <a:pt x="454" y="170"/>
                    </a:lnTo>
                    <a:lnTo>
                      <a:pt x="511" y="170"/>
                    </a:lnTo>
                    <a:lnTo>
                      <a:pt x="511" y="113"/>
                    </a:lnTo>
                    <a:lnTo>
                      <a:pt x="397" y="113"/>
                    </a:lnTo>
                    <a:lnTo>
                      <a:pt x="397" y="0"/>
                    </a:lnTo>
                    <a:lnTo>
                      <a:pt x="340" y="0"/>
                    </a:lnTo>
                    <a:lnTo>
                      <a:pt x="340" y="57"/>
                    </a:lnTo>
                    <a:lnTo>
                      <a:pt x="284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2" name="Freeform 938"/>
              <p:cNvSpPr>
                <a:spLocks/>
              </p:cNvSpPr>
              <p:nvPr/>
            </p:nvSpPr>
            <p:spPr bwMode="auto">
              <a:xfrm>
                <a:off x="6017" y="1323"/>
                <a:ext cx="340" cy="283"/>
              </a:xfrm>
              <a:custGeom>
                <a:avLst/>
                <a:gdLst>
                  <a:gd name="T0" fmla="*/ 283 w 340"/>
                  <a:gd name="T1" fmla="*/ 0 h 283"/>
                  <a:gd name="T2" fmla="*/ 56 w 340"/>
                  <a:gd name="T3" fmla="*/ 0 h 283"/>
                  <a:gd name="T4" fmla="*/ 56 w 340"/>
                  <a:gd name="T5" fmla="*/ 170 h 283"/>
                  <a:gd name="T6" fmla="*/ 0 w 340"/>
                  <a:gd name="T7" fmla="*/ 170 h 283"/>
                  <a:gd name="T8" fmla="*/ 0 w 340"/>
                  <a:gd name="T9" fmla="*/ 283 h 283"/>
                  <a:gd name="T10" fmla="*/ 56 w 340"/>
                  <a:gd name="T11" fmla="*/ 283 h 283"/>
                  <a:gd name="T12" fmla="*/ 56 w 340"/>
                  <a:gd name="T13" fmla="*/ 227 h 283"/>
                  <a:gd name="T14" fmla="*/ 226 w 340"/>
                  <a:gd name="T15" fmla="*/ 227 h 283"/>
                  <a:gd name="T16" fmla="*/ 226 w 340"/>
                  <a:gd name="T17" fmla="*/ 170 h 283"/>
                  <a:gd name="T18" fmla="*/ 283 w 340"/>
                  <a:gd name="T19" fmla="*/ 170 h 283"/>
                  <a:gd name="T20" fmla="*/ 283 w 340"/>
                  <a:gd name="T21" fmla="*/ 113 h 283"/>
                  <a:gd name="T22" fmla="*/ 340 w 340"/>
                  <a:gd name="T23" fmla="*/ 113 h 283"/>
                  <a:gd name="T24" fmla="*/ 340 w 340"/>
                  <a:gd name="T25" fmla="*/ 57 h 283"/>
                  <a:gd name="T26" fmla="*/ 283 w 340"/>
                  <a:gd name="T27" fmla="*/ 57 h 283"/>
                  <a:gd name="T28" fmla="*/ 283 w 340"/>
                  <a:gd name="T29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0" h="283">
                    <a:moveTo>
                      <a:pt x="283" y="0"/>
                    </a:moveTo>
                    <a:lnTo>
                      <a:pt x="56" y="0"/>
                    </a:lnTo>
                    <a:lnTo>
                      <a:pt x="56" y="170"/>
                    </a:lnTo>
                    <a:lnTo>
                      <a:pt x="0" y="170"/>
                    </a:lnTo>
                    <a:lnTo>
                      <a:pt x="0" y="283"/>
                    </a:lnTo>
                    <a:lnTo>
                      <a:pt x="56" y="283"/>
                    </a:lnTo>
                    <a:lnTo>
                      <a:pt x="56" y="227"/>
                    </a:lnTo>
                    <a:lnTo>
                      <a:pt x="226" y="227"/>
                    </a:lnTo>
                    <a:lnTo>
                      <a:pt x="226" y="170"/>
                    </a:lnTo>
                    <a:lnTo>
                      <a:pt x="283" y="170"/>
                    </a:lnTo>
                    <a:lnTo>
                      <a:pt x="283" y="113"/>
                    </a:lnTo>
                    <a:lnTo>
                      <a:pt x="340" y="113"/>
                    </a:lnTo>
                    <a:lnTo>
                      <a:pt x="340" y="57"/>
                    </a:lnTo>
                    <a:lnTo>
                      <a:pt x="283" y="57"/>
                    </a:lnTo>
                    <a:lnTo>
                      <a:pt x="28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3" name="Rectangle 939"/>
              <p:cNvSpPr>
                <a:spLocks noChangeArrowheads="1"/>
              </p:cNvSpPr>
              <p:nvPr/>
            </p:nvSpPr>
            <p:spPr bwMode="auto">
              <a:xfrm>
                <a:off x="5790" y="1323"/>
                <a:ext cx="56" cy="57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4" name="Rectangle 940"/>
              <p:cNvSpPr>
                <a:spLocks noChangeArrowheads="1"/>
              </p:cNvSpPr>
              <p:nvPr/>
            </p:nvSpPr>
            <p:spPr bwMode="auto">
              <a:xfrm>
                <a:off x="6300" y="3591"/>
                <a:ext cx="57" cy="57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5" name="Rectangle 941"/>
              <p:cNvSpPr>
                <a:spLocks noChangeArrowheads="1"/>
              </p:cNvSpPr>
              <p:nvPr/>
            </p:nvSpPr>
            <p:spPr bwMode="auto">
              <a:xfrm>
                <a:off x="6300" y="4271"/>
                <a:ext cx="57" cy="57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6" name="Freeform 942"/>
              <p:cNvSpPr>
                <a:spLocks/>
              </p:cNvSpPr>
              <p:nvPr/>
            </p:nvSpPr>
            <p:spPr bwMode="auto">
              <a:xfrm>
                <a:off x="6017" y="3818"/>
                <a:ext cx="283" cy="227"/>
              </a:xfrm>
              <a:custGeom>
                <a:avLst/>
                <a:gdLst>
                  <a:gd name="T0" fmla="*/ 170 w 283"/>
                  <a:gd name="T1" fmla="*/ 0 h 227"/>
                  <a:gd name="T2" fmla="*/ 56 w 283"/>
                  <a:gd name="T3" fmla="*/ 0 h 227"/>
                  <a:gd name="T4" fmla="*/ 56 w 283"/>
                  <a:gd name="T5" fmla="*/ 113 h 227"/>
                  <a:gd name="T6" fmla="*/ 0 w 283"/>
                  <a:gd name="T7" fmla="*/ 113 h 227"/>
                  <a:gd name="T8" fmla="*/ 0 w 283"/>
                  <a:gd name="T9" fmla="*/ 227 h 227"/>
                  <a:gd name="T10" fmla="*/ 283 w 283"/>
                  <a:gd name="T11" fmla="*/ 227 h 227"/>
                  <a:gd name="T12" fmla="*/ 283 w 283"/>
                  <a:gd name="T13" fmla="*/ 113 h 227"/>
                  <a:gd name="T14" fmla="*/ 226 w 283"/>
                  <a:gd name="T15" fmla="*/ 113 h 227"/>
                  <a:gd name="T16" fmla="*/ 226 w 283"/>
                  <a:gd name="T17" fmla="*/ 57 h 227"/>
                  <a:gd name="T18" fmla="*/ 170 w 283"/>
                  <a:gd name="T19" fmla="*/ 57 h 227"/>
                  <a:gd name="T20" fmla="*/ 170 w 283"/>
                  <a:gd name="T21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3" h="227">
                    <a:moveTo>
                      <a:pt x="170" y="0"/>
                    </a:moveTo>
                    <a:lnTo>
                      <a:pt x="56" y="0"/>
                    </a:lnTo>
                    <a:lnTo>
                      <a:pt x="56" y="113"/>
                    </a:lnTo>
                    <a:lnTo>
                      <a:pt x="0" y="113"/>
                    </a:lnTo>
                    <a:lnTo>
                      <a:pt x="0" y="227"/>
                    </a:lnTo>
                    <a:lnTo>
                      <a:pt x="283" y="227"/>
                    </a:lnTo>
                    <a:lnTo>
                      <a:pt x="283" y="113"/>
                    </a:lnTo>
                    <a:lnTo>
                      <a:pt x="226" y="113"/>
                    </a:lnTo>
                    <a:lnTo>
                      <a:pt x="226" y="57"/>
                    </a:lnTo>
                    <a:lnTo>
                      <a:pt x="170" y="57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7" name="Freeform 943"/>
              <p:cNvSpPr>
                <a:spLocks/>
              </p:cNvSpPr>
              <p:nvPr/>
            </p:nvSpPr>
            <p:spPr bwMode="auto">
              <a:xfrm>
                <a:off x="6357" y="3704"/>
                <a:ext cx="623" cy="624"/>
              </a:xfrm>
              <a:custGeom>
                <a:avLst/>
                <a:gdLst>
                  <a:gd name="T0" fmla="*/ 56 w 623"/>
                  <a:gd name="T1" fmla="*/ 0 h 624"/>
                  <a:gd name="T2" fmla="*/ 56 w 623"/>
                  <a:gd name="T3" fmla="*/ 114 h 624"/>
                  <a:gd name="T4" fmla="*/ 113 w 623"/>
                  <a:gd name="T5" fmla="*/ 114 h 624"/>
                  <a:gd name="T6" fmla="*/ 113 w 623"/>
                  <a:gd name="T7" fmla="*/ 227 h 624"/>
                  <a:gd name="T8" fmla="*/ 56 w 623"/>
                  <a:gd name="T9" fmla="*/ 227 h 624"/>
                  <a:gd name="T10" fmla="*/ 56 w 623"/>
                  <a:gd name="T11" fmla="*/ 454 h 624"/>
                  <a:gd name="T12" fmla="*/ 0 w 623"/>
                  <a:gd name="T13" fmla="*/ 454 h 624"/>
                  <a:gd name="T14" fmla="*/ 0 w 623"/>
                  <a:gd name="T15" fmla="*/ 567 h 624"/>
                  <a:gd name="T16" fmla="*/ 56 w 623"/>
                  <a:gd name="T17" fmla="*/ 567 h 624"/>
                  <a:gd name="T18" fmla="*/ 56 w 623"/>
                  <a:gd name="T19" fmla="*/ 624 h 624"/>
                  <a:gd name="T20" fmla="*/ 340 w 623"/>
                  <a:gd name="T21" fmla="*/ 624 h 624"/>
                  <a:gd name="T22" fmla="*/ 340 w 623"/>
                  <a:gd name="T23" fmla="*/ 567 h 624"/>
                  <a:gd name="T24" fmla="*/ 567 w 623"/>
                  <a:gd name="T25" fmla="*/ 567 h 624"/>
                  <a:gd name="T26" fmla="*/ 567 w 623"/>
                  <a:gd name="T27" fmla="*/ 624 h 624"/>
                  <a:gd name="T28" fmla="*/ 623 w 623"/>
                  <a:gd name="T29" fmla="*/ 624 h 624"/>
                  <a:gd name="T30" fmla="*/ 623 w 623"/>
                  <a:gd name="T31" fmla="*/ 511 h 624"/>
                  <a:gd name="T32" fmla="*/ 567 w 623"/>
                  <a:gd name="T33" fmla="*/ 511 h 624"/>
                  <a:gd name="T34" fmla="*/ 567 w 623"/>
                  <a:gd name="T35" fmla="*/ 454 h 624"/>
                  <a:gd name="T36" fmla="*/ 453 w 623"/>
                  <a:gd name="T37" fmla="*/ 454 h 624"/>
                  <a:gd name="T38" fmla="*/ 453 w 623"/>
                  <a:gd name="T39" fmla="*/ 397 h 624"/>
                  <a:gd name="T40" fmla="*/ 340 w 623"/>
                  <a:gd name="T41" fmla="*/ 397 h 624"/>
                  <a:gd name="T42" fmla="*/ 340 w 623"/>
                  <a:gd name="T43" fmla="*/ 341 h 624"/>
                  <a:gd name="T44" fmla="*/ 283 w 623"/>
                  <a:gd name="T45" fmla="*/ 341 h 624"/>
                  <a:gd name="T46" fmla="*/ 283 w 623"/>
                  <a:gd name="T47" fmla="*/ 227 h 624"/>
                  <a:gd name="T48" fmla="*/ 170 w 623"/>
                  <a:gd name="T49" fmla="*/ 227 h 624"/>
                  <a:gd name="T50" fmla="*/ 170 w 623"/>
                  <a:gd name="T51" fmla="*/ 57 h 624"/>
                  <a:gd name="T52" fmla="*/ 113 w 623"/>
                  <a:gd name="T53" fmla="*/ 57 h 624"/>
                  <a:gd name="T54" fmla="*/ 113 w 623"/>
                  <a:gd name="T55" fmla="*/ 0 h 624"/>
                  <a:gd name="T56" fmla="*/ 56 w 623"/>
                  <a:gd name="T57" fmla="*/ 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23" h="624">
                    <a:moveTo>
                      <a:pt x="56" y="0"/>
                    </a:moveTo>
                    <a:lnTo>
                      <a:pt x="56" y="114"/>
                    </a:lnTo>
                    <a:lnTo>
                      <a:pt x="113" y="114"/>
                    </a:lnTo>
                    <a:lnTo>
                      <a:pt x="113" y="227"/>
                    </a:lnTo>
                    <a:lnTo>
                      <a:pt x="56" y="227"/>
                    </a:lnTo>
                    <a:lnTo>
                      <a:pt x="56" y="454"/>
                    </a:lnTo>
                    <a:lnTo>
                      <a:pt x="0" y="454"/>
                    </a:lnTo>
                    <a:lnTo>
                      <a:pt x="0" y="567"/>
                    </a:lnTo>
                    <a:lnTo>
                      <a:pt x="56" y="567"/>
                    </a:lnTo>
                    <a:lnTo>
                      <a:pt x="56" y="624"/>
                    </a:lnTo>
                    <a:lnTo>
                      <a:pt x="340" y="624"/>
                    </a:lnTo>
                    <a:lnTo>
                      <a:pt x="340" y="567"/>
                    </a:lnTo>
                    <a:lnTo>
                      <a:pt x="567" y="567"/>
                    </a:lnTo>
                    <a:lnTo>
                      <a:pt x="567" y="624"/>
                    </a:lnTo>
                    <a:lnTo>
                      <a:pt x="623" y="624"/>
                    </a:lnTo>
                    <a:lnTo>
                      <a:pt x="623" y="511"/>
                    </a:lnTo>
                    <a:lnTo>
                      <a:pt x="567" y="511"/>
                    </a:lnTo>
                    <a:lnTo>
                      <a:pt x="567" y="454"/>
                    </a:lnTo>
                    <a:lnTo>
                      <a:pt x="453" y="454"/>
                    </a:lnTo>
                    <a:lnTo>
                      <a:pt x="453" y="397"/>
                    </a:lnTo>
                    <a:lnTo>
                      <a:pt x="340" y="397"/>
                    </a:lnTo>
                    <a:lnTo>
                      <a:pt x="340" y="341"/>
                    </a:lnTo>
                    <a:lnTo>
                      <a:pt x="283" y="341"/>
                    </a:lnTo>
                    <a:lnTo>
                      <a:pt x="283" y="227"/>
                    </a:lnTo>
                    <a:lnTo>
                      <a:pt x="170" y="227"/>
                    </a:lnTo>
                    <a:lnTo>
                      <a:pt x="170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5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8" name="Freeform 944"/>
              <p:cNvSpPr>
                <a:spLocks/>
              </p:cNvSpPr>
              <p:nvPr/>
            </p:nvSpPr>
            <p:spPr bwMode="auto">
              <a:xfrm>
                <a:off x="4656" y="4442"/>
                <a:ext cx="170" cy="113"/>
              </a:xfrm>
              <a:custGeom>
                <a:avLst/>
                <a:gdLst>
                  <a:gd name="T0" fmla="*/ 56 w 227"/>
                  <a:gd name="T1" fmla="*/ 0 h 113"/>
                  <a:gd name="T2" fmla="*/ 0 w 227"/>
                  <a:gd name="T3" fmla="*/ 0 h 113"/>
                  <a:gd name="T4" fmla="*/ 0 w 227"/>
                  <a:gd name="T5" fmla="*/ 113 h 113"/>
                  <a:gd name="T6" fmla="*/ 227 w 227"/>
                  <a:gd name="T7" fmla="*/ 113 h 113"/>
                  <a:gd name="T8" fmla="*/ 227 w 227"/>
                  <a:gd name="T9" fmla="*/ 0 h 113"/>
                  <a:gd name="T10" fmla="*/ 56 w 227"/>
                  <a:gd name="T11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7" h="113">
                    <a:moveTo>
                      <a:pt x="56" y="0"/>
                    </a:moveTo>
                    <a:lnTo>
                      <a:pt x="0" y="0"/>
                    </a:lnTo>
                    <a:lnTo>
                      <a:pt x="0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5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9" name="Rectangle 945"/>
              <p:cNvSpPr>
                <a:spLocks noChangeArrowheads="1"/>
              </p:cNvSpPr>
              <p:nvPr/>
            </p:nvSpPr>
            <p:spPr bwMode="auto">
              <a:xfrm>
                <a:off x="4712" y="4158"/>
                <a:ext cx="57" cy="57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0" name="Rectangle 946"/>
              <p:cNvSpPr>
                <a:spLocks noChangeArrowheads="1"/>
              </p:cNvSpPr>
              <p:nvPr/>
            </p:nvSpPr>
            <p:spPr bwMode="auto">
              <a:xfrm>
                <a:off x="2501" y="5859"/>
                <a:ext cx="57" cy="57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1" name="Freeform 947"/>
              <p:cNvSpPr>
                <a:spLocks/>
              </p:cNvSpPr>
              <p:nvPr/>
            </p:nvSpPr>
            <p:spPr bwMode="auto">
              <a:xfrm>
                <a:off x="2728" y="5802"/>
                <a:ext cx="113" cy="114"/>
              </a:xfrm>
              <a:custGeom>
                <a:avLst/>
                <a:gdLst>
                  <a:gd name="T0" fmla="*/ 113 w 113"/>
                  <a:gd name="T1" fmla="*/ 0 h 114"/>
                  <a:gd name="T2" fmla="*/ 0 w 113"/>
                  <a:gd name="T3" fmla="*/ 0 h 114"/>
                  <a:gd name="T4" fmla="*/ 0 w 113"/>
                  <a:gd name="T5" fmla="*/ 114 h 114"/>
                  <a:gd name="T6" fmla="*/ 57 w 113"/>
                  <a:gd name="T7" fmla="*/ 114 h 114"/>
                  <a:gd name="T8" fmla="*/ 57 w 113"/>
                  <a:gd name="T9" fmla="*/ 57 h 114"/>
                  <a:gd name="T10" fmla="*/ 113 w 113"/>
                  <a:gd name="T11" fmla="*/ 57 h 114"/>
                  <a:gd name="T12" fmla="*/ 113 w 113"/>
                  <a:gd name="T13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3" h="114">
                    <a:moveTo>
                      <a:pt x="113" y="0"/>
                    </a:moveTo>
                    <a:lnTo>
                      <a:pt x="0" y="0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57"/>
                    </a:lnTo>
                    <a:lnTo>
                      <a:pt x="113" y="57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2" name="Rectangle 948"/>
              <p:cNvSpPr>
                <a:spLocks noChangeArrowheads="1"/>
              </p:cNvSpPr>
              <p:nvPr/>
            </p:nvSpPr>
            <p:spPr bwMode="auto">
              <a:xfrm>
                <a:off x="2614" y="5462"/>
                <a:ext cx="114" cy="114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3" name="Rectangle 949"/>
              <p:cNvSpPr>
                <a:spLocks noChangeArrowheads="1"/>
              </p:cNvSpPr>
              <p:nvPr/>
            </p:nvSpPr>
            <p:spPr bwMode="auto">
              <a:xfrm>
                <a:off x="2955" y="5519"/>
                <a:ext cx="56" cy="11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4" name="Freeform 950"/>
              <p:cNvSpPr>
                <a:spLocks/>
              </p:cNvSpPr>
              <p:nvPr/>
            </p:nvSpPr>
            <p:spPr bwMode="auto">
              <a:xfrm>
                <a:off x="2955" y="4668"/>
                <a:ext cx="793" cy="908"/>
              </a:xfrm>
              <a:custGeom>
                <a:avLst/>
                <a:gdLst>
                  <a:gd name="T0" fmla="*/ 340 w 793"/>
                  <a:gd name="T1" fmla="*/ 908 h 908"/>
                  <a:gd name="T2" fmla="*/ 170 w 793"/>
                  <a:gd name="T3" fmla="*/ 908 h 908"/>
                  <a:gd name="T4" fmla="*/ 170 w 793"/>
                  <a:gd name="T5" fmla="*/ 794 h 908"/>
                  <a:gd name="T6" fmla="*/ 113 w 793"/>
                  <a:gd name="T7" fmla="*/ 794 h 908"/>
                  <a:gd name="T8" fmla="*/ 113 w 793"/>
                  <a:gd name="T9" fmla="*/ 737 h 908"/>
                  <a:gd name="T10" fmla="*/ 170 w 793"/>
                  <a:gd name="T11" fmla="*/ 737 h 908"/>
                  <a:gd name="T12" fmla="*/ 170 w 793"/>
                  <a:gd name="T13" fmla="*/ 567 h 908"/>
                  <a:gd name="T14" fmla="*/ 56 w 793"/>
                  <a:gd name="T15" fmla="*/ 567 h 908"/>
                  <a:gd name="T16" fmla="*/ 56 w 793"/>
                  <a:gd name="T17" fmla="*/ 624 h 908"/>
                  <a:gd name="T18" fmla="*/ 0 w 793"/>
                  <a:gd name="T19" fmla="*/ 624 h 908"/>
                  <a:gd name="T20" fmla="*/ 0 w 793"/>
                  <a:gd name="T21" fmla="*/ 454 h 908"/>
                  <a:gd name="T22" fmla="*/ 56 w 793"/>
                  <a:gd name="T23" fmla="*/ 454 h 908"/>
                  <a:gd name="T24" fmla="*/ 56 w 793"/>
                  <a:gd name="T25" fmla="*/ 511 h 908"/>
                  <a:gd name="T26" fmla="*/ 113 w 793"/>
                  <a:gd name="T27" fmla="*/ 511 h 908"/>
                  <a:gd name="T28" fmla="*/ 113 w 793"/>
                  <a:gd name="T29" fmla="*/ 397 h 908"/>
                  <a:gd name="T30" fmla="*/ 170 w 793"/>
                  <a:gd name="T31" fmla="*/ 397 h 908"/>
                  <a:gd name="T32" fmla="*/ 170 w 793"/>
                  <a:gd name="T33" fmla="*/ 454 h 908"/>
                  <a:gd name="T34" fmla="*/ 397 w 793"/>
                  <a:gd name="T35" fmla="*/ 454 h 908"/>
                  <a:gd name="T36" fmla="*/ 397 w 793"/>
                  <a:gd name="T37" fmla="*/ 397 h 908"/>
                  <a:gd name="T38" fmla="*/ 453 w 793"/>
                  <a:gd name="T39" fmla="*/ 397 h 908"/>
                  <a:gd name="T40" fmla="*/ 453 w 793"/>
                  <a:gd name="T41" fmla="*/ 341 h 908"/>
                  <a:gd name="T42" fmla="*/ 510 w 793"/>
                  <a:gd name="T43" fmla="*/ 341 h 908"/>
                  <a:gd name="T44" fmla="*/ 510 w 793"/>
                  <a:gd name="T45" fmla="*/ 284 h 908"/>
                  <a:gd name="T46" fmla="*/ 567 w 793"/>
                  <a:gd name="T47" fmla="*/ 284 h 908"/>
                  <a:gd name="T48" fmla="*/ 567 w 793"/>
                  <a:gd name="T49" fmla="*/ 227 h 908"/>
                  <a:gd name="T50" fmla="*/ 623 w 793"/>
                  <a:gd name="T51" fmla="*/ 227 h 908"/>
                  <a:gd name="T52" fmla="*/ 623 w 793"/>
                  <a:gd name="T53" fmla="*/ 114 h 908"/>
                  <a:gd name="T54" fmla="*/ 680 w 793"/>
                  <a:gd name="T55" fmla="*/ 114 h 908"/>
                  <a:gd name="T56" fmla="*/ 680 w 793"/>
                  <a:gd name="T57" fmla="*/ 0 h 908"/>
                  <a:gd name="T58" fmla="*/ 793 w 793"/>
                  <a:gd name="T59" fmla="*/ 0 h 908"/>
                  <a:gd name="T60" fmla="*/ 793 w 793"/>
                  <a:gd name="T61" fmla="*/ 114 h 908"/>
                  <a:gd name="T62" fmla="*/ 737 w 793"/>
                  <a:gd name="T63" fmla="*/ 114 h 908"/>
                  <a:gd name="T64" fmla="*/ 737 w 793"/>
                  <a:gd name="T65" fmla="*/ 170 h 908"/>
                  <a:gd name="T66" fmla="*/ 680 w 793"/>
                  <a:gd name="T67" fmla="*/ 170 h 908"/>
                  <a:gd name="T68" fmla="*/ 680 w 793"/>
                  <a:gd name="T69" fmla="*/ 284 h 908"/>
                  <a:gd name="T70" fmla="*/ 623 w 793"/>
                  <a:gd name="T71" fmla="*/ 284 h 908"/>
                  <a:gd name="T72" fmla="*/ 623 w 793"/>
                  <a:gd name="T73" fmla="*/ 397 h 908"/>
                  <a:gd name="T74" fmla="*/ 510 w 793"/>
                  <a:gd name="T75" fmla="*/ 397 h 908"/>
                  <a:gd name="T76" fmla="*/ 510 w 793"/>
                  <a:gd name="T77" fmla="*/ 567 h 908"/>
                  <a:gd name="T78" fmla="*/ 567 w 793"/>
                  <a:gd name="T79" fmla="*/ 567 h 908"/>
                  <a:gd name="T80" fmla="*/ 567 w 793"/>
                  <a:gd name="T81" fmla="*/ 681 h 908"/>
                  <a:gd name="T82" fmla="*/ 510 w 793"/>
                  <a:gd name="T83" fmla="*/ 681 h 908"/>
                  <a:gd name="T84" fmla="*/ 510 w 793"/>
                  <a:gd name="T85" fmla="*/ 851 h 908"/>
                  <a:gd name="T86" fmla="*/ 397 w 793"/>
                  <a:gd name="T87" fmla="*/ 851 h 908"/>
                  <a:gd name="T88" fmla="*/ 340 w 793"/>
                  <a:gd name="T89" fmla="*/ 851 h 908"/>
                  <a:gd name="T90" fmla="*/ 340 w 793"/>
                  <a:gd name="T91" fmla="*/ 908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793" h="908">
                    <a:moveTo>
                      <a:pt x="340" y="908"/>
                    </a:moveTo>
                    <a:lnTo>
                      <a:pt x="170" y="908"/>
                    </a:lnTo>
                    <a:lnTo>
                      <a:pt x="170" y="794"/>
                    </a:lnTo>
                    <a:lnTo>
                      <a:pt x="113" y="794"/>
                    </a:lnTo>
                    <a:lnTo>
                      <a:pt x="113" y="737"/>
                    </a:lnTo>
                    <a:lnTo>
                      <a:pt x="170" y="737"/>
                    </a:lnTo>
                    <a:lnTo>
                      <a:pt x="170" y="567"/>
                    </a:lnTo>
                    <a:lnTo>
                      <a:pt x="56" y="567"/>
                    </a:lnTo>
                    <a:lnTo>
                      <a:pt x="56" y="624"/>
                    </a:lnTo>
                    <a:lnTo>
                      <a:pt x="0" y="624"/>
                    </a:lnTo>
                    <a:lnTo>
                      <a:pt x="0" y="454"/>
                    </a:lnTo>
                    <a:lnTo>
                      <a:pt x="56" y="454"/>
                    </a:lnTo>
                    <a:lnTo>
                      <a:pt x="56" y="511"/>
                    </a:lnTo>
                    <a:lnTo>
                      <a:pt x="113" y="511"/>
                    </a:lnTo>
                    <a:lnTo>
                      <a:pt x="113" y="397"/>
                    </a:lnTo>
                    <a:lnTo>
                      <a:pt x="170" y="397"/>
                    </a:lnTo>
                    <a:lnTo>
                      <a:pt x="170" y="454"/>
                    </a:lnTo>
                    <a:lnTo>
                      <a:pt x="397" y="454"/>
                    </a:lnTo>
                    <a:lnTo>
                      <a:pt x="397" y="397"/>
                    </a:lnTo>
                    <a:lnTo>
                      <a:pt x="453" y="397"/>
                    </a:lnTo>
                    <a:lnTo>
                      <a:pt x="453" y="341"/>
                    </a:lnTo>
                    <a:lnTo>
                      <a:pt x="510" y="341"/>
                    </a:lnTo>
                    <a:lnTo>
                      <a:pt x="510" y="284"/>
                    </a:lnTo>
                    <a:lnTo>
                      <a:pt x="567" y="284"/>
                    </a:lnTo>
                    <a:lnTo>
                      <a:pt x="567" y="227"/>
                    </a:lnTo>
                    <a:lnTo>
                      <a:pt x="623" y="227"/>
                    </a:lnTo>
                    <a:lnTo>
                      <a:pt x="623" y="114"/>
                    </a:lnTo>
                    <a:lnTo>
                      <a:pt x="680" y="114"/>
                    </a:lnTo>
                    <a:lnTo>
                      <a:pt x="680" y="0"/>
                    </a:lnTo>
                    <a:lnTo>
                      <a:pt x="793" y="0"/>
                    </a:lnTo>
                    <a:lnTo>
                      <a:pt x="793" y="114"/>
                    </a:lnTo>
                    <a:lnTo>
                      <a:pt x="737" y="114"/>
                    </a:lnTo>
                    <a:lnTo>
                      <a:pt x="737" y="170"/>
                    </a:lnTo>
                    <a:lnTo>
                      <a:pt x="680" y="170"/>
                    </a:lnTo>
                    <a:lnTo>
                      <a:pt x="680" y="284"/>
                    </a:lnTo>
                    <a:lnTo>
                      <a:pt x="623" y="284"/>
                    </a:lnTo>
                    <a:lnTo>
                      <a:pt x="623" y="397"/>
                    </a:lnTo>
                    <a:lnTo>
                      <a:pt x="510" y="397"/>
                    </a:lnTo>
                    <a:lnTo>
                      <a:pt x="510" y="567"/>
                    </a:lnTo>
                    <a:lnTo>
                      <a:pt x="567" y="567"/>
                    </a:lnTo>
                    <a:lnTo>
                      <a:pt x="567" y="681"/>
                    </a:lnTo>
                    <a:lnTo>
                      <a:pt x="510" y="681"/>
                    </a:lnTo>
                    <a:lnTo>
                      <a:pt x="510" y="851"/>
                    </a:lnTo>
                    <a:lnTo>
                      <a:pt x="397" y="851"/>
                    </a:lnTo>
                    <a:lnTo>
                      <a:pt x="340" y="851"/>
                    </a:lnTo>
                    <a:lnTo>
                      <a:pt x="340" y="90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5" name="Freeform 951"/>
              <p:cNvSpPr>
                <a:spLocks/>
              </p:cNvSpPr>
              <p:nvPr/>
            </p:nvSpPr>
            <p:spPr bwMode="auto">
              <a:xfrm>
                <a:off x="1764" y="5179"/>
                <a:ext cx="794" cy="623"/>
              </a:xfrm>
              <a:custGeom>
                <a:avLst/>
                <a:gdLst>
                  <a:gd name="T0" fmla="*/ 624 w 794"/>
                  <a:gd name="T1" fmla="*/ 623 h 623"/>
                  <a:gd name="T2" fmla="*/ 567 w 794"/>
                  <a:gd name="T3" fmla="*/ 623 h 623"/>
                  <a:gd name="T4" fmla="*/ 567 w 794"/>
                  <a:gd name="T5" fmla="*/ 567 h 623"/>
                  <a:gd name="T6" fmla="*/ 283 w 794"/>
                  <a:gd name="T7" fmla="*/ 567 h 623"/>
                  <a:gd name="T8" fmla="*/ 283 w 794"/>
                  <a:gd name="T9" fmla="*/ 510 h 623"/>
                  <a:gd name="T10" fmla="*/ 227 w 794"/>
                  <a:gd name="T11" fmla="*/ 510 h 623"/>
                  <a:gd name="T12" fmla="*/ 227 w 794"/>
                  <a:gd name="T13" fmla="*/ 453 h 623"/>
                  <a:gd name="T14" fmla="*/ 170 w 794"/>
                  <a:gd name="T15" fmla="*/ 453 h 623"/>
                  <a:gd name="T16" fmla="*/ 170 w 794"/>
                  <a:gd name="T17" fmla="*/ 510 h 623"/>
                  <a:gd name="T18" fmla="*/ 0 w 794"/>
                  <a:gd name="T19" fmla="*/ 510 h 623"/>
                  <a:gd name="T20" fmla="*/ 0 w 794"/>
                  <a:gd name="T21" fmla="*/ 397 h 623"/>
                  <a:gd name="T22" fmla="*/ 57 w 794"/>
                  <a:gd name="T23" fmla="*/ 397 h 623"/>
                  <a:gd name="T24" fmla="*/ 57 w 794"/>
                  <a:gd name="T25" fmla="*/ 340 h 623"/>
                  <a:gd name="T26" fmla="*/ 113 w 794"/>
                  <a:gd name="T27" fmla="*/ 340 h 623"/>
                  <a:gd name="T28" fmla="*/ 170 w 794"/>
                  <a:gd name="T29" fmla="*/ 340 h 623"/>
                  <a:gd name="T30" fmla="*/ 170 w 794"/>
                  <a:gd name="T31" fmla="*/ 226 h 623"/>
                  <a:gd name="T32" fmla="*/ 227 w 794"/>
                  <a:gd name="T33" fmla="*/ 226 h 623"/>
                  <a:gd name="T34" fmla="*/ 227 w 794"/>
                  <a:gd name="T35" fmla="*/ 113 h 623"/>
                  <a:gd name="T36" fmla="*/ 283 w 794"/>
                  <a:gd name="T37" fmla="*/ 113 h 623"/>
                  <a:gd name="T38" fmla="*/ 283 w 794"/>
                  <a:gd name="T39" fmla="*/ 0 h 623"/>
                  <a:gd name="T40" fmla="*/ 340 w 794"/>
                  <a:gd name="T41" fmla="*/ 0 h 623"/>
                  <a:gd name="T42" fmla="*/ 340 w 794"/>
                  <a:gd name="T43" fmla="*/ 56 h 623"/>
                  <a:gd name="T44" fmla="*/ 397 w 794"/>
                  <a:gd name="T45" fmla="*/ 56 h 623"/>
                  <a:gd name="T46" fmla="*/ 397 w 794"/>
                  <a:gd name="T47" fmla="*/ 113 h 623"/>
                  <a:gd name="T48" fmla="*/ 624 w 794"/>
                  <a:gd name="T49" fmla="*/ 113 h 623"/>
                  <a:gd name="T50" fmla="*/ 624 w 794"/>
                  <a:gd name="T51" fmla="*/ 170 h 623"/>
                  <a:gd name="T52" fmla="*/ 737 w 794"/>
                  <a:gd name="T53" fmla="*/ 170 h 623"/>
                  <a:gd name="T54" fmla="*/ 737 w 794"/>
                  <a:gd name="T55" fmla="*/ 226 h 623"/>
                  <a:gd name="T56" fmla="*/ 794 w 794"/>
                  <a:gd name="T57" fmla="*/ 226 h 623"/>
                  <a:gd name="T58" fmla="*/ 794 w 794"/>
                  <a:gd name="T59" fmla="*/ 397 h 623"/>
                  <a:gd name="T60" fmla="*/ 737 w 794"/>
                  <a:gd name="T61" fmla="*/ 397 h 623"/>
                  <a:gd name="T62" fmla="*/ 737 w 794"/>
                  <a:gd name="T63" fmla="*/ 453 h 623"/>
                  <a:gd name="T64" fmla="*/ 680 w 794"/>
                  <a:gd name="T65" fmla="*/ 453 h 623"/>
                  <a:gd name="T66" fmla="*/ 680 w 794"/>
                  <a:gd name="T67" fmla="*/ 510 h 623"/>
                  <a:gd name="T68" fmla="*/ 624 w 794"/>
                  <a:gd name="T69" fmla="*/ 510 h 623"/>
                  <a:gd name="T70" fmla="*/ 624 w 794"/>
                  <a:gd name="T71" fmla="*/ 623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94" h="623">
                    <a:moveTo>
                      <a:pt x="624" y="623"/>
                    </a:moveTo>
                    <a:lnTo>
                      <a:pt x="567" y="623"/>
                    </a:lnTo>
                    <a:lnTo>
                      <a:pt x="567" y="567"/>
                    </a:lnTo>
                    <a:lnTo>
                      <a:pt x="283" y="567"/>
                    </a:lnTo>
                    <a:lnTo>
                      <a:pt x="283" y="510"/>
                    </a:lnTo>
                    <a:lnTo>
                      <a:pt x="227" y="510"/>
                    </a:lnTo>
                    <a:lnTo>
                      <a:pt x="227" y="453"/>
                    </a:lnTo>
                    <a:lnTo>
                      <a:pt x="170" y="453"/>
                    </a:lnTo>
                    <a:lnTo>
                      <a:pt x="170" y="510"/>
                    </a:lnTo>
                    <a:lnTo>
                      <a:pt x="0" y="510"/>
                    </a:lnTo>
                    <a:lnTo>
                      <a:pt x="0" y="397"/>
                    </a:lnTo>
                    <a:lnTo>
                      <a:pt x="57" y="397"/>
                    </a:lnTo>
                    <a:lnTo>
                      <a:pt x="57" y="340"/>
                    </a:lnTo>
                    <a:lnTo>
                      <a:pt x="113" y="340"/>
                    </a:lnTo>
                    <a:lnTo>
                      <a:pt x="170" y="340"/>
                    </a:lnTo>
                    <a:lnTo>
                      <a:pt x="170" y="226"/>
                    </a:lnTo>
                    <a:lnTo>
                      <a:pt x="227" y="226"/>
                    </a:lnTo>
                    <a:lnTo>
                      <a:pt x="227" y="113"/>
                    </a:lnTo>
                    <a:lnTo>
                      <a:pt x="283" y="113"/>
                    </a:lnTo>
                    <a:lnTo>
                      <a:pt x="283" y="0"/>
                    </a:lnTo>
                    <a:lnTo>
                      <a:pt x="340" y="0"/>
                    </a:lnTo>
                    <a:lnTo>
                      <a:pt x="340" y="56"/>
                    </a:lnTo>
                    <a:lnTo>
                      <a:pt x="397" y="56"/>
                    </a:lnTo>
                    <a:lnTo>
                      <a:pt x="397" y="113"/>
                    </a:lnTo>
                    <a:lnTo>
                      <a:pt x="624" y="113"/>
                    </a:lnTo>
                    <a:lnTo>
                      <a:pt x="624" y="170"/>
                    </a:lnTo>
                    <a:lnTo>
                      <a:pt x="737" y="170"/>
                    </a:lnTo>
                    <a:lnTo>
                      <a:pt x="737" y="226"/>
                    </a:lnTo>
                    <a:lnTo>
                      <a:pt x="794" y="226"/>
                    </a:lnTo>
                    <a:lnTo>
                      <a:pt x="794" y="397"/>
                    </a:lnTo>
                    <a:lnTo>
                      <a:pt x="737" y="397"/>
                    </a:lnTo>
                    <a:lnTo>
                      <a:pt x="737" y="453"/>
                    </a:lnTo>
                    <a:lnTo>
                      <a:pt x="680" y="453"/>
                    </a:lnTo>
                    <a:lnTo>
                      <a:pt x="680" y="510"/>
                    </a:lnTo>
                    <a:lnTo>
                      <a:pt x="624" y="510"/>
                    </a:lnTo>
                    <a:lnTo>
                      <a:pt x="624" y="62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6" name="Rectangle 952"/>
              <p:cNvSpPr>
                <a:spLocks noChangeArrowheads="1"/>
              </p:cNvSpPr>
              <p:nvPr/>
            </p:nvSpPr>
            <p:spPr bwMode="auto">
              <a:xfrm>
                <a:off x="1424" y="5916"/>
                <a:ext cx="56" cy="56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7" name="Freeform 953"/>
              <p:cNvSpPr>
                <a:spLocks/>
              </p:cNvSpPr>
              <p:nvPr/>
            </p:nvSpPr>
            <p:spPr bwMode="auto">
              <a:xfrm>
                <a:off x="3238" y="2400"/>
                <a:ext cx="114" cy="114"/>
              </a:xfrm>
              <a:custGeom>
                <a:avLst/>
                <a:gdLst>
                  <a:gd name="T0" fmla="*/ 0 w 114"/>
                  <a:gd name="T1" fmla="*/ 0 h 114"/>
                  <a:gd name="T2" fmla="*/ 0 w 114"/>
                  <a:gd name="T3" fmla="*/ 114 h 114"/>
                  <a:gd name="T4" fmla="*/ 114 w 114"/>
                  <a:gd name="T5" fmla="*/ 114 h 114"/>
                  <a:gd name="T6" fmla="*/ 114 w 114"/>
                  <a:gd name="T7" fmla="*/ 57 h 114"/>
                  <a:gd name="T8" fmla="*/ 57 w 114"/>
                  <a:gd name="T9" fmla="*/ 57 h 114"/>
                  <a:gd name="T10" fmla="*/ 57 w 114"/>
                  <a:gd name="T11" fmla="*/ 0 h 114"/>
                  <a:gd name="T12" fmla="*/ 0 w 114"/>
                  <a:gd name="T13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114">
                    <a:moveTo>
                      <a:pt x="0" y="0"/>
                    </a:moveTo>
                    <a:lnTo>
                      <a:pt x="0" y="114"/>
                    </a:lnTo>
                    <a:lnTo>
                      <a:pt x="114" y="114"/>
                    </a:lnTo>
                    <a:lnTo>
                      <a:pt x="114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8" name="Freeform 954"/>
              <p:cNvSpPr>
                <a:spLocks/>
              </p:cNvSpPr>
              <p:nvPr/>
            </p:nvSpPr>
            <p:spPr bwMode="auto">
              <a:xfrm>
                <a:off x="2047" y="2344"/>
                <a:ext cx="341" cy="340"/>
              </a:xfrm>
              <a:custGeom>
                <a:avLst/>
                <a:gdLst>
                  <a:gd name="T0" fmla="*/ 284 w 341"/>
                  <a:gd name="T1" fmla="*/ 340 h 340"/>
                  <a:gd name="T2" fmla="*/ 227 w 341"/>
                  <a:gd name="T3" fmla="*/ 340 h 340"/>
                  <a:gd name="T4" fmla="*/ 227 w 341"/>
                  <a:gd name="T5" fmla="*/ 283 h 340"/>
                  <a:gd name="T6" fmla="*/ 171 w 341"/>
                  <a:gd name="T7" fmla="*/ 283 h 340"/>
                  <a:gd name="T8" fmla="*/ 171 w 341"/>
                  <a:gd name="T9" fmla="*/ 226 h 340"/>
                  <a:gd name="T10" fmla="*/ 114 w 341"/>
                  <a:gd name="T11" fmla="*/ 226 h 340"/>
                  <a:gd name="T12" fmla="*/ 114 w 341"/>
                  <a:gd name="T13" fmla="*/ 170 h 340"/>
                  <a:gd name="T14" fmla="*/ 0 w 341"/>
                  <a:gd name="T15" fmla="*/ 170 h 340"/>
                  <a:gd name="T16" fmla="*/ 0 w 341"/>
                  <a:gd name="T17" fmla="*/ 56 h 340"/>
                  <a:gd name="T18" fmla="*/ 114 w 341"/>
                  <a:gd name="T19" fmla="*/ 56 h 340"/>
                  <a:gd name="T20" fmla="*/ 114 w 341"/>
                  <a:gd name="T21" fmla="*/ 0 h 340"/>
                  <a:gd name="T22" fmla="*/ 227 w 341"/>
                  <a:gd name="T23" fmla="*/ 0 h 340"/>
                  <a:gd name="T24" fmla="*/ 227 w 341"/>
                  <a:gd name="T25" fmla="*/ 56 h 340"/>
                  <a:gd name="T26" fmla="*/ 284 w 341"/>
                  <a:gd name="T27" fmla="*/ 56 h 340"/>
                  <a:gd name="T28" fmla="*/ 284 w 341"/>
                  <a:gd name="T29" fmla="*/ 113 h 340"/>
                  <a:gd name="T30" fmla="*/ 341 w 341"/>
                  <a:gd name="T31" fmla="*/ 113 h 340"/>
                  <a:gd name="T32" fmla="*/ 341 w 341"/>
                  <a:gd name="T33" fmla="*/ 226 h 340"/>
                  <a:gd name="T34" fmla="*/ 284 w 341"/>
                  <a:gd name="T35" fmla="*/ 226 h 340"/>
                  <a:gd name="T36" fmla="*/ 284 w 341"/>
                  <a:gd name="T37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1" h="340">
                    <a:moveTo>
                      <a:pt x="284" y="340"/>
                    </a:moveTo>
                    <a:lnTo>
                      <a:pt x="227" y="340"/>
                    </a:lnTo>
                    <a:lnTo>
                      <a:pt x="227" y="283"/>
                    </a:lnTo>
                    <a:lnTo>
                      <a:pt x="171" y="283"/>
                    </a:lnTo>
                    <a:lnTo>
                      <a:pt x="171" y="226"/>
                    </a:lnTo>
                    <a:lnTo>
                      <a:pt x="114" y="226"/>
                    </a:lnTo>
                    <a:lnTo>
                      <a:pt x="114" y="170"/>
                    </a:lnTo>
                    <a:lnTo>
                      <a:pt x="0" y="170"/>
                    </a:lnTo>
                    <a:lnTo>
                      <a:pt x="0" y="56"/>
                    </a:lnTo>
                    <a:lnTo>
                      <a:pt x="114" y="56"/>
                    </a:lnTo>
                    <a:lnTo>
                      <a:pt x="114" y="0"/>
                    </a:lnTo>
                    <a:lnTo>
                      <a:pt x="227" y="0"/>
                    </a:lnTo>
                    <a:lnTo>
                      <a:pt x="227" y="56"/>
                    </a:lnTo>
                    <a:lnTo>
                      <a:pt x="284" y="56"/>
                    </a:lnTo>
                    <a:lnTo>
                      <a:pt x="284" y="113"/>
                    </a:lnTo>
                    <a:lnTo>
                      <a:pt x="341" y="113"/>
                    </a:lnTo>
                    <a:lnTo>
                      <a:pt x="341" y="226"/>
                    </a:lnTo>
                    <a:lnTo>
                      <a:pt x="284" y="226"/>
                    </a:lnTo>
                    <a:lnTo>
                      <a:pt x="284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9" name="Freeform 955"/>
              <p:cNvSpPr>
                <a:spLocks/>
              </p:cNvSpPr>
              <p:nvPr/>
            </p:nvSpPr>
            <p:spPr bwMode="auto">
              <a:xfrm>
                <a:off x="3465" y="1663"/>
                <a:ext cx="113" cy="114"/>
              </a:xfrm>
              <a:custGeom>
                <a:avLst/>
                <a:gdLst>
                  <a:gd name="T0" fmla="*/ 113 w 113"/>
                  <a:gd name="T1" fmla="*/ 0 h 114"/>
                  <a:gd name="T2" fmla="*/ 57 w 113"/>
                  <a:gd name="T3" fmla="*/ 0 h 114"/>
                  <a:gd name="T4" fmla="*/ 57 w 113"/>
                  <a:gd name="T5" fmla="*/ 57 h 114"/>
                  <a:gd name="T6" fmla="*/ 0 w 113"/>
                  <a:gd name="T7" fmla="*/ 57 h 114"/>
                  <a:gd name="T8" fmla="*/ 0 w 113"/>
                  <a:gd name="T9" fmla="*/ 114 h 114"/>
                  <a:gd name="T10" fmla="*/ 113 w 113"/>
                  <a:gd name="T11" fmla="*/ 114 h 114"/>
                  <a:gd name="T12" fmla="*/ 113 w 113"/>
                  <a:gd name="T13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3" h="114">
                    <a:moveTo>
                      <a:pt x="113" y="0"/>
                    </a:move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114"/>
                    </a:lnTo>
                    <a:lnTo>
                      <a:pt x="113" y="114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0" name="Freeform 956"/>
              <p:cNvSpPr>
                <a:spLocks/>
              </p:cNvSpPr>
              <p:nvPr/>
            </p:nvSpPr>
            <p:spPr bwMode="auto">
              <a:xfrm>
                <a:off x="4769" y="3081"/>
                <a:ext cx="227" cy="283"/>
              </a:xfrm>
              <a:custGeom>
                <a:avLst/>
                <a:gdLst>
                  <a:gd name="T0" fmla="*/ 170 w 227"/>
                  <a:gd name="T1" fmla="*/ 283 h 283"/>
                  <a:gd name="T2" fmla="*/ 0 w 227"/>
                  <a:gd name="T3" fmla="*/ 283 h 283"/>
                  <a:gd name="T4" fmla="*/ 0 w 227"/>
                  <a:gd name="T5" fmla="*/ 56 h 283"/>
                  <a:gd name="T6" fmla="*/ 57 w 227"/>
                  <a:gd name="T7" fmla="*/ 56 h 283"/>
                  <a:gd name="T8" fmla="*/ 57 w 227"/>
                  <a:gd name="T9" fmla="*/ 0 h 283"/>
                  <a:gd name="T10" fmla="*/ 114 w 227"/>
                  <a:gd name="T11" fmla="*/ 0 h 283"/>
                  <a:gd name="T12" fmla="*/ 114 w 227"/>
                  <a:gd name="T13" fmla="*/ 56 h 283"/>
                  <a:gd name="T14" fmla="*/ 170 w 227"/>
                  <a:gd name="T15" fmla="*/ 56 h 283"/>
                  <a:gd name="T16" fmla="*/ 170 w 227"/>
                  <a:gd name="T17" fmla="*/ 170 h 283"/>
                  <a:gd name="T18" fmla="*/ 227 w 227"/>
                  <a:gd name="T19" fmla="*/ 170 h 283"/>
                  <a:gd name="T20" fmla="*/ 227 w 227"/>
                  <a:gd name="T21" fmla="*/ 227 h 283"/>
                  <a:gd name="T22" fmla="*/ 170 w 227"/>
                  <a:gd name="T23" fmla="*/ 227 h 283"/>
                  <a:gd name="T24" fmla="*/ 170 w 227"/>
                  <a:gd name="T25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7" h="283">
                    <a:moveTo>
                      <a:pt x="170" y="283"/>
                    </a:moveTo>
                    <a:lnTo>
                      <a:pt x="0" y="283"/>
                    </a:lnTo>
                    <a:lnTo>
                      <a:pt x="0" y="56"/>
                    </a:lnTo>
                    <a:lnTo>
                      <a:pt x="57" y="56"/>
                    </a:lnTo>
                    <a:lnTo>
                      <a:pt x="57" y="0"/>
                    </a:lnTo>
                    <a:lnTo>
                      <a:pt x="114" y="0"/>
                    </a:lnTo>
                    <a:lnTo>
                      <a:pt x="114" y="56"/>
                    </a:lnTo>
                    <a:lnTo>
                      <a:pt x="170" y="56"/>
                    </a:lnTo>
                    <a:lnTo>
                      <a:pt x="170" y="170"/>
                    </a:lnTo>
                    <a:lnTo>
                      <a:pt x="227" y="170"/>
                    </a:lnTo>
                    <a:lnTo>
                      <a:pt x="227" y="227"/>
                    </a:lnTo>
                    <a:lnTo>
                      <a:pt x="170" y="227"/>
                    </a:lnTo>
                    <a:lnTo>
                      <a:pt x="170" y="28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1" name="Freeform 957"/>
              <p:cNvSpPr>
                <a:spLocks/>
              </p:cNvSpPr>
              <p:nvPr/>
            </p:nvSpPr>
            <p:spPr bwMode="auto">
              <a:xfrm>
                <a:off x="4883" y="3081"/>
                <a:ext cx="170" cy="170"/>
              </a:xfrm>
              <a:custGeom>
                <a:avLst/>
                <a:gdLst>
                  <a:gd name="T0" fmla="*/ 0 w 170"/>
                  <a:gd name="T1" fmla="*/ 0 h 170"/>
                  <a:gd name="T2" fmla="*/ 0 w 170"/>
                  <a:gd name="T3" fmla="*/ 56 h 170"/>
                  <a:gd name="T4" fmla="*/ 56 w 170"/>
                  <a:gd name="T5" fmla="*/ 56 h 170"/>
                  <a:gd name="T6" fmla="*/ 56 w 170"/>
                  <a:gd name="T7" fmla="*/ 170 h 170"/>
                  <a:gd name="T8" fmla="*/ 170 w 170"/>
                  <a:gd name="T9" fmla="*/ 170 h 170"/>
                  <a:gd name="T10" fmla="*/ 170 w 170"/>
                  <a:gd name="T11" fmla="*/ 56 h 170"/>
                  <a:gd name="T12" fmla="*/ 113 w 170"/>
                  <a:gd name="T13" fmla="*/ 56 h 170"/>
                  <a:gd name="T14" fmla="*/ 113 w 170"/>
                  <a:gd name="T15" fmla="*/ 0 h 170"/>
                  <a:gd name="T16" fmla="*/ 0 w 170"/>
                  <a:gd name="T17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170">
                    <a:moveTo>
                      <a:pt x="0" y="0"/>
                    </a:moveTo>
                    <a:lnTo>
                      <a:pt x="0" y="56"/>
                    </a:lnTo>
                    <a:lnTo>
                      <a:pt x="56" y="56"/>
                    </a:lnTo>
                    <a:lnTo>
                      <a:pt x="56" y="170"/>
                    </a:lnTo>
                    <a:lnTo>
                      <a:pt x="170" y="170"/>
                    </a:lnTo>
                    <a:lnTo>
                      <a:pt x="170" y="56"/>
                    </a:lnTo>
                    <a:lnTo>
                      <a:pt x="113" y="56"/>
                    </a:lnTo>
                    <a:lnTo>
                      <a:pt x="113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2" name="Freeform 958"/>
              <p:cNvSpPr>
                <a:spLocks/>
              </p:cNvSpPr>
              <p:nvPr/>
            </p:nvSpPr>
            <p:spPr bwMode="auto">
              <a:xfrm>
                <a:off x="4769" y="2967"/>
                <a:ext cx="170" cy="170"/>
              </a:xfrm>
              <a:custGeom>
                <a:avLst/>
                <a:gdLst>
                  <a:gd name="T0" fmla="*/ 57 w 170"/>
                  <a:gd name="T1" fmla="*/ 170 h 170"/>
                  <a:gd name="T2" fmla="*/ 0 w 170"/>
                  <a:gd name="T3" fmla="*/ 170 h 170"/>
                  <a:gd name="T4" fmla="*/ 0 w 170"/>
                  <a:gd name="T5" fmla="*/ 57 h 170"/>
                  <a:gd name="T6" fmla="*/ 57 w 170"/>
                  <a:gd name="T7" fmla="*/ 57 h 170"/>
                  <a:gd name="T8" fmla="*/ 57 w 170"/>
                  <a:gd name="T9" fmla="*/ 0 h 170"/>
                  <a:gd name="T10" fmla="*/ 170 w 170"/>
                  <a:gd name="T11" fmla="*/ 0 h 170"/>
                  <a:gd name="T12" fmla="*/ 170 w 170"/>
                  <a:gd name="T13" fmla="*/ 114 h 170"/>
                  <a:gd name="T14" fmla="*/ 57 w 170"/>
                  <a:gd name="T15" fmla="*/ 114 h 170"/>
                  <a:gd name="T16" fmla="*/ 57 w 170"/>
                  <a:gd name="T17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170">
                    <a:moveTo>
                      <a:pt x="57" y="170"/>
                    </a:moveTo>
                    <a:lnTo>
                      <a:pt x="0" y="170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170" y="0"/>
                    </a:lnTo>
                    <a:lnTo>
                      <a:pt x="170" y="114"/>
                    </a:lnTo>
                    <a:lnTo>
                      <a:pt x="57" y="114"/>
                    </a:lnTo>
                    <a:lnTo>
                      <a:pt x="57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3" name="Freeform 959"/>
              <p:cNvSpPr>
                <a:spLocks/>
              </p:cNvSpPr>
              <p:nvPr/>
            </p:nvSpPr>
            <p:spPr bwMode="auto">
              <a:xfrm>
                <a:off x="4939" y="2911"/>
                <a:ext cx="114" cy="170"/>
              </a:xfrm>
              <a:custGeom>
                <a:avLst/>
                <a:gdLst>
                  <a:gd name="T0" fmla="*/ 57 w 114"/>
                  <a:gd name="T1" fmla="*/ 0 h 170"/>
                  <a:gd name="T2" fmla="*/ 114 w 114"/>
                  <a:gd name="T3" fmla="*/ 0 h 170"/>
                  <a:gd name="T4" fmla="*/ 114 w 114"/>
                  <a:gd name="T5" fmla="*/ 56 h 170"/>
                  <a:gd name="T6" fmla="*/ 114 w 114"/>
                  <a:gd name="T7" fmla="*/ 113 h 170"/>
                  <a:gd name="T8" fmla="*/ 57 w 114"/>
                  <a:gd name="T9" fmla="*/ 113 h 170"/>
                  <a:gd name="T10" fmla="*/ 57 w 114"/>
                  <a:gd name="T11" fmla="*/ 170 h 170"/>
                  <a:gd name="T12" fmla="*/ 0 w 114"/>
                  <a:gd name="T13" fmla="*/ 170 h 170"/>
                  <a:gd name="T14" fmla="*/ 0 w 114"/>
                  <a:gd name="T15" fmla="*/ 56 h 170"/>
                  <a:gd name="T16" fmla="*/ 57 w 114"/>
                  <a:gd name="T17" fmla="*/ 56 h 170"/>
                  <a:gd name="T18" fmla="*/ 57 w 114"/>
                  <a:gd name="T19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70">
                    <a:moveTo>
                      <a:pt x="57" y="0"/>
                    </a:moveTo>
                    <a:lnTo>
                      <a:pt x="114" y="0"/>
                    </a:lnTo>
                    <a:lnTo>
                      <a:pt x="114" y="56"/>
                    </a:lnTo>
                    <a:lnTo>
                      <a:pt x="114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56"/>
                    </a:lnTo>
                    <a:lnTo>
                      <a:pt x="57" y="56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4" name="Rectangle 960"/>
              <p:cNvSpPr>
                <a:spLocks noChangeArrowheads="1"/>
              </p:cNvSpPr>
              <p:nvPr/>
            </p:nvSpPr>
            <p:spPr bwMode="auto">
              <a:xfrm>
                <a:off x="5053" y="2911"/>
                <a:ext cx="56" cy="11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5" name="Freeform 961"/>
              <p:cNvSpPr>
                <a:spLocks/>
              </p:cNvSpPr>
              <p:nvPr/>
            </p:nvSpPr>
            <p:spPr bwMode="auto">
              <a:xfrm>
                <a:off x="4996" y="3024"/>
                <a:ext cx="283" cy="170"/>
              </a:xfrm>
              <a:custGeom>
                <a:avLst/>
                <a:gdLst>
                  <a:gd name="T0" fmla="*/ 0 w 283"/>
                  <a:gd name="T1" fmla="*/ 0 h 170"/>
                  <a:gd name="T2" fmla="*/ 283 w 283"/>
                  <a:gd name="T3" fmla="*/ 0 h 170"/>
                  <a:gd name="T4" fmla="*/ 283 w 283"/>
                  <a:gd name="T5" fmla="*/ 113 h 170"/>
                  <a:gd name="T6" fmla="*/ 227 w 283"/>
                  <a:gd name="T7" fmla="*/ 113 h 170"/>
                  <a:gd name="T8" fmla="*/ 227 w 283"/>
                  <a:gd name="T9" fmla="*/ 170 h 170"/>
                  <a:gd name="T10" fmla="*/ 57 w 283"/>
                  <a:gd name="T11" fmla="*/ 170 h 170"/>
                  <a:gd name="T12" fmla="*/ 57 w 283"/>
                  <a:gd name="T13" fmla="*/ 113 h 170"/>
                  <a:gd name="T14" fmla="*/ 0 w 283"/>
                  <a:gd name="T15" fmla="*/ 113 h 170"/>
                  <a:gd name="T16" fmla="*/ 0 w 283"/>
                  <a:gd name="T17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3" h="170">
                    <a:moveTo>
                      <a:pt x="0" y="0"/>
                    </a:moveTo>
                    <a:lnTo>
                      <a:pt x="283" y="0"/>
                    </a:lnTo>
                    <a:lnTo>
                      <a:pt x="283" y="113"/>
                    </a:lnTo>
                    <a:lnTo>
                      <a:pt x="227" y="113"/>
                    </a:lnTo>
                    <a:lnTo>
                      <a:pt x="227" y="170"/>
                    </a:lnTo>
                    <a:lnTo>
                      <a:pt x="57" y="170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6" name="Freeform 962"/>
              <p:cNvSpPr>
                <a:spLocks/>
              </p:cNvSpPr>
              <p:nvPr/>
            </p:nvSpPr>
            <p:spPr bwMode="auto">
              <a:xfrm>
                <a:off x="4712" y="2797"/>
                <a:ext cx="284" cy="227"/>
              </a:xfrm>
              <a:custGeom>
                <a:avLst/>
                <a:gdLst>
                  <a:gd name="T0" fmla="*/ 284 w 284"/>
                  <a:gd name="T1" fmla="*/ 170 h 227"/>
                  <a:gd name="T2" fmla="*/ 284 w 284"/>
                  <a:gd name="T3" fmla="*/ 57 h 227"/>
                  <a:gd name="T4" fmla="*/ 171 w 284"/>
                  <a:gd name="T5" fmla="*/ 57 h 227"/>
                  <a:gd name="T6" fmla="*/ 171 w 284"/>
                  <a:gd name="T7" fmla="*/ 0 h 227"/>
                  <a:gd name="T8" fmla="*/ 57 w 284"/>
                  <a:gd name="T9" fmla="*/ 0 h 227"/>
                  <a:gd name="T10" fmla="*/ 57 w 284"/>
                  <a:gd name="T11" fmla="*/ 57 h 227"/>
                  <a:gd name="T12" fmla="*/ 114 w 284"/>
                  <a:gd name="T13" fmla="*/ 57 h 227"/>
                  <a:gd name="T14" fmla="*/ 114 w 284"/>
                  <a:gd name="T15" fmla="*/ 114 h 227"/>
                  <a:gd name="T16" fmla="*/ 0 w 284"/>
                  <a:gd name="T17" fmla="*/ 114 h 227"/>
                  <a:gd name="T18" fmla="*/ 0 w 284"/>
                  <a:gd name="T19" fmla="*/ 227 h 227"/>
                  <a:gd name="T20" fmla="*/ 114 w 284"/>
                  <a:gd name="T21" fmla="*/ 227 h 227"/>
                  <a:gd name="T22" fmla="*/ 114 w 284"/>
                  <a:gd name="T23" fmla="*/ 170 h 227"/>
                  <a:gd name="T24" fmla="*/ 284 w 284"/>
                  <a:gd name="T25" fmla="*/ 17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4" h="227">
                    <a:moveTo>
                      <a:pt x="284" y="170"/>
                    </a:moveTo>
                    <a:lnTo>
                      <a:pt x="284" y="57"/>
                    </a:lnTo>
                    <a:lnTo>
                      <a:pt x="171" y="57"/>
                    </a:lnTo>
                    <a:lnTo>
                      <a:pt x="171" y="0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114" y="57"/>
                    </a:lnTo>
                    <a:lnTo>
                      <a:pt x="114" y="114"/>
                    </a:lnTo>
                    <a:lnTo>
                      <a:pt x="0" y="114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170"/>
                    </a:lnTo>
                    <a:lnTo>
                      <a:pt x="284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7" name="Freeform 963"/>
              <p:cNvSpPr>
                <a:spLocks/>
              </p:cNvSpPr>
              <p:nvPr/>
            </p:nvSpPr>
            <p:spPr bwMode="auto">
              <a:xfrm>
                <a:off x="4996" y="2797"/>
                <a:ext cx="170" cy="114"/>
              </a:xfrm>
              <a:custGeom>
                <a:avLst/>
                <a:gdLst>
                  <a:gd name="T0" fmla="*/ 170 w 170"/>
                  <a:gd name="T1" fmla="*/ 114 h 114"/>
                  <a:gd name="T2" fmla="*/ 0 w 170"/>
                  <a:gd name="T3" fmla="*/ 114 h 114"/>
                  <a:gd name="T4" fmla="*/ 0 w 170"/>
                  <a:gd name="T5" fmla="*/ 57 h 114"/>
                  <a:gd name="T6" fmla="*/ 57 w 170"/>
                  <a:gd name="T7" fmla="*/ 57 h 114"/>
                  <a:gd name="T8" fmla="*/ 57 w 170"/>
                  <a:gd name="T9" fmla="*/ 0 h 114"/>
                  <a:gd name="T10" fmla="*/ 113 w 170"/>
                  <a:gd name="T11" fmla="*/ 0 h 114"/>
                  <a:gd name="T12" fmla="*/ 113 w 170"/>
                  <a:gd name="T13" fmla="*/ 57 h 114"/>
                  <a:gd name="T14" fmla="*/ 170 w 170"/>
                  <a:gd name="T15" fmla="*/ 57 h 114"/>
                  <a:gd name="T16" fmla="*/ 170 w 170"/>
                  <a:gd name="T17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114">
                    <a:moveTo>
                      <a:pt x="170" y="114"/>
                    </a:moveTo>
                    <a:lnTo>
                      <a:pt x="0" y="114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170" y="57"/>
                    </a:lnTo>
                    <a:lnTo>
                      <a:pt x="170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8" name="Freeform 964"/>
              <p:cNvSpPr>
                <a:spLocks/>
              </p:cNvSpPr>
              <p:nvPr/>
            </p:nvSpPr>
            <p:spPr bwMode="auto">
              <a:xfrm>
                <a:off x="4883" y="2740"/>
                <a:ext cx="170" cy="114"/>
              </a:xfrm>
              <a:custGeom>
                <a:avLst/>
                <a:gdLst>
                  <a:gd name="T0" fmla="*/ 0 w 170"/>
                  <a:gd name="T1" fmla="*/ 0 h 114"/>
                  <a:gd name="T2" fmla="*/ 0 w 170"/>
                  <a:gd name="T3" fmla="*/ 114 h 114"/>
                  <a:gd name="T4" fmla="*/ 170 w 170"/>
                  <a:gd name="T5" fmla="*/ 114 h 114"/>
                  <a:gd name="T6" fmla="*/ 170 w 170"/>
                  <a:gd name="T7" fmla="*/ 57 h 114"/>
                  <a:gd name="T8" fmla="*/ 113 w 170"/>
                  <a:gd name="T9" fmla="*/ 57 h 114"/>
                  <a:gd name="T10" fmla="*/ 113 w 170"/>
                  <a:gd name="T11" fmla="*/ 0 h 114"/>
                  <a:gd name="T12" fmla="*/ 56 w 170"/>
                  <a:gd name="T13" fmla="*/ 0 h 114"/>
                  <a:gd name="T14" fmla="*/ 0 w 170"/>
                  <a:gd name="T15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0" h="114">
                    <a:moveTo>
                      <a:pt x="0" y="0"/>
                    </a:moveTo>
                    <a:lnTo>
                      <a:pt x="0" y="114"/>
                    </a:lnTo>
                    <a:lnTo>
                      <a:pt x="170" y="114"/>
                    </a:lnTo>
                    <a:lnTo>
                      <a:pt x="170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56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9" name="Freeform 965"/>
              <p:cNvSpPr>
                <a:spLocks/>
              </p:cNvSpPr>
              <p:nvPr/>
            </p:nvSpPr>
            <p:spPr bwMode="auto">
              <a:xfrm>
                <a:off x="5109" y="2684"/>
                <a:ext cx="170" cy="170"/>
              </a:xfrm>
              <a:custGeom>
                <a:avLst/>
                <a:gdLst>
                  <a:gd name="T0" fmla="*/ 0 w 170"/>
                  <a:gd name="T1" fmla="*/ 170 h 170"/>
                  <a:gd name="T2" fmla="*/ 0 w 170"/>
                  <a:gd name="T3" fmla="*/ 56 h 170"/>
                  <a:gd name="T4" fmla="*/ 57 w 170"/>
                  <a:gd name="T5" fmla="*/ 56 h 170"/>
                  <a:gd name="T6" fmla="*/ 57 w 170"/>
                  <a:gd name="T7" fmla="*/ 0 h 170"/>
                  <a:gd name="T8" fmla="*/ 170 w 170"/>
                  <a:gd name="T9" fmla="*/ 0 h 170"/>
                  <a:gd name="T10" fmla="*/ 170 w 170"/>
                  <a:gd name="T11" fmla="*/ 56 h 170"/>
                  <a:gd name="T12" fmla="*/ 114 w 170"/>
                  <a:gd name="T13" fmla="*/ 56 h 170"/>
                  <a:gd name="T14" fmla="*/ 114 w 170"/>
                  <a:gd name="T15" fmla="*/ 113 h 170"/>
                  <a:gd name="T16" fmla="*/ 57 w 170"/>
                  <a:gd name="T17" fmla="*/ 113 h 170"/>
                  <a:gd name="T18" fmla="*/ 57 w 170"/>
                  <a:gd name="T19" fmla="*/ 170 h 170"/>
                  <a:gd name="T20" fmla="*/ 0 w 170"/>
                  <a:gd name="T21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0" h="170">
                    <a:moveTo>
                      <a:pt x="0" y="170"/>
                    </a:moveTo>
                    <a:lnTo>
                      <a:pt x="0" y="56"/>
                    </a:lnTo>
                    <a:lnTo>
                      <a:pt x="57" y="56"/>
                    </a:lnTo>
                    <a:lnTo>
                      <a:pt x="57" y="0"/>
                    </a:lnTo>
                    <a:lnTo>
                      <a:pt x="170" y="0"/>
                    </a:lnTo>
                    <a:lnTo>
                      <a:pt x="170" y="56"/>
                    </a:lnTo>
                    <a:lnTo>
                      <a:pt x="114" y="56"/>
                    </a:lnTo>
                    <a:lnTo>
                      <a:pt x="114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0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30" name="Freeform 966"/>
              <p:cNvSpPr>
                <a:spLocks/>
              </p:cNvSpPr>
              <p:nvPr/>
            </p:nvSpPr>
            <p:spPr bwMode="auto">
              <a:xfrm>
                <a:off x="4996" y="2684"/>
                <a:ext cx="170" cy="113"/>
              </a:xfrm>
              <a:custGeom>
                <a:avLst/>
                <a:gdLst>
                  <a:gd name="T0" fmla="*/ 170 w 170"/>
                  <a:gd name="T1" fmla="*/ 0 h 113"/>
                  <a:gd name="T2" fmla="*/ 0 w 170"/>
                  <a:gd name="T3" fmla="*/ 0 h 113"/>
                  <a:gd name="T4" fmla="*/ 0 w 170"/>
                  <a:gd name="T5" fmla="*/ 113 h 113"/>
                  <a:gd name="T6" fmla="*/ 113 w 170"/>
                  <a:gd name="T7" fmla="*/ 113 h 113"/>
                  <a:gd name="T8" fmla="*/ 113 w 170"/>
                  <a:gd name="T9" fmla="*/ 56 h 113"/>
                  <a:gd name="T10" fmla="*/ 170 w 170"/>
                  <a:gd name="T11" fmla="*/ 56 h 113"/>
                  <a:gd name="T12" fmla="*/ 170 w 170"/>
                  <a:gd name="T13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113">
                    <a:moveTo>
                      <a:pt x="170" y="0"/>
                    </a:moveTo>
                    <a:lnTo>
                      <a:pt x="0" y="0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56"/>
                    </a:lnTo>
                    <a:lnTo>
                      <a:pt x="170" y="56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31" name="Freeform 967"/>
              <p:cNvSpPr>
                <a:spLocks/>
              </p:cNvSpPr>
              <p:nvPr/>
            </p:nvSpPr>
            <p:spPr bwMode="auto">
              <a:xfrm>
                <a:off x="5109" y="2570"/>
                <a:ext cx="114" cy="114"/>
              </a:xfrm>
              <a:custGeom>
                <a:avLst/>
                <a:gdLst>
                  <a:gd name="T0" fmla="*/ 0 w 114"/>
                  <a:gd name="T1" fmla="*/ 114 h 114"/>
                  <a:gd name="T2" fmla="*/ 0 w 114"/>
                  <a:gd name="T3" fmla="*/ 57 h 114"/>
                  <a:gd name="T4" fmla="*/ 57 w 114"/>
                  <a:gd name="T5" fmla="*/ 57 h 114"/>
                  <a:gd name="T6" fmla="*/ 57 w 114"/>
                  <a:gd name="T7" fmla="*/ 0 h 114"/>
                  <a:gd name="T8" fmla="*/ 114 w 114"/>
                  <a:gd name="T9" fmla="*/ 0 h 114"/>
                  <a:gd name="T10" fmla="*/ 114 w 114"/>
                  <a:gd name="T11" fmla="*/ 114 h 114"/>
                  <a:gd name="T12" fmla="*/ 0 w 114"/>
                  <a:gd name="T13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114">
                    <a:moveTo>
                      <a:pt x="0" y="114"/>
                    </a:moveTo>
                    <a:lnTo>
                      <a:pt x="0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114" y="0"/>
                    </a:lnTo>
                    <a:lnTo>
                      <a:pt x="114" y="114"/>
                    </a:lnTo>
                    <a:lnTo>
                      <a:pt x="0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32" name="Freeform 968"/>
              <p:cNvSpPr>
                <a:spLocks/>
              </p:cNvSpPr>
              <p:nvPr/>
            </p:nvSpPr>
            <p:spPr bwMode="auto">
              <a:xfrm>
                <a:off x="4996" y="2514"/>
                <a:ext cx="170" cy="170"/>
              </a:xfrm>
              <a:custGeom>
                <a:avLst/>
                <a:gdLst>
                  <a:gd name="T0" fmla="*/ 57 w 170"/>
                  <a:gd name="T1" fmla="*/ 170 h 170"/>
                  <a:gd name="T2" fmla="*/ 57 w 170"/>
                  <a:gd name="T3" fmla="*/ 56 h 170"/>
                  <a:gd name="T4" fmla="*/ 0 w 170"/>
                  <a:gd name="T5" fmla="*/ 56 h 170"/>
                  <a:gd name="T6" fmla="*/ 0 w 170"/>
                  <a:gd name="T7" fmla="*/ 0 h 170"/>
                  <a:gd name="T8" fmla="*/ 113 w 170"/>
                  <a:gd name="T9" fmla="*/ 0 h 170"/>
                  <a:gd name="T10" fmla="*/ 113 w 170"/>
                  <a:gd name="T11" fmla="*/ 56 h 170"/>
                  <a:gd name="T12" fmla="*/ 170 w 170"/>
                  <a:gd name="T13" fmla="*/ 56 h 170"/>
                  <a:gd name="T14" fmla="*/ 170 w 170"/>
                  <a:gd name="T15" fmla="*/ 113 h 170"/>
                  <a:gd name="T16" fmla="*/ 113 w 170"/>
                  <a:gd name="T17" fmla="*/ 113 h 170"/>
                  <a:gd name="T18" fmla="*/ 113 w 170"/>
                  <a:gd name="T19" fmla="*/ 170 h 170"/>
                  <a:gd name="T20" fmla="*/ 57 w 170"/>
                  <a:gd name="T21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0" h="170">
                    <a:moveTo>
                      <a:pt x="57" y="170"/>
                    </a:moveTo>
                    <a:lnTo>
                      <a:pt x="57" y="56"/>
                    </a:lnTo>
                    <a:lnTo>
                      <a:pt x="0" y="56"/>
                    </a:lnTo>
                    <a:lnTo>
                      <a:pt x="0" y="0"/>
                    </a:lnTo>
                    <a:lnTo>
                      <a:pt x="113" y="0"/>
                    </a:lnTo>
                    <a:lnTo>
                      <a:pt x="113" y="56"/>
                    </a:lnTo>
                    <a:lnTo>
                      <a:pt x="170" y="56"/>
                    </a:lnTo>
                    <a:lnTo>
                      <a:pt x="170" y="113"/>
                    </a:lnTo>
                    <a:lnTo>
                      <a:pt x="113" y="113"/>
                    </a:lnTo>
                    <a:lnTo>
                      <a:pt x="113" y="170"/>
                    </a:lnTo>
                    <a:lnTo>
                      <a:pt x="57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33" name="Freeform 969"/>
              <p:cNvSpPr>
                <a:spLocks/>
              </p:cNvSpPr>
              <p:nvPr/>
            </p:nvSpPr>
            <p:spPr bwMode="auto">
              <a:xfrm>
                <a:off x="4996" y="2344"/>
                <a:ext cx="170" cy="170"/>
              </a:xfrm>
              <a:custGeom>
                <a:avLst/>
                <a:gdLst>
                  <a:gd name="T0" fmla="*/ 0 w 170"/>
                  <a:gd name="T1" fmla="*/ 170 h 170"/>
                  <a:gd name="T2" fmla="*/ 0 w 170"/>
                  <a:gd name="T3" fmla="*/ 113 h 170"/>
                  <a:gd name="T4" fmla="*/ 113 w 170"/>
                  <a:gd name="T5" fmla="*/ 113 h 170"/>
                  <a:gd name="T6" fmla="*/ 113 w 170"/>
                  <a:gd name="T7" fmla="*/ 0 h 170"/>
                  <a:gd name="T8" fmla="*/ 170 w 170"/>
                  <a:gd name="T9" fmla="*/ 0 h 170"/>
                  <a:gd name="T10" fmla="*/ 170 w 170"/>
                  <a:gd name="T11" fmla="*/ 170 h 170"/>
                  <a:gd name="T12" fmla="*/ 0 w 170"/>
                  <a:gd name="T13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170">
                    <a:moveTo>
                      <a:pt x="0" y="170"/>
                    </a:move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0"/>
                    </a:lnTo>
                    <a:lnTo>
                      <a:pt x="170" y="0"/>
                    </a:lnTo>
                    <a:lnTo>
                      <a:pt x="170" y="170"/>
                    </a:lnTo>
                    <a:lnTo>
                      <a:pt x="0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34" name="Freeform 970"/>
              <p:cNvSpPr>
                <a:spLocks/>
              </p:cNvSpPr>
              <p:nvPr/>
            </p:nvSpPr>
            <p:spPr bwMode="auto">
              <a:xfrm>
                <a:off x="5109" y="2287"/>
                <a:ext cx="227" cy="340"/>
              </a:xfrm>
              <a:custGeom>
                <a:avLst/>
                <a:gdLst>
                  <a:gd name="T0" fmla="*/ 114 w 227"/>
                  <a:gd name="T1" fmla="*/ 340 h 340"/>
                  <a:gd name="T2" fmla="*/ 227 w 227"/>
                  <a:gd name="T3" fmla="*/ 340 h 340"/>
                  <a:gd name="T4" fmla="*/ 227 w 227"/>
                  <a:gd name="T5" fmla="*/ 227 h 340"/>
                  <a:gd name="T6" fmla="*/ 170 w 227"/>
                  <a:gd name="T7" fmla="*/ 227 h 340"/>
                  <a:gd name="T8" fmla="*/ 170 w 227"/>
                  <a:gd name="T9" fmla="*/ 57 h 340"/>
                  <a:gd name="T10" fmla="*/ 114 w 227"/>
                  <a:gd name="T11" fmla="*/ 57 h 340"/>
                  <a:gd name="T12" fmla="*/ 114 w 227"/>
                  <a:gd name="T13" fmla="*/ 0 h 340"/>
                  <a:gd name="T14" fmla="*/ 57 w 227"/>
                  <a:gd name="T15" fmla="*/ 0 h 340"/>
                  <a:gd name="T16" fmla="*/ 57 w 227"/>
                  <a:gd name="T17" fmla="*/ 227 h 340"/>
                  <a:gd name="T18" fmla="*/ 0 w 227"/>
                  <a:gd name="T19" fmla="*/ 227 h 340"/>
                  <a:gd name="T20" fmla="*/ 0 w 227"/>
                  <a:gd name="T21" fmla="*/ 283 h 340"/>
                  <a:gd name="T22" fmla="*/ 114 w 227"/>
                  <a:gd name="T23" fmla="*/ 283 h 340"/>
                  <a:gd name="T24" fmla="*/ 114 w 227"/>
                  <a:gd name="T25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7" h="340">
                    <a:moveTo>
                      <a:pt x="114" y="340"/>
                    </a:moveTo>
                    <a:lnTo>
                      <a:pt x="227" y="340"/>
                    </a:lnTo>
                    <a:lnTo>
                      <a:pt x="227" y="227"/>
                    </a:lnTo>
                    <a:lnTo>
                      <a:pt x="170" y="227"/>
                    </a:lnTo>
                    <a:lnTo>
                      <a:pt x="170" y="57"/>
                    </a:lnTo>
                    <a:lnTo>
                      <a:pt x="114" y="57"/>
                    </a:lnTo>
                    <a:lnTo>
                      <a:pt x="114" y="0"/>
                    </a:lnTo>
                    <a:lnTo>
                      <a:pt x="57" y="0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283"/>
                    </a:lnTo>
                    <a:lnTo>
                      <a:pt x="114" y="283"/>
                    </a:lnTo>
                    <a:lnTo>
                      <a:pt x="114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35" name="Freeform 971"/>
              <p:cNvSpPr>
                <a:spLocks/>
              </p:cNvSpPr>
              <p:nvPr/>
            </p:nvSpPr>
            <p:spPr bwMode="auto">
              <a:xfrm>
                <a:off x="4939" y="2173"/>
                <a:ext cx="227" cy="284"/>
              </a:xfrm>
              <a:custGeom>
                <a:avLst/>
                <a:gdLst>
                  <a:gd name="T0" fmla="*/ 227 w 227"/>
                  <a:gd name="T1" fmla="*/ 114 h 284"/>
                  <a:gd name="T2" fmla="*/ 114 w 227"/>
                  <a:gd name="T3" fmla="*/ 114 h 284"/>
                  <a:gd name="T4" fmla="*/ 114 w 227"/>
                  <a:gd name="T5" fmla="*/ 57 h 284"/>
                  <a:gd name="T6" fmla="*/ 57 w 227"/>
                  <a:gd name="T7" fmla="*/ 57 h 284"/>
                  <a:gd name="T8" fmla="*/ 57 w 227"/>
                  <a:gd name="T9" fmla="*/ 0 h 284"/>
                  <a:gd name="T10" fmla="*/ 0 w 227"/>
                  <a:gd name="T11" fmla="*/ 0 h 284"/>
                  <a:gd name="T12" fmla="*/ 0 w 227"/>
                  <a:gd name="T13" fmla="*/ 171 h 284"/>
                  <a:gd name="T14" fmla="*/ 57 w 227"/>
                  <a:gd name="T15" fmla="*/ 171 h 284"/>
                  <a:gd name="T16" fmla="*/ 57 w 227"/>
                  <a:gd name="T17" fmla="*/ 284 h 284"/>
                  <a:gd name="T18" fmla="*/ 170 w 227"/>
                  <a:gd name="T19" fmla="*/ 284 h 284"/>
                  <a:gd name="T20" fmla="*/ 170 w 227"/>
                  <a:gd name="T21" fmla="*/ 171 h 284"/>
                  <a:gd name="T22" fmla="*/ 227 w 227"/>
                  <a:gd name="T23" fmla="*/ 171 h 284"/>
                  <a:gd name="T24" fmla="*/ 227 w 227"/>
                  <a:gd name="T25" fmla="*/ 11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7" h="284">
                    <a:moveTo>
                      <a:pt x="227" y="114"/>
                    </a:moveTo>
                    <a:lnTo>
                      <a:pt x="114" y="114"/>
                    </a:lnTo>
                    <a:lnTo>
                      <a:pt x="114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0" y="0"/>
                    </a:lnTo>
                    <a:lnTo>
                      <a:pt x="0" y="171"/>
                    </a:lnTo>
                    <a:lnTo>
                      <a:pt x="57" y="171"/>
                    </a:lnTo>
                    <a:lnTo>
                      <a:pt x="57" y="284"/>
                    </a:lnTo>
                    <a:lnTo>
                      <a:pt x="170" y="284"/>
                    </a:lnTo>
                    <a:lnTo>
                      <a:pt x="170" y="171"/>
                    </a:lnTo>
                    <a:lnTo>
                      <a:pt x="227" y="171"/>
                    </a:lnTo>
                    <a:lnTo>
                      <a:pt x="227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36" name="Freeform 972"/>
              <p:cNvSpPr>
                <a:spLocks/>
              </p:cNvSpPr>
              <p:nvPr/>
            </p:nvSpPr>
            <p:spPr bwMode="auto">
              <a:xfrm>
                <a:off x="5166" y="2173"/>
                <a:ext cx="397" cy="511"/>
              </a:xfrm>
              <a:custGeom>
                <a:avLst/>
                <a:gdLst>
                  <a:gd name="T0" fmla="*/ 0 w 397"/>
                  <a:gd name="T1" fmla="*/ 114 h 511"/>
                  <a:gd name="T2" fmla="*/ 0 w 397"/>
                  <a:gd name="T3" fmla="*/ 57 h 511"/>
                  <a:gd name="T4" fmla="*/ 57 w 397"/>
                  <a:gd name="T5" fmla="*/ 57 h 511"/>
                  <a:gd name="T6" fmla="*/ 57 w 397"/>
                  <a:gd name="T7" fmla="*/ 0 h 511"/>
                  <a:gd name="T8" fmla="*/ 170 w 397"/>
                  <a:gd name="T9" fmla="*/ 0 h 511"/>
                  <a:gd name="T10" fmla="*/ 170 w 397"/>
                  <a:gd name="T11" fmla="*/ 171 h 511"/>
                  <a:gd name="T12" fmla="*/ 227 w 397"/>
                  <a:gd name="T13" fmla="*/ 171 h 511"/>
                  <a:gd name="T14" fmla="*/ 227 w 397"/>
                  <a:gd name="T15" fmla="*/ 284 h 511"/>
                  <a:gd name="T16" fmla="*/ 284 w 397"/>
                  <a:gd name="T17" fmla="*/ 284 h 511"/>
                  <a:gd name="T18" fmla="*/ 284 w 397"/>
                  <a:gd name="T19" fmla="*/ 341 h 511"/>
                  <a:gd name="T20" fmla="*/ 340 w 397"/>
                  <a:gd name="T21" fmla="*/ 341 h 511"/>
                  <a:gd name="T22" fmla="*/ 340 w 397"/>
                  <a:gd name="T23" fmla="*/ 397 h 511"/>
                  <a:gd name="T24" fmla="*/ 397 w 397"/>
                  <a:gd name="T25" fmla="*/ 397 h 511"/>
                  <a:gd name="T26" fmla="*/ 397 w 397"/>
                  <a:gd name="T27" fmla="*/ 511 h 511"/>
                  <a:gd name="T28" fmla="*/ 340 w 397"/>
                  <a:gd name="T29" fmla="*/ 511 h 511"/>
                  <a:gd name="T30" fmla="*/ 340 w 397"/>
                  <a:gd name="T31" fmla="*/ 454 h 511"/>
                  <a:gd name="T32" fmla="*/ 284 w 397"/>
                  <a:gd name="T33" fmla="*/ 454 h 511"/>
                  <a:gd name="T34" fmla="*/ 284 w 397"/>
                  <a:gd name="T35" fmla="*/ 397 h 511"/>
                  <a:gd name="T36" fmla="*/ 170 w 397"/>
                  <a:gd name="T37" fmla="*/ 397 h 511"/>
                  <a:gd name="T38" fmla="*/ 170 w 397"/>
                  <a:gd name="T39" fmla="*/ 341 h 511"/>
                  <a:gd name="T40" fmla="*/ 113 w 397"/>
                  <a:gd name="T41" fmla="*/ 341 h 511"/>
                  <a:gd name="T42" fmla="*/ 113 w 397"/>
                  <a:gd name="T43" fmla="*/ 171 h 511"/>
                  <a:gd name="T44" fmla="*/ 57 w 397"/>
                  <a:gd name="T45" fmla="*/ 171 h 511"/>
                  <a:gd name="T46" fmla="*/ 57 w 397"/>
                  <a:gd name="T47" fmla="*/ 114 h 511"/>
                  <a:gd name="T48" fmla="*/ 0 w 397"/>
                  <a:gd name="T49" fmla="*/ 114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97" h="511">
                    <a:moveTo>
                      <a:pt x="0" y="114"/>
                    </a:moveTo>
                    <a:lnTo>
                      <a:pt x="0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170" y="0"/>
                    </a:lnTo>
                    <a:lnTo>
                      <a:pt x="170" y="171"/>
                    </a:lnTo>
                    <a:lnTo>
                      <a:pt x="227" y="171"/>
                    </a:lnTo>
                    <a:lnTo>
                      <a:pt x="227" y="284"/>
                    </a:lnTo>
                    <a:lnTo>
                      <a:pt x="284" y="284"/>
                    </a:lnTo>
                    <a:lnTo>
                      <a:pt x="284" y="341"/>
                    </a:lnTo>
                    <a:lnTo>
                      <a:pt x="340" y="341"/>
                    </a:lnTo>
                    <a:lnTo>
                      <a:pt x="340" y="397"/>
                    </a:lnTo>
                    <a:lnTo>
                      <a:pt x="397" y="397"/>
                    </a:lnTo>
                    <a:lnTo>
                      <a:pt x="397" y="511"/>
                    </a:lnTo>
                    <a:lnTo>
                      <a:pt x="340" y="511"/>
                    </a:lnTo>
                    <a:lnTo>
                      <a:pt x="340" y="454"/>
                    </a:lnTo>
                    <a:lnTo>
                      <a:pt x="284" y="454"/>
                    </a:lnTo>
                    <a:lnTo>
                      <a:pt x="284" y="397"/>
                    </a:lnTo>
                    <a:lnTo>
                      <a:pt x="170" y="397"/>
                    </a:lnTo>
                    <a:lnTo>
                      <a:pt x="170" y="341"/>
                    </a:lnTo>
                    <a:lnTo>
                      <a:pt x="113" y="341"/>
                    </a:lnTo>
                    <a:lnTo>
                      <a:pt x="113" y="171"/>
                    </a:lnTo>
                    <a:lnTo>
                      <a:pt x="57" y="171"/>
                    </a:lnTo>
                    <a:lnTo>
                      <a:pt x="57" y="114"/>
                    </a:lnTo>
                    <a:lnTo>
                      <a:pt x="0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38" name="Freeform 974"/>
              <p:cNvSpPr>
                <a:spLocks/>
              </p:cNvSpPr>
              <p:nvPr/>
            </p:nvSpPr>
            <p:spPr bwMode="auto">
              <a:xfrm>
                <a:off x="5053" y="1890"/>
                <a:ext cx="510" cy="397"/>
              </a:xfrm>
              <a:custGeom>
                <a:avLst/>
                <a:gdLst>
                  <a:gd name="T0" fmla="*/ 0 w 510"/>
                  <a:gd name="T1" fmla="*/ 340 h 397"/>
                  <a:gd name="T2" fmla="*/ 0 w 510"/>
                  <a:gd name="T3" fmla="*/ 397 h 397"/>
                  <a:gd name="T4" fmla="*/ 113 w 510"/>
                  <a:gd name="T5" fmla="*/ 397 h 397"/>
                  <a:gd name="T6" fmla="*/ 113 w 510"/>
                  <a:gd name="T7" fmla="*/ 340 h 397"/>
                  <a:gd name="T8" fmla="*/ 170 w 510"/>
                  <a:gd name="T9" fmla="*/ 340 h 397"/>
                  <a:gd name="T10" fmla="*/ 170 w 510"/>
                  <a:gd name="T11" fmla="*/ 283 h 397"/>
                  <a:gd name="T12" fmla="*/ 226 w 510"/>
                  <a:gd name="T13" fmla="*/ 283 h 397"/>
                  <a:gd name="T14" fmla="*/ 226 w 510"/>
                  <a:gd name="T15" fmla="*/ 227 h 397"/>
                  <a:gd name="T16" fmla="*/ 340 w 510"/>
                  <a:gd name="T17" fmla="*/ 227 h 397"/>
                  <a:gd name="T18" fmla="*/ 340 w 510"/>
                  <a:gd name="T19" fmla="*/ 170 h 397"/>
                  <a:gd name="T20" fmla="*/ 510 w 510"/>
                  <a:gd name="T21" fmla="*/ 170 h 397"/>
                  <a:gd name="T22" fmla="*/ 510 w 510"/>
                  <a:gd name="T23" fmla="*/ 0 h 397"/>
                  <a:gd name="T24" fmla="*/ 453 w 510"/>
                  <a:gd name="T25" fmla="*/ 0 h 397"/>
                  <a:gd name="T26" fmla="*/ 453 w 510"/>
                  <a:gd name="T27" fmla="*/ 57 h 397"/>
                  <a:gd name="T28" fmla="*/ 283 w 510"/>
                  <a:gd name="T29" fmla="*/ 57 h 397"/>
                  <a:gd name="T30" fmla="*/ 283 w 510"/>
                  <a:gd name="T31" fmla="*/ 113 h 397"/>
                  <a:gd name="T32" fmla="*/ 226 w 510"/>
                  <a:gd name="T33" fmla="*/ 113 h 397"/>
                  <a:gd name="T34" fmla="*/ 226 w 510"/>
                  <a:gd name="T35" fmla="*/ 170 h 397"/>
                  <a:gd name="T36" fmla="*/ 170 w 510"/>
                  <a:gd name="T37" fmla="*/ 170 h 397"/>
                  <a:gd name="T38" fmla="*/ 170 w 510"/>
                  <a:gd name="T39" fmla="*/ 227 h 397"/>
                  <a:gd name="T40" fmla="*/ 113 w 510"/>
                  <a:gd name="T41" fmla="*/ 227 h 397"/>
                  <a:gd name="T42" fmla="*/ 113 w 510"/>
                  <a:gd name="T43" fmla="*/ 283 h 397"/>
                  <a:gd name="T44" fmla="*/ 56 w 510"/>
                  <a:gd name="T45" fmla="*/ 283 h 397"/>
                  <a:gd name="T46" fmla="*/ 56 w 510"/>
                  <a:gd name="T47" fmla="*/ 340 h 397"/>
                  <a:gd name="T48" fmla="*/ 0 w 510"/>
                  <a:gd name="T49" fmla="*/ 34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10" h="397">
                    <a:moveTo>
                      <a:pt x="0" y="340"/>
                    </a:moveTo>
                    <a:lnTo>
                      <a:pt x="0" y="397"/>
                    </a:lnTo>
                    <a:lnTo>
                      <a:pt x="113" y="397"/>
                    </a:lnTo>
                    <a:lnTo>
                      <a:pt x="113" y="340"/>
                    </a:lnTo>
                    <a:lnTo>
                      <a:pt x="170" y="340"/>
                    </a:lnTo>
                    <a:lnTo>
                      <a:pt x="170" y="283"/>
                    </a:lnTo>
                    <a:lnTo>
                      <a:pt x="226" y="283"/>
                    </a:lnTo>
                    <a:lnTo>
                      <a:pt x="226" y="227"/>
                    </a:lnTo>
                    <a:lnTo>
                      <a:pt x="340" y="227"/>
                    </a:lnTo>
                    <a:lnTo>
                      <a:pt x="340" y="170"/>
                    </a:lnTo>
                    <a:lnTo>
                      <a:pt x="510" y="170"/>
                    </a:lnTo>
                    <a:lnTo>
                      <a:pt x="510" y="0"/>
                    </a:lnTo>
                    <a:lnTo>
                      <a:pt x="453" y="0"/>
                    </a:lnTo>
                    <a:lnTo>
                      <a:pt x="453" y="57"/>
                    </a:lnTo>
                    <a:lnTo>
                      <a:pt x="283" y="57"/>
                    </a:lnTo>
                    <a:lnTo>
                      <a:pt x="283" y="113"/>
                    </a:lnTo>
                    <a:lnTo>
                      <a:pt x="226" y="113"/>
                    </a:lnTo>
                    <a:lnTo>
                      <a:pt x="226" y="170"/>
                    </a:lnTo>
                    <a:lnTo>
                      <a:pt x="170" y="170"/>
                    </a:lnTo>
                    <a:lnTo>
                      <a:pt x="170" y="227"/>
                    </a:lnTo>
                    <a:lnTo>
                      <a:pt x="113" y="227"/>
                    </a:lnTo>
                    <a:lnTo>
                      <a:pt x="113" y="283"/>
                    </a:lnTo>
                    <a:lnTo>
                      <a:pt x="56" y="283"/>
                    </a:lnTo>
                    <a:lnTo>
                      <a:pt x="56" y="340"/>
                    </a:lnTo>
                    <a:lnTo>
                      <a:pt x="0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39" name="Freeform 975"/>
              <p:cNvSpPr>
                <a:spLocks/>
              </p:cNvSpPr>
              <p:nvPr/>
            </p:nvSpPr>
            <p:spPr bwMode="auto">
              <a:xfrm>
                <a:off x="5279" y="2060"/>
                <a:ext cx="341" cy="170"/>
              </a:xfrm>
              <a:custGeom>
                <a:avLst/>
                <a:gdLst>
                  <a:gd name="T0" fmla="*/ 0 w 341"/>
                  <a:gd name="T1" fmla="*/ 113 h 170"/>
                  <a:gd name="T2" fmla="*/ 0 w 341"/>
                  <a:gd name="T3" fmla="*/ 57 h 170"/>
                  <a:gd name="T4" fmla="*/ 114 w 341"/>
                  <a:gd name="T5" fmla="*/ 57 h 170"/>
                  <a:gd name="T6" fmla="*/ 114 w 341"/>
                  <a:gd name="T7" fmla="*/ 0 h 170"/>
                  <a:gd name="T8" fmla="*/ 341 w 341"/>
                  <a:gd name="T9" fmla="*/ 0 h 170"/>
                  <a:gd name="T10" fmla="*/ 341 w 341"/>
                  <a:gd name="T11" fmla="*/ 170 h 170"/>
                  <a:gd name="T12" fmla="*/ 284 w 341"/>
                  <a:gd name="T13" fmla="*/ 170 h 170"/>
                  <a:gd name="T14" fmla="*/ 284 w 341"/>
                  <a:gd name="T15" fmla="*/ 113 h 170"/>
                  <a:gd name="T16" fmla="*/ 0 w 341"/>
                  <a:gd name="T17" fmla="*/ 113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1" h="170">
                    <a:moveTo>
                      <a:pt x="0" y="113"/>
                    </a:moveTo>
                    <a:lnTo>
                      <a:pt x="0" y="57"/>
                    </a:lnTo>
                    <a:lnTo>
                      <a:pt x="114" y="57"/>
                    </a:lnTo>
                    <a:lnTo>
                      <a:pt x="114" y="0"/>
                    </a:lnTo>
                    <a:lnTo>
                      <a:pt x="341" y="0"/>
                    </a:lnTo>
                    <a:lnTo>
                      <a:pt x="341" y="170"/>
                    </a:lnTo>
                    <a:lnTo>
                      <a:pt x="284" y="170"/>
                    </a:lnTo>
                    <a:lnTo>
                      <a:pt x="284" y="113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41" name="Freeform 977"/>
              <p:cNvSpPr>
                <a:spLocks/>
              </p:cNvSpPr>
              <p:nvPr/>
            </p:nvSpPr>
            <p:spPr bwMode="auto">
              <a:xfrm>
                <a:off x="5563" y="1947"/>
                <a:ext cx="227" cy="170"/>
              </a:xfrm>
              <a:custGeom>
                <a:avLst/>
                <a:gdLst>
                  <a:gd name="T0" fmla="*/ 0 w 227"/>
                  <a:gd name="T1" fmla="*/ 0 h 170"/>
                  <a:gd name="T2" fmla="*/ 227 w 227"/>
                  <a:gd name="T3" fmla="*/ 0 h 170"/>
                  <a:gd name="T4" fmla="*/ 227 w 227"/>
                  <a:gd name="T5" fmla="*/ 113 h 170"/>
                  <a:gd name="T6" fmla="*/ 170 w 227"/>
                  <a:gd name="T7" fmla="*/ 113 h 170"/>
                  <a:gd name="T8" fmla="*/ 170 w 227"/>
                  <a:gd name="T9" fmla="*/ 170 h 170"/>
                  <a:gd name="T10" fmla="*/ 57 w 227"/>
                  <a:gd name="T11" fmla="*/ 170 h 170"/>
                  <a:gd name="T12" fmla="*/ 57 w 227"/>
                  <a:gd name="T13" fmla="*/ 113 h 170"/>
                  <a:gd name="T14" fmla="*/ 0 w 227"/>
                  <a:gd name="T15" fmla="*/ 113 h 170"/>
                  <a:gd name="T16" fmla="*/ 0 w 227"/>
                  <a:gd name="T17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7" h="170">
                    <a:moveTo>
                      <a:pt x="0" y="0"/>
                    </a:moveTo>
                    <a:lnTo>
                      <a:pt x="227" y="0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170"/>
                    </a:lnTo>
                    <a:lnTo>
                      <a:pt x="57" y="170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42" name="Freeform 978"/>
              <p:cNvSpPr>
                <a:spLocks/>
              </p:cNvSpPr>
              <p:nvPr/>
            </p:nvSpPr>
            <p:spPr bwMode="auto">
              <a:xfrm>
                <a:off x="5506" y="1550"/>
                <a:ext cx="681" cy="397"/>
              </a:xfrm>
              <a:custGeom>
                <a:avLst/>
                <a:gdLst>
                  <a:gd name="T0" fmla="*/ 57 w 681"/>
                  <a:gd name="T1" fmla="*/ 340 h 397"/>
                  <a:gd name="T2" fmla="*/ 114 w 681"/>
                  <a:gd name="T3" fmla="*/ 340 h 397"/>
                  <a:gd name="T4" fmla="*/ 114 w 681"/>
                  <a:gd name="T5" fmla="*/ 283 h 397"/>
                  <a:gd name="T6" fmla="*/ 227 w 681"/>
                  <a:gd name="T7" fmla="*/ 283 h 397"/>
                  <a:gd name="T8" fmla="*/ 227 w 681"/>
                  <a:gd name="T9" fmla="*/ 170 h 397"/>
                  <a:gd name="T10" fmla="*/ 114 w 681"/>
                  <a:gd name="T11" fmla="*/ 170 h 397"/>
                  <a:gd name="T12" fmla="*/ 114 w 681"/>
                  <a:gd name="T13" fmla="*/ 113 h 397"/>
                  <a:gd name="T14" fmla="*/ 0 w 681"/>
                  <a:gd name="T15" fmla="*/ 113 h 397"/>
                  <a:gd name="T16" fmla="*/ 0 w 681"/>
                  <a:gd name="T17" fmla="*/ 56 h 397"/>
                  <a:gd name="T18" fmla="*/ 114 w 681"/>
                  <a:gd name="T19" fmla="*/ 56 h 397"/>
                  <a:gd name="T20" fmla="*/ 114 w 681"/>
                  <a:gd name="T21" fmla="*/ 0 h 397"/>
                  <a:gd name="T22" fmla="*/ 511 w 681"/>
                  <a:gd name="T23" fmla="*/ 0 h 397"/>
                  <a:gd name="T24" fmla="*/ 511 w 681"/>
                  <a:gd name="T25" fmla="*/ 56 h 397"/>
                  <a:gd name="T26" fmla="*/ 567 w 681"/>
                  <a:gd name="T27" fmla="*/ 56 h 397"/>
                  <a:gd name="T28" fmla="*/ 567 w 681"/>
                  <a:gd name="T29" fmla="*/ 170 h 397"/>
                  <a:gd name="T30" fmla="*/ 681 w 681"/>
                  <a:gd name="T31" fmla="*/ 170 h 397"/>
                  <a:gd name="T32" fmla="*/ 681 w 681"/>
                  <a:gd name="T33" fmla="*/ 283 h 397"/>
                  <a:gd name="T34" fmla="*/ 567 w 681"/>
                  <a:gd name="T35" fmla="*/ 283 h 397"/>
                  <a:gd name="T36" fmla="*/ 567 w 681"/>
                  <a:gd name="T37" fmla="*/ 340 h 397"/>
                  <a:gd name="T38" fmla="*/ 511 w 681"/>
                  <a:gd name="T39" fmla="*/ 340 h 397"/>
                  <a:gd name="T40" fmla="*/ 511 w 681"/>
                  <a:gd name="T41" fmla="*/ 283 h 397"/>
                  <a:gd name="T42" fmla="*/ 397 w 681"/>
                  <a:gd name="T43" fmla="*/ 283 h 397"/>
                  <a:gd name="T44" fmla="*/ 397 w 681"/>
                  <a:gd name="T45" fmla="*/ 340 h 397"/>
                  <a:gd name="T46" fmla="*/ 454 w 681"/>
                  <a:gd name="T47" fmla="*/ 340 h 397"/>
                  <a:gd name="T48" fmla="*/ 454 w 681"/>
                  <a:gd name="T49" fmla="*/ 397 h 397"/>
                  <a:gd name="T50" fmla="*/ 57 w 681"/>
                  <a:gd name="T51" fmla="*/ 397 h 397"/>
                  <a:gd name="T52" fmla="*/ 57 w 681"/>
                  <a:gd name="T53" fmla="*/ 34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81" h="397">
                    <a:moveTo>
                      <a:pt x="57" y="340"/>
                    </a:moveTo>
                    <a:lnTo>
                      <a:pt x="114" y="340"/>
                    </a:lnTo>
                    <a:lnTo>
                      <a:pt x="114" y="283"/>
                    </a:lnTo>
                    <a:lnTo>
                      <a:pt x="227" y="283"/>
                    </a:lnTo>
                    <a:lnTo>
                      <a:pt x="227" y="170"/>
                    </a:lnTo>
                    <a:lnTo>
                      <a:pt x="114" y="170"/>
                    </a:lnTo>
                    <a:lnTo>
                      <a:pt x="114" y="113"/>
                    </a:lnTo>
                    <a:lnTo>
                      <a:pt x="0" y="113"/>
                    </a:lnTo>
                    <a:lnTo>
                      <a:pt x="0" y="56"/>
                    </a:lnTo>
                    <a:lnTo>
                      <a:pt x="114" y="56"/>
                    </a:lnTo>
                    <a:lnTo>
                      <a:pt x="114" y="0"/>
                    </a:lnTo>
                    <a:lnTo>
                      <a:pt x="511" y="0"/>
                    </a:lnTo>
                    <a:lnTo>
                      <a:pt x="511" y="56"/>
                    </a:lnTo>
                    <a:lnTo>
                      <a:pt x="567" y="56"/>
                    </a:lnTo>
                    <a:lnTo>
                      <a:pt x="567" y="170"/>
                    </a:lnTo>
                    <a:lnTo>
                      <a:pt x="681" y="170"/>
                    </a:lnTo>
                    <a:lnTo>
                      <a:pt x="681" y="283"/>
                    </a:lnTo>
                    <a:lnTo>
                      <a:pt x="567" y="283"/>
                    </a:lnTo>
                    <a:lnTo>
                      <a:pt x="567" y="340"/>
                    </a:lnTo>
                    <a:lnTo>
                      <a:pt x="511" y="340"/>
                    </a:lnTo>
                    <a:lnTo>
                      <a:pt x="511" y="283"/>
                    </a:lnTo>
                    <a:lnTo>
                      <a:pt x="397" y="283"/>
                    </a:lnTo>
                    <a:lnTo>
                      <a:pt x="397" y="340"/>
                    </a:lnTo>
                    <a:lnTo>
                      <a:pt x="454" y="340"/>
                    </a:lnTo>
                    <a:lnTo>
                      <a:pt x="454" y="397"/>
                    </a:lnTo>
                    <a:lnTo>
                      <a:pt x="57" y="397"/>
                    </a:lnTo>
                    <a:lnTo>
                      <a:pt x="57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43" name="Freeform 979"/>
              <p:cNvSpPr>
                <a:spLocks/>
              </p:cNvSpPr>
              <p:nvPr/>
            </p:nvSpPr>
            <p:spPr bwMode="auto">
              <a:xfrm>
                <a:off x="5393" y="1323"/>
                <a:ext cx="283" cy="340"/>
              </a:xfrm>
              <a:custGeom>
                <a:avLst/>
                <a:gdLst>
                  <a:gd name="T0" fmla="*/ 227 w 283"/>
                  <a:gd name="T1" fmla="*/ 283 h 340"/>
                  <a:gd name="T2" fmla="*/ 227 w 283"/>
                  <a:gd name="T3" fmla="*/ 227 h 340"/>
                  <a:gd name="T4" fmla="*/ 283 w 283"/>
                  <a:gd name="T5" fmla="*/ 227 h 340"/>
                  <a:gd name="T6" fmla="*/ 283 w 283"/>
                  <a:gd name="T7" fmla="*/ 113 h 340"/>
                  <a:gd name="T8" fmla="*/ 170 w 283"/>
                  <a:gd name="T9" fmla="*/ 113 h 340"/>
                  <a:gd name="T10" fmla="*/ 170 w 283"/>
                  <a:gd name="T11" fmla="*/ 0 h 340"/>
                  <a:gd name="T12" fmla="*/ 0 w 283"/>
                  <a:gd name="T13" fmla="*/ 0 h 340"/>
                  <a:gd name="T14" fmla="*/ 0 w 283"/>
                  <a:gd name="T15" fmla="*/ 113 h 340"/>
                  <a:gd name="T16" fmla="*/ 57 w 283"/>
                  <a:gd name="T17" fmla="*/ 113 h 340"/>
                  <a:gd name="T18" fmla="*/ 57 w 283"/>
                  <a:gd name="T19" fmla="*/ 170 h 340"/>
                  <a:gd name="T20" fmla="*/ 57 w 283"/>
                  <a:gd name="T21" fmla="*/ 340 h 340"/>
                  <a:gd name="T22" fmla="*/ 113 w 283"/>
                  <a:gd name="T23" fmla="*/ 340 h 340"/>
                  <a:gd name="T24" fmla="*/ 113 w 283"/>
                  <a:gd name="T25" fmla="*/ 283 h 340"/>
                  <a:gd name="T26" fmla="*/ 227 w 283"/>
                  <a:gd name="T27" fmla="*/ 283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3" h="340">
                    <a:moveTo>
                      <a:pt x="227" y="283"/>
                    </a:moveTo>
                    <a:lnTo>
                      <a:pt x="227" y="227"/>
                    </a:lnTo>
                    <a:lnTo>
                      <a:pt x="283" y="227"/>
                    </a:lnTo>
                    <a:lnTo>
                      <a:pt x="283" y="113"/>
                    </a:lnTo>
                    <a:lnTo>
                      <a:pt x="170" y="113"/>
                    </a:lnTo>
                    <a:lnTo>
                      <a:pt x="170" y="0"/>
                    </a:lnTo>
                    <a:lnTo>
                      <a:pt x="0" y="0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57" y="340"/>
                    </a:lnTo>
                    <a:lnTo>
                      <a:pt x="113" y="340"/>
                    </a:lnTo>
                    <a:lnTo>
                      <a:pt x="113" y="283"/>
                    </a:lnTo>
                    <a:lnTo>
                      <a:pt x="227" y="28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44" name="Rectangle 980"/>
              <p:cNvSpPr>
                <a:spLocks noChangeArrowheads="1"/>
              </p:cNvSpPr>
              <p:nvPr/>
            </p:nvSpPr>
            <p:spPr bwMode="auto">
              <a:xfrm>
                <a:off x="5336" y="1493"/>
                <a:ext cx="57" cy="11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45" name="Freeform 981"/>
              <p:cNvSpPr>
                <a:spLocks/>
              </p:cNvSpPr>
              <p:nvPr/>
            </p:nvSpPr>
            <p:spPr bwMode="auto">
              <a:xfrm>
                <a:off x="5563" y="1323"/>
                <a:ext cx="283" cy="227"/>
              </a:xfrm>
              <a:custGeom>
                <a:avLst/>
                <a:gdLst>
                  <a:gd name="T0" fmla="*/ 0 w 283"/>
                  <a:gd name="T1" fmla="*/ 0 h 227"/>
                  <a:gd name="T2" fmla="*/ 170 w 283"/>
                  <a:gd name="T3" fmla="*/ 0 h 227"/>
                  <a:gd name="T4" fmla="*/ 170 w 283"/>
                  <a:gd name="T5" fmla="*/ 57 h 227"/>
                  <a:gd name="T6" fmla="*/ 227 w 283"/>
                  <a:gd name="T7" fmla="*/ 57 h 227"/>
                  <a:gd name="T8" fmla="*/ 227 w 283"/>
                  <a:gd name="T9" fmla="*/ 113 h 227"/>
                  <a:gd name="T10" fmla="*/ 283 w 283"/>
                  <a:gd name="T11" fmla="*/ 113 h 227"/>
                  <a:gd name="T12" fmla="*/ 283 w 283"/>
                  <a:gd name="T13" fmla="*/ 170 h 227"/>
                  <a:gd name="T14" fmla="*/ 170 w 283"/>
                  <a:gd name="T15" fmla="*/ 170 h 227"/>
                  <a:gd name="T16" fmla="*/ 170 w 283"/>
                  <a:gd name="T17" fmla="*/ 227 h 227"/>
                  <a:gd name="T18" fmla="*/ 113 w 283"/>
                  <a:gd name="T19" fmla="*/ 227 h 227"/>
                  <a:gd name="T20" fmla="*/ 113 w 283"/>
                  <a:gd name="T21" fmla="*/ 113 h 227"/>
                  <a:gd name="T22" fmla="*/ 0 w 283"/>
                  <a:gd name="T23" fmla="*/ 113 h 227"/>
                  <a:gd name="T24" fmla="*/ 0 w 283"/>
                  <a:gd name="T25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3" h="227">
                    <a:moveTo>
                      <a:pt x="0" y="0"/>
                    </a:moveTo>
                    <a:lnTo>
                      <a:pt x="170" y="0"/>
                    </a:lnTo>
                    <a:lnTo>
                      <a:pt x="170" y="57"/>
                    </a:lnTo>
                    <a:lnTo>
                      <a:pt x="227" y="57"/>
                    </a:lnTo>
                    <a:lnTo>
                      <a:pt x="227" y="113"/>
                    </a:lnTo>
                    <a:lnTo>
                      <a:pt x="283" y="113"/>
                    </a:lnTo>
                    <a:lnTo>
                      <a:pt x="283" y="170"/>
                    </a:lnTo>
                    <a:lnTo>
                      <a:pt x="170" y="170"/>
                    </a:lnTo>
                    <a:lnTo>
                      <a:pt x="170" y="227"/>
                    </a:lnTo>
                    <a:lnTo>
                      <a:pt x="113" y="227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445" name="Freeform 1109"/>
              <p:cNvSpPr>
                <a:spLocks/>
              </p:cNvSpPr>
              <p:nvPr/>
            </p:nvSpPr>
            <p:spPr bwMode="auto">
              <a:xfrm>
                <a:off x="573" y="5689"/>
                <a:ext cx="340" cy="113"/>
              </a:xfrm>
              <a:custGeom>
                <a:avLst/>
                <a:gdLst>
                  <a:gd name="T0" fmla="*/ 284 w 340"/>
                  <a:gd name="T1" fmla="*/ 113 h 113"/>
                  <a:gd name="T2" fmla="*/ 0 w 340"/>
                  <a:gd name="T3" fmla="*/ 113 h 113"/>
                  <a:gd name="T4" fmla="*/ 0 w 340"/>
                  <a:gd name="T5" fmla="*/ 57 h 113"/>
                  <a:gd name="T6" fmla="*/ 57 w 340"/>
                  <a:gd name="T7" fmla="*/ 57 h 113"/>
                  <a:gd name="T8" fmla="*/ 57 w 340"/>
                  <a:gd name="T9" fmla="*/ 0 h 113"/>
                  <a:gd name="T10" fmla="*/ 340 w 340"/>
                  <a:gd name="T11" fmla="*/ 0 h 113"/>
                  <a:gd name="T12" fmla="*/ 340 w 340"/>
                  <a:gd name="T13" fmla="*/ 57 h 113"/>
                  <a:gd name="T14" fmla="*/ 284 w 340"/>
                  <a:gd name="T15" fmla="*/ 57 h 113"/>
                  <a:gd name="T16" fmla="*/ 284 w 340"/>
                  <a:gd name="T17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0" h="113">
                    <a:moveTo>
                      <a:pt x="284" y="113"/>
                    </a:moveTo>
                    <a:lnTo>
                      <a:pt x="0" y="113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340" y="0"/>
                    </a:lnTo>
                    <a:lnTo>
                      <a:pt x="340" y="57"/>
                    </a:lnTo>
                    <a:lnTo>
                      <a:pt x="284" y="57"/>
                    </a:lnTo>
                    <a:lnTo>
                      <a:pt x="284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5449" name="Group 1113"/>
            <p:cNvGrpSpPr>
              <a:grpSpLocks/>
            </p:cNvGrpSpPr>
            <p:nvPr/>
          </p:nvGrpSpPr>
          <p:grpSpPr bwMode="auto">
            <a:xfrm>
              <a:off x="1000125" y="3225800"/>
              <a:ext cx="10215563" cy="5265738"/>
              <a:chOff x="630" y="2032"/>
              <a:chExt cx="6435" cy="3317"/>
            </a:xfrm>
          </p:grpSpPr>
          <p:sp>
            <p:nvSpPr>
              <p:cNvPr id="15450" name="Freeform 1114"/>
              <p:cNvSpPr>
                <a:spLocks/>
              </p:cNvSpPr>
              <p:nvPr/>
            </p:nvSpPr>
            <p:spPr bwMode="auto">
              <a:xfrm>
                <a:off x="630" y="2032"/>
                <a:ext cx="6407" cy="3317"/>
              </a:xfrm>
              <a:custGeom>
                <a:avLst/>
                <a:gdLst>
                  <a:gd name="T0" fmla="*/ 0 w 6407"/>
                  <a:gd name="T1" fmla="*/ 3317 h 3317"/>
                  <a:gd name="T2" fmla="*/ 3402 w 6407"/>
                  <a:gd name="T3" fmla="*/ 1786 h 3317"/>
                  <a:gd name="T4" fmla="*/ 5103 w 6407"/>
                  <a:gd name="T5" fmla="*/ 1786 h 3317"/>
                  <a:gd name="T6" fmla="*/ 6407 w 6407"/>
                  <a:gd name="T7" fmla="*/ 0 h 3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407" h="3317">
                    <a:moveTo>
                      <a:pt x="0" y="3317"/>
                    </a:moveTo>
                    <a:lnTo>
                      <a:pt x="3402" y="1786"/>
                    </a:lnTo>
                    <a:lnTo>
                      <a:pt x="5103" y="1786"/>
                    </a:lnTo>
                    <a:lnTo>
                      <a:pt x="6407" y="0"/>
                    </a:lnTo>
                  </a:path>
                </a:pathLst>
              </a:custGeom>
              <a:noFill/>
              <a:ln w="381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451" name="Freeform 1115"/>
              <p:cNvSpPr>
                <a:spLocks/>
              </p:cNvSpPr>
              <p:nvPr/>
            </p:nvSpPr>
            <p:spPr bwMode="auto">
              <a:xfrm>
                <a:off x="6243" y="3109"/>
                <a:ext cx="822" cy="227"/>
              </a:xfrm>
              <a:custGeom>
                <a:avLst/>
                <a:gdLst>
                  <a:gd name="T0" fmla="*/ 0 w 822"/>
                  <a:gd name="T1" fmla="*/ 0 h 227"/>
                  <a:gd name="T2" fmla="*/ 227 w 822"/>
                  <a:gd name="T3" fmla="*/ 227 h 227"/>
                  <a:gd name="T4" fmla="*/ 822 w 822"/>
                  <a:gd name="T5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22" h="227">
                    <a:moveTo>
                      <a:pt x="0" y="0"/>
                    </a:moveTo>
                    <a:lnTo>
                      <a:pt x="227" y="227"/>
                    </a:lnTo>
                    <a:lnTo>
                      <a:pt x="822" y="227"/>
                    </a:lnTo>
                  </a:path>
                </a:pathLst>
              </a:custGeom>
              <a:noFill/>
              <a:ln w="381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07" name="グループ化 206"/>
            <p:cNvGrpSpPr/>
            <p:nvPr/>
          </p:nvGrpSpPr>
          <p:grpSpPr>
            <a:xfrm>
              <a:off x="767373" y="274250"/>
              <a:ext cx="10411986" cy="8801539"/>
              <a:chOff x="767373" y="274250"/>
              <a:chExt cx="10411986" cy="8801539"/>
            </a:xfrm>
          </p:grpSpPr>
          <p:sp>
            <p:nvSpPr>
              <p:cNvPr id="208" name="正方形/長方形 207"/>
              <p:cNvSpPr/>
              <p:nvPr/>
            </p:nvSpPr>
            <p:spPr>
              <a:xfrm>
                <a:off x="6957237" y="4534305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那覇市</a:t>
                </a:r>
              </a:p>
            </p:txBody>
          </p:sp>
          <p:sp>
            <p:nvSpPr>
              <p:cNvPr id="209" name="正方形/長方形 208"/>
              <p:cNvSpPr/>
              <p:nvPr/>
            </p:nvSpPr>
            <p:spPr>
              <a:xfrm>
                <a:off x="7270566" y="4178163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宜野湾市</a:t>
                </a:r>
              </a:p>
            </p:txBody>
          </p:sp>
          <p:sp>
            <p:nvSpPr>
              <p:cNvPr id="210" name="正方形/長方形 209"/>
              <p:cNvSpPr/>
              <p:nvPr/>
            </p:nvSpPr>
            <p:spPr>
              <a:xfrm>
                <a:off x="4914959" y="8266113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石垣市</a:t>
                </a:r>
              </a:p>
            </p:txBody>
          </p:sp>
          <p:sp>
            <p:nvSpPr>
              <p:cNvPr id="211" name="正方形/長方形 210"/>
              <p:cNvSpPr/>
              <p:nvPr/>
            </p:nvSpPr>
            <p:spPr>
              <a:xfrm>
                <a:off x="7062011" y="5106636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糸満市</a:t>
                </a:r>
              </a:p>
            </p:txBody>
          </p:sp>
          <p:sp>
            <p:nvSpPr>
              <p:cNvPr id="212" name="正方形/長方形 211"/>
              <p:cNvSpPr/>
              <p:nvPr/>
            </p:nvSpPr>
            <p:spPr>
              <a:xfrm>
                <a:off x="8947742" y="2630956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名護市</a:t>
                </a:r>
              </a:p>
            </p:txBody>
          </p:sp>
          <p:sp>
            <p:nvSpPr>
              <p:cNvPr id="213" name="正方形/長方形 212"/>
              <p:cNvSpPr/>
              <p:nvPr/>
            </p:nvSpPr>
            <p:spPr>
              <a:xfrm>
                <a:off x="7165885" y="4350550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浦添市</a:t>
                </a:r>
              </a:p>
            </p:txBody>
          </p:sp>
          <p:sp>
            <p:nvSpPr>
              <p:cNvPr id="214" name="正方形/長方形 213"/>
              <p:cNvSpPr/>
              <p:nvPr/>
            </p:nvSpPr>
            <p:spPr>
              <a:xfrm>
                <a:off x="8158339" y="3846161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沖縄市</a:t>
                </a:r>
              </a:p>
            </p:txBody>
          </p:sp>
          <p:sp>
            <p:nvSpPr>
              <p:cNvPr id="215" name="正方形/長方形 214"/>
              <p:cNvSpPr/>
              <p:nvPr/>
            </p:nvSpPr>
            <p:spPr>
              <a:xfrm>
                <a:off x="8283506" y="3557505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うるま市</a:t>
                </a:r>
              </a:p>
            </p:txBody>
          </p:sp>
          <p:sp>
            <p:nvSpPr>
              <p:cNvPr id="216" name="正方形/長方形 215"/>
              <p:cNvSpPr/>
              <p:nvPr/>
            </p:nvSpPr>
            <p:spPr>
              <a:xfrm>
                <a:off x="8682693" y="1918252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今帰仁村</a:t>
                </a:r>
              </a:p>
            </p:txBody>
          </p:sp>
          <p:sp>
            <p:nvSpPr>
              <p:cNvPr id="217" name="正方形/長方形 216"/>
              <p:cNvSpPr/>
              <p:nvPr/>
            </p:nvSpPr>
            <p:spPr>
              <a:xfrm>
                <a:off x="8495085" y="3310281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金武町</a:t>
                </a:r>
              </a:p>
            </p:txBody>
          </p:sp>
          <p:sp>
            <p:nvSpPr>
              <p:cNvPr id="218" name="正方形/長方形 217"/>
              <p:cNvSpPr/>
              <p:nvPr/>
            </p:nvSpPr>
            <p:spPr>
              <a:xfrm>
                <a:off x="8104457" y="4312803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中城村</a:t>
                </a:r>
              </a:p>
            </p:txBody>
          </p:sp>
          <p:sp>
            <p:nvSpPr>
              <p:cNvPr id="219" name="正方形/長方形 218"/>
              <p:cNvSpPr/>
              <p:nvPr/>
            </p:nvSpPr>
            <p:spPr>
              <a:xfrm>
                <a:off x="6887654" y="4841488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豊見城市</a:t>
                </a:r>
              </a:p>
            </p:txBody>
          </p:sp>
          <p:sp>
            <p:nvSpPr>
              <p:cNvPr id="220" name="正方形/長方形 219"/>
              <p:cNvSpPr/>
              <p:nvPr/>
            </p:nvSpPr>
            <p:spPr>
              <a:xfrm>
                <a:off x="7961702" y="4844118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南城市</a:t>
                </a:r>
              </a:p>
            </p:txBody>
          </p:sp>
          <p:sp>
            <p:nvSpPr>
              <p:cNvPr id="221" name="正方形/長方形 220"/>
              <p:cNvSpPr/>
              <p:nvPr/>
            </p:nvSpPr>
            <p:spPr>
              <a:xfrm>
                <a:off x="10052546" y="6372606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宮古島市</a:t>
                </a:r>
              </a:p>
            </p:txBody>
          </p:sp>
          <p:sp>
            <p:nvSpPr>
              <p:cNvPr id="222" name="正方形/長方形 221"/>
              <p:cNvSpPr/>
              <p:nvPr/>
            </p:nvSpPr>
            <p:spPr>
              <a:xfrm>
                <a:off x="9228440" y="2114113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大宜味村</a:t>
                </a:r>
              </a:p>
            </p:txBody>
          </p:sp>
          <p:sp>
            <p:nvSpPr>
              <p:cNvPr id="223" name="正方形/長方形 222"/>
              <p:cNvSpPr/>
              <p:nvPr/>
            </p:nvSpPr>
            <p:spPr>
              <a:xfrm>
                <a:off x="7292159" y="3521174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読谷村</a:t>
                </a:r>
              </a:p>
            </p:txBody>
          </p:sp>
          <p:sp>
            <p:nvSpPr>
              <p:cNvPr id="224" name="正方形/長方形 223"/>
              <p:cNvSpPr/>
              <p:nvPr/>
            </p:nvSpPr>
            <p:spPr>
              <a:xfrm>
                <a:off x="8132465" y="4099683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北中城村</a:t>
                </a:r>
              </a:p>
            </p:txBody>
          </p:sp>
          <p:sp>
            <p:nvSpPr>
              <p:cNvPr id="225" name="正方形/長方形 224"/>
              <p:cNvSpPr/>
              <p:nvPr/>
            </p:nvSpPr>
            <p:spPr>
              <a:xfrm>
                <a:off x="5237659" y="4642644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座間味村</a:t>
                </a:r>
              </a:p>
            </p:txBody>
          </p:sp>
          <p:sp>
            <p:nvSpPr>
              <p:cNvPr id="226" name="正方形/長方形 225"/>
              <p:cNvSpPr/>
              <p:nvPr/>
            </p:nvSpPr>
            <p:spPr>
              <a:xfrm>
                <a:off x="8818763" y="274250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伊平屋村</a:t>
                </a:r>
              </a:p>
            </p:txBody>
          </p:sp>
          <p:sp>
            <p:nvSpPr>
              <p:cNvPr id="227" name="正方形/長方形 226"/>
              <p:cNvSpPr/>
              <p:nvPr/>
            </p:nvSpPr>
            <p:spPr>
              <a:xfrm>
                <a:off x="8404157" y="772849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伊是名村</a:t>
                </a:r>
              </a:p>
            </p:txBody>
          </p:sp>
          <p:sp>
            <p:nvSpPr>
              <p:cNvPr id="228" name="正方形/長方形 227"/>
              <p:cNvSpPr/>
              <p:nvPr/>
            </p:nvSpPr>
            <p:spPr>
              <a:xfrm>
                <a:off x="3031034" y="3650949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久米島町</a:t>
                </a:r>
              </a:p>
            </p:txBody>
          </p:sp>
          <p:sp>
            <p:nvSpPr>
              <p:cNvPr id="229" name="正方形/長方形 228"/>
              <p:cNvSpPr/>
              <p:nvPr/>
            </p:nvSpPr>
            <p:spPr>
              <a:xfrm>
                <a:off x="7225323" y="6863757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多良間村</a:t>
                </a:r>
              </a:p>
            </p:txBody>
          </p:sp>
          <p:sp>
            <p:nvSpPr>
              <p:cNvPr id="230" name="正方形/長方形 229"/>
              <p:cNvSpPr/>
              <p:nvPr/>
            </p:nvSpPr>
            <p:spPr>
              <a:xfrm>
                <a:off x="767373" y="8798790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与那国町</a:t>
                </a:r>
              </a:p>
            </p:txBody>
          </p:sp>
          <p:sp>
            <p:nvSpPr>
              <p:cNvPr id="231" name="正方形/長方形 230"/>
              <p:cNvSpPr/>
              <p:nvPr/>
            </p:nvSpPr>
            <p:spPr>
              <a:xfrm>
                <a:off x="3199186" y="8625682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竹富町</a:t>
                </a:r>
              </a:p>
            </p:txBody>
          </p:sp>
          <p:sp>
            <p:nvSpPr>
              <p:cNvPr id="232" name="正方形/長方形 231"/>
              <p:cNvSpPr/>
              <p:nvPr/>
            </p:nvSpPr>
            <p:spPr>
              <a:xfrm>
                <a:off x="10120016" y="4780669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南大東村</a:t>
                </a:r>
              </a:p>
            </p:txBody>
          </p:sp>
          <p:sp>
            <p:nvSpPr>
              <p:cNvPr id="233" name="正方形/長方形 232"/>
              <p:cNvSpPr/>
              <p:nvPr/>
            </p:nvSpPr>
            <p:spPr>
              <a:xfrm>
                <a:off x="5410783" y="2462662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粟国村</a:t>
                </a:r>
              </a:p>
            </p:txBody>
          </p:sp>
          <p:sp>
            <p:nvSpPr>
              <p:cNvPr id="234" name="正方形/長方形 233"/>
              <p:cNvSpPr/>
              <p:nvPr/>
            </p:nvSpPr>
            <p:spPr>
              <a:xfrm>
                <a:off x="6082667" y="4702989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渡嘉敷村</a:t>
                </a:r>
              </a:p>
            </p:txBody>
          </p:sp>
          <p:sp>
            <p:nvSpPr>
              <p:cNvPr id="235" name="正方形/長方形 234"/>
              <p:cNvSpPr/>
              <p:nvPr/>
            </p:nvSpPr>
            <p:spPr>
              <a:xfrm>
                <a:off x="7471553" y="3997768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北谷町</a:t>
                </a:r>
              </a:p>
            </p:txBody>
          </p:sp>
          <p:sp>
            <p:nvSpPr>
              <p:cNvPr id="236" name="正方形/長方形 235"/>
              <p:cNvSpPr/>
              <p:nvPr/>
            </p:nvSpPr>
            <p:spPr>
              <a:xfrm>
                <a:off x="7708950" y="1751953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伊江村</a:t>
                </a:r>
              </a:p>
            </p:txBody>
          </p:sp>
          <p:sp>
            <p:nvSpPr>
              <p:cNvPr id="237" name="正方形/長方形 236"/>
              <p:cNvSpPr/>
              <p:nvPr/>
            </p:nvSpPr>
            <p:spPr>
              <a:xfrm>
                <a:off x="4824725" y="3881439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渡名喜村</a:t>
                </a:r>
              </a:p>
            </p:txBody>
          </p:sp>
          <p:sp>
            <p:nvSpPr>
              <p:cNvPr id="238" name="正方形/長方形 237"/>
              <p:cNvSpPr/>
              <p:nvPr/>
            </p:nvSpPr>
            <p:spPr>
              <a:xfrm>
                <a:off x="7743641" y="5087472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八重瀬町</a:t>
                </a:r>
              </a:p>
            </p:txBody>
          </p:sp>
          <p:sp>
            <p:nvSpPr>
              <p:cNvPr id="239" name="正方形/長方形 238"/>
              <p:cNvSpPr/>
              <p:nvPr/>
            </p:nvSpPr>
            <p:spPr>
              <a:xfrm>
                <a:off x="10002062" y="1613098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国頭村</a:t>
                </a:r>
              </a:p>
            </p:txBody>
          </p:sp>
          <p:sp>
            <p:nvSpPr>
              <p:cNvPr id="240" name="正方形/長方形 239"/>
              <p:cNvSpPr/>
              <p:nvPr/>
            </p:nvSpPr>
            <p:spPr>
              <a:xfrm>
                <a:off x="10026899" y="2333430"/>
                <a:ext cx="5052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東村</a:t>
                </a:r>
              </a:p>
            </p:txBody>
          </p:sp>
          <p:sp>
            <p:nvSpPr>
              <p:cNvPr id="241" name="正方形/長方形 240"/>
              <p:cNvSpPr/>
              <p:nvPr/>
            </p:nvSpPr>
            <p:spPr>
              <a:xfrm>
                <a:off x="8082774" y="2171799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本部町</a:t>
                </a:r>
              </a:p>
            </p:txBody>
          </p:sp>
          <p:sp>
            <p:nvSpPr>
              <p:cNvPr id="242" name="正方形/長方形 241"/>
              <p:cNvSpPr/>
              <p:nvPr/>
            </p:nvSpPr>
            <p:spPr>
              <a:xfrm>
                <a:off x="7278832" y="3772743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嘉手納町</a:t>
                </a:r>
              </a:p>
            </p:txBody>
          </p:sp>
          <p:sp>
            <p:nvSpPr>
              <p:cNvPr id="243" name="正方形/長方形 242"/>
              <p:cNvSpPr/>
              <p:nvPr/>
            </p:nvSpPr>
            <p:spPr>
              <a:xfrm>
                <a:off x="7857349" y="4433114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西原町</a:t>
                </a:r>
              </a:p>
            </p:txBody>
          </p:sp>
          <p:sp>
            <p:nvSpPr>
              <p:cNvPr id="244" name="正方形/長方形 243"/>
              <p:cNvSpPr/>
              <p:nvPr/>
            </p:nvSpPr>
            <p:spPr>
              <a:xfrm>
                <a:off x="10353492" y="4313436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北大東村</a:t>
                </a:r>
              </a:p>
            </p:txBody>
          </p:sp>
          <p:sp>
            <p:nvSpPr>
              <p:cNvPr id="245" name="正方形/長方形 244"/>
              <p:cNvSpPr/>
              <p:nvPr/>
            </p:nvSpPr>
            <p:spPr>
              <a:xfrm>
                <a:off x="7457639" y="4653717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南風原町</a:t>
                </a:r>
              </a:p>
            </p:txBody>
          </p:sp>
          <p:sp>
            <p:nvSpPr>
              <p:cNvPr id="246" name="正方形/長方形 245"/>
              <p:cNvSpPr/>
              <p:nvPr/>
            </p:nvSpPr>
            <p:spPr>
              <a:xfrm>
                <a:off x="8132464" y="4618678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与那原町</a:t>
                </a:r>
              </a:p>
            </p:txBody>
          </p:sp>
          <p:sp>
            <p:nvSpPr>
              <p:cNvPr id="247" name="正方形/長方形 246"/>
              <p:cNvSpPr/>
              <p:nvPr/>
            </p:nvSpPr>
            <p:spPr>
              <a:xfrm>
                <a:off x="9004253" y="3016702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宜野座村</a:t>
                </a:r>
              </a:p>
            </p:txBody>
          </p:sp>
          <p:sp>
            <p:nvSpPr>
              <p:cNvPr id="248" name="正方形/長方形 247"/>
              <p:cNvSpPr/>
              <p:nvPr/>
            </p:nvSpPr>
            <p:spPr>
              <a:xfrm>
                <a:off x="7857350" y="2995201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恩納村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767373" y="120650"/>
            <a:ext cx="10448315" cy="9180513"/>
            <a:chOff x="767373" y="120650"/>
            <a:chExt cx="10448315" cy="9180513"/>
          </a:xfrm>
        </p:grpSpPr>
        <p:grpSp>
          <p:nvGrpSpPr>
            <p:cNvPr id="13627" name="Group 315"/>
            <p:cNvGrpSpPr>
              <a:grpSpLocks/>
            </p:cNvGrpSpPr>
            <p:nvPr/>
          </p:nvGrpSpPr>
          <p:grpSpPr bwMode="auto">
            <a:xfrm>
              <a:off x="1000125" y="120650"/>
              <a:ext cx="10080625" cy="9180513"/>
              <a:chOff x="630" y="76"/>
              <a:chExt cx="6350" cy="5783"/>
            </a:xfrm>
          </p:grpSpPr>
          <p:sp>
            <p:nvSpPr>
              <p:cNvPr id="13446" name="Rectangle 134"/>
              <p:cNvSpPr>
                <a:spLocks noChangeArrowheads="1"/>
              </p:cNvSpPr>
              <p:nvPr/>
            </p:nvSpPr>
            <p:spPr bwMode="auto">
              <a:xfrm>
                <a:off x="3238" y="2344"/>
                <a:ext cx="114" cy="11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49" name="Freeform 137"/>
              <p:cNvSpPr>
                <a:spLocks/>
              </p:cNvSpPr>
              <p:nvPr/>
            </p:nvSpPr>
            <p:spPr bwMode="auto">
              <a:xfrm>
                <a:off x="3578" y="2797"/>
                <a:ext cx="227" cy="227"/>
              </a:xfrm>
              <a:custGeom>
                <a:avLst/>
                <a:gdLst>
                  <a:gd name="T0" fmla="*/ 227 w 227"/>
                  <a:gd name="T1" fmla="*/ 0 h 227"/>
                  <a:gd name="T2" fmla="*/ 227 w 227"/>
                  <a:gd name="T3" fmla="*/ 227 h 227"/>
                  <a:gd name="T4" fmla="*/ 0 w 227"/>
                  <a:gd name="T5" fmla="*/ 227 h 227"/>
                  <a:gd name="T6" fmla="*/ 0 w 227"/>
                  <a:gd name="T7" fmla="*/ 114 h 227"/>
                  <a:gd name="T8" fmla="*/ 114 w 227"/>
                  <a:gd name="T9" fmla="*/ 114 h 227"/>
                  <a:gd name="T10" fmla="*/ 114 w 227"/>
                  <a:gd name="T11" fmla="*/ 0 h 227"/>
                  <a:gd name="T12" fmla="*/ 227 w 227"/>
                  <a:gd name="T13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227">
                    <a:moveTo>
                      <a:pt x="227" y="0"/>
                    </a:moveTo>
                    <a:lnTo>
                      <a:pt x="227" y="227"/>
                    </a:lnTo>
                    <a:lnTo>
                      <a:pt x="0" y="227"/>
                    </a:lnTo>
                    <a:lnTo>
                      <a:pt x="0" y="114"/>
                    </a:lnTo>
                    <a:lnTo>
                      <a:pt x="114" y="114"/>
                    </a:lnTo>
                    <a:lnTo>
                      <a:pt x="114" y="0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0" name="Rectangle 138"/>
              <p:cNvSpPr>
                <a:spLocks noChangeArrowheads="1"/>
              </p:cNvSpPr>
              <p:nvPr/>
            </p:nvSpPr>
            <p:spPr bwMode="auto">
              <a:xfrm>
                <a:off x="3919" y="2911"/>
                <a:ext cx="113" cy="226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1" name="Rectangle 139"/>
              <p:cNvSpPr>
                <a:spLocks noChangeArrowheads="1"/>
              </p:cNvSpPr>
              <p:nvPr/>
            </p:nvSpPr>
            <p:spPr bwMode="auto">
              <a:xfrm>
                <a:off x="4712" y="4385"/>
                <a:ext cx="114" cy="227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2" name="Rectangle 140"/>
              <p:cNvSpPr>
                <a:spLocks noChangeArrowheads="1"/>
              </p:cNvSpPr>
              <p:nvPr/>
            </p:nvSpPr>
            <p:spPr bwMode="auto">
              <a:xfrm>
                <a:off x="4712" y="4158"/>
                <a:ext cx="114" cy="11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3" name="Freeform 141"/>
              <p:cNvSpPr>
                <a:spLocks/>
              </p:cNvSpPr>
              <p:nvPr/>
            </p:nvSpPr>
            <p:spPr bwMode="auto">
              <a:xfrm>
                <a:off x="2898" y="4612"/>
                <a:ext cx="794" cy="907"/>
              </a:xfrm>
              <a:custGeom>
                <a:avLst/>
                <a:gdLst>
                  <a:gd name="T0" fmla="*/ 227 w 794"/>
                  <a:gd name="T1" fmla="*/ 907 h 907"/>
                  <a:gd name="T2" fmla="*/ 567 w 794"/>
                  <a:gd name="T3" fmla="*/ 907 h 907"/>
                  <a:gd name="T4" fmla="*/ 567 w 794"/>
                  <a:gd name="T5" fmla="*/ 453 h 907"/>
                  <a:gd name="T6" fmla="*/ 680 w 794"/>
                  <a:gd name="T7" fmla="*/ 453 h 907"/>
                  <a:gd name="T8" fmla="*/ 680 w 794"/>
                  <a:gd name="T9" fmla="*/ 340 h 907"/>
                  <a:gd name="T10" fmla="*/ 794 w 794"/>
                  <a:gd name="T11" fmla="*/ 340 h 907"/>
                  <a:gd name="T12" fmla="*/ 794 w 794"/>
                  <a:gd name="T13" fmla="*/ 0 h 907"/>
                  <a:gd name="T14" fmla="*/ 680 w 794"/>
                  <a:gd name="T15" fmla="*/ 0 h 907"/>
                  <a:gd name="T16" fmla="*/ 680 w 794"/>
                  <a:gd name="T17" fmla="*/ 226 h 907"/>
                  <a:gd name="T18" fmla="*/ 567 w 794"/>
                  <a:gd name="T19" fmla="*/ 226 h 907"/>
                  <a:gd name="T20" fmla="*/ 567 w 794"/>
                  <a:gd name="T21" fmla="*/ 340 h 907"/>
                  <a:gd name="T22" fmla="*/ 454 w 794"/>
                  <a:gd name="T23" fmla="*/ 340 h 907"/>
                  <a:gd name="T24" fmla="*/ 454 w 794"/>
                  <a:gd name="T25" fmla="*/ 567 h 907"/>
                  <a:gd name="T26" fmla="*/ 227 w 794"/>
                  <a:gd name="T27" fmla="*/ 567 h 907"/>
                  <a:gd name="T28" fmla="*/ 227 w 794"/>
                  <a:gd name="T29" fmla="*/ 453 h 907"/>
                  <a:gd name="T30" fmla="*/ 113 w 794"/>
                  <a:gd name="T31" fmla="*/ 453 h 907"/>
                  <a:gd name="T32" fmla="*/ 113 w 794"/>
                  <a:gd name="T33" fmla="*/ 567 h 907"/>
                  <a:gd name="T34" fmla="*/ 0 w 794"/>
                  <a:gd name="T35" fmla="*/ 567 h 907"/>
                  <a:gd name="T36" fmla="*/ 0 w 794"/>
                  <a:gd name="T37" fmla="*/ 680 h 907"/>
                  <a:gd name="T38" fmla="*/ 227 w 794"/>
                  <a:gd name="T39" fmla="*/ 680 h 907"/>
                  <a:gd name="T40" fmla="*/ 227 w 794"/>
                  <a:gd name="T41" fmla="*/ 90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94" h="907">
                    <a:moveTo>
                      <a:pt x="227" y="907"/>
                    </a:moveTo>
                    <a:lnTo>
                      <a:pt x="567" y="907"/>
                    </a:lnTo>
                    <a:lnTo>
                      <a:pt x="567" y="453"/>
                    </a:lnTo>
                    <a:lnTo>
                      <a:pt x="680" y="453"/>
                    </a:lnTo>
                    <a:lnTo>
                      <a:pt x="680" y="340"/>
                    </a:lnTo>
                    <a:lnTo>
                      <a:pt x="794" y="340"/>
                    </a:lnTo>
                    <a:lnTo>
                      <a:pt x="794" y="0"/>
                    </a:lnTo>
                    <a:lnTo>
                      <a:pt x="680" y="0"/>
                    </a:lnTo>
                    <a:lnTo>
                      <a:pt x="680" y="226"/>
                    </a:lnTo>
                    <a:lnTo>
                      <a:pt x="567" y="226"/>
                    </a:lnTo>
                    <a:lnTo>
                      <a:pt x="567" y="340"/>
                    </a:lnTo>
                    <a:lnTo>
                      <a:pt x="454" y="340"/>
                    </a:lnTo>
                    <a:lnTo>
                      <a:pt x="454" y="567"/>
                    </a:lnTo>
                    <a:lnTo>
                      <a:pt x="227" y="567"/>
                    </a:lnTo>
                    <a:lnTo>
                      <a:pt x="227" y="453"/>
                    </a:lnTo>
                    <a:lnTo>
                      <a:pt x="113" y="453"/>
                    </a:lnTo>
                    <a:lnTo>
                      <a:pt x="113" y="567"/>
                    </a:lnTo>
                    <a:lnTo>
                      <a:pt x="0" y="567"/>
                    </a:lnTo>
                    <a:lnTo>
                      <a:pt x="0" y="680"/>
                    </a:lnTo>
                    <a:lnTo>
                      <a:pt x="227" y="680"/>
                    </a:lnTo>
                    <a:lnTo>
                      <a:pt x="227" y="90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4" name="Freeform 142"/>
              <p:cNvSpPr>
                <a:spLocks/>
              </p:cNvSpPr>
              <p:nvPr/>
            </p:nvSpPr>
            <p:spPr bwMode="auto">
              <a:xfrm>
                <a:off x="1764" y="5179"/>
                <a:ext cx="794" cy="567"/>
              </a:xfrm>
              <a:custGeom>
                <a:avLst/>
                <a:gdLst>
                  <a:gd name="T0" fmla="*/ 680 w 794"/>
                  <a:gd name="T1" fmla="*/ 567 h 567"/>
                  <a:gd name="T2" fmla="*/ 0 w 794"/>
                  <a:gd name="T3" fmla="*/ 567 h 567"/>
                  <a:gd name="T4" fmla="*/ 0 w 794"/>
                  <a:gd name="T5" fmla="*/ 340 h 567"/>
                  <a:gd name="T6" fmla="*/ 113 w 794"/>
                  <a:gd name="T7" fmla="*/ 340 h 567"/>
                  <a:gd name="T8" fmla="*/ 113 w 794"/>
                  <a:gd name="T9" fmla="*/ 226 h 567"/>
                  <a:gd name="T10" fmla="*/ 227 w 794"/>
                  <a:gd name="T11" fmla="*/ 226 h 567"/>
                  <a:gd name="T12" fmla="*/ 227 w 794"/>
                  <a:gd name="T13" fmla="*/ 113 h 567"/>
                  <a:gd name="T14" fmla="*/ 340 w 794"/>
                  <a:gd name="T15" fmla="*/ 113 h 567"/>
                  <a:gd name="T16" fmla="*/ 340 w 794"/>
                  <a:gd name="T17" fmla="*/ 0 h 567"/>
                  <a:gd name="T18" fmla="*/ 454 w 794"/>
                  <a:gd name="T19" fmla="*/ 0 h 567"/>
                  <a:gd name="T20" fmla="*/ 454 w 794"/>
                  <a:gd name="T21" fmla="*/ 113 h 567"/>
                  <a:gd name="T22" fmla="*/ 680 w 794"/>
                  <a:gd name="T23" fmla="*/ 113 h 567"/>
                  <a:gd name="T24" fmla="*/ 680 w 794"/>
                  <a:gd name="T25" fmla="*/ 226 h 567"/>
                  <a:gd name="T26" fmla="*/ 794 w 794"/>
                  <a:gd name="T27" fmla="*/ 226 h 567"/>
                  <a:gd name="T28" fmla="*/ 794 w 794"/>
                  <a:gd name="T29" fmla="*/ 340 h 567"/>
                  <a:gd name="T30" fmla="*/ 794 w 794"/>
                  <a:gd name="T31" fmla="*/ 453 h 567"/>
                  <a:gd name="T32" fmla="*/ 680 w 794"/>
                  <a:gd name="T33" fmla="*/ 453 h 567"/>
                  <a:gd name="T34" fmla="*/ 680 w 794"/>
                  <a:gd name="T35" fmla="*/ 56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94" h="567">
                    <a:moveTo>
                      <a:pt x="680" y="567"/>
                    </a:moveTo>
                    <a:lnTo>
                      <a:pt x="0" y="567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226"/>
                    </a:lnTo>
                    <a:lnTo>
                      <a:pt x="227" y="226"/>
                    </a:lnTo>
                    <a:lnTo>
                      <a:pt x="227" y="113"/>
                    </a:lnTo>
                    <a:lnTo>
                      <a:pt x="340" y="113"/>
                    </a:lnTo>
                    <a:lnTo>
                      <a:pt x="340" y="0"/>
                    </a:lnTo>
                    <a:lnTo>
                      <a:pt x="454" y="0"/>
                    </a:lnTo>
                    <a:lnTo>
                      <a:pt x="454" y="113"/>
                    </a:lnTo>
                    <a:lnTo>
                      <a:pt x="680" y="113"/>
                    </a:lnTo>
                    <a:lnTo>
                      <a:pt x="680" y="226"/>
                    </a:lnTo>
                    <a:lnTo>
                      <a:pt x="794" y="226"/>
                    </a:lnTo>
                    <a:lnTo>
                      <a:pt x="794" y="340"/>
                    </a:lnTo>
                    <a:lnTo>
                      <a:pt x="794" y="453"/>
                    </a:lnTo>
                    <a:lnTo>
                      <a:pt x="680" y="453"/>
                    </a:lnTo>
                    <a:lnTo>
                      <a:pt x="680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5" name="Rectangle 143"/>
              <p:cNvSpPr>
                <a:spLocks noChangeArrowheads="1"/>
              </p:cNvSpPr>
              <p:nvPr/>
            </p:nvSpPr>
            <p:spPr bwMode="auto">
              <a:xfrm>
                <a:off x="2898" y="5519"/>
                <a:ext cx="113" cy="11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6" name="Rectangle 144"/>
              <p:cNvSpPr>
                <a:spLocks noChangeArrowheads="1"/>
              </p:cNvSpPr>
              <p:nvPr/>
            </p:nvSpPr>
            <p:spPr bwMode="auto">
              <a:xfrm>
                <a:off x="2671" y="5405"/>
                <a:ext cx="113" cy="11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7" name="Rectangle 145"/>
              <p:cNvSpPr>
                <a:spLocks noChangeArrowheads="1"/>
              </p:cNvSpPr>
              <p:nvPr/>
            </p:nvSpPr>
            <p:spPr bwMode="auto">
              <a:xfrm>
                <a:off x="2671" y="5746"/>
                <a:ext cx="113" cy="11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8" name="Freeform 146"/>
              <p:cNvSpPr>
                <a:spLocks/>
              </p:cNvSpPr>
              <p:nvPr/>
            </p:nvSpPr>
            <p:spPr bwMode="auto">
              <a:xfrm>
                <a:off x="5960" y="3818"/>
                <a:ext cx="340" cy="227"/>
              </a:xfrm>
              <a:custGeom>
                <a:avLst/>
                <a:gdLst>
                  <a:gd name="T0" fmla="*/ 113 w 340"/>
                  <a:gd name="T1" fmla="*/ 0 h 227"/>
                  <a:gd name="T2" fmla="*/ 113 w 340"/>
                  <a:gd name="T3" fmla="*/ 113 h 227"/>
                  <a:gd name="T4" fmla="*/ 0 w 340"/>
                  <a:gd name="T5" fmla="*/ 113 h 227"/>
                  <a:gd name="T6" fmla="*/ 0 w 340"/>
                  <a:gd name="T7" fmla="*/ 227 h 227"/>
                  <a:gd name="T8" fmla="*/ 340 w 340"/>
                  <a:gd name="T9" fmla="*/ 227 h 227"/>
                  <a:gd name="T10" fmla="*/ 340 w 340"/>
                  <a:gd name="T11" fmla="*/ 113 h 227"/>
                  <a:gd name="T12" fmla="*/ 227 w 340"/>
                  <a:gd name="T13" fmla="*/ 113 h 227"/>
                  <a:gd name="T14" fmla="*/ 227 w 340"/>
                  <a:gd name="T15" fmla="*/ 0 h 227"/>
                  <a:gd name="T16" fmla="*/ 113 w 340"/>
                  <a:gd name="T1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0" h="227">
                    <a:moveTo>
                      <a:pt x="113" y="0"/>
                    </a:moveTo>
                    <a:lnTo>
                      <a:pt x="113" y="113"/>
                    </a:lnTo>
                    <a:lnTo>
                      <a:pt x="0" y="113"/>
                    </a:lnTo>
                    <a:lnTo>
                      <a:pt x="0" y="227"/>
                    </a:lnTo>
                    <a:lnTo>
                      <a:pt x="340" y="227"/>
                    </a:lnTo>
                    <a:lnTo>
                      <a:pt x="340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9" name="Rectangle 147"/>
              <p:cNvSpPr>
                <a:spLocks noChangeArrowheads="1"/>
              </p:cNvSpPr>
              <p:nvPr/>
            </p:nvSpPr>
            <p:spPr bwMode="auto">
              <a:xfrm>
                <a:off x="6300" y="3591"/>
                <a:ext cx="113" cy="11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1" name="Freeform 149"/>
              <p:cNvSpPr>
                <a:spLocks/>
              </p:cNvSpPr>
              <p:nvPr/>
            </p:nvSpPr>
            <p:spPr bwMode="auto">
              <a:xfrm>
                <a:off x="6300" y="3704"/>
                <a:ext cx="680" cy="681"/>
              </a:xfrm>
              <a:custGeom>
                <a:avLst/>
                <a:gdLst>
                  <a:gd name="T0" fmla="*/ 680 w 680"/>
                  <a:gd name="T1" fmla="*/ 567 h 681"/>
                  <a:gd name="T2" fmla="*/ 340 w 680"/>
                  <a:gd name="T3" fmla="*/ 567 h 681"/>
                  <a:gd name="T4" fmla="*/ 340 w 680"/>
                  <a:gd name="T5" fmla="*/ 681 h 681"/>
                  <a:gd name="T6" fmla="*/ 113 w 680"/>
                  <a:gd name="T7" fmla="*/ 681 h 681"/>
                  <a:gd name="T8" fmla="*/ 0 w 680"/>
                  <a:gd name="T9" fmla="*/ 681 h 681"/>
                  <a:gd name="T10" fmla="*/ 0 w 680"/>
                  <a:gd name="T11" fmla="*/ 567 h 681"/>
                  <a:gd name="T12" fmla="*/ 113 w 680"/>
                  <a:gd name="T13" fmla="*/ 567 h 681"/>
                  <a:gd name="T14" fmla="*/ 113 w 680"/>
                  <a:gd name="T15" fmla="*/ 227 h 681"/>
                  <a:gd name="T16" fmla="*/ 113 w 680"/>
                  <a:gd name="T17" fmla="*/ 0 h 681"/>
                  <a:gd name="T18" fmla="*/ 227 w 680"/>
                  <a:gd name="T19" fmla="*/ 0 h 681"/>
                  <a:gd name="T20" fmla="*/ 227 w 680"/>
                  <a:gd name="T21" fmla="*/ 227 h 681"/>
                  <a:gd name="T22" fmla="*/ 340 w 680"/>
                  <a:gd name="T23" fmla="*/ 227 h 681"/>
                  <a:gd name="T24" fmla="*/ 340 w 680"/>
                  <a:gd name="T25" fmla="*/ 341 h 681"/>
                  <a:gd name="T26" fmla="*/ 454 w 680"/>
                  <a:gd name="T27" fmla="*/ 341 h 681"/>
                  <a:gd name="T28" fmla="*/ 454 w 680"/>
                  <a:gd name="T29" fmla="*/ 454 h 681"/>
                  <a:gd name="T30" fmla="*/ 680 w 680"/>
                  <a:gd name="T31" fmla="*/ 454 h 681"/>
                  <a:gd name="T32" fmla="*/ 680 w 680"/>
                  <a:gd name="T33" fmla="*/ 567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80" h="681">
                    <a:moveTo>
                      <a:pt x="680" y="567"/>
                    </a:moveTo>
                    <a:lnTo>
                      <a:pt x="340" y="567"/>
                    </a:lnTo>
                    <a:lnTo>
                      <a:pt x="340" y="681"/>
                    </a:lnTo>
                    <a:lnTo>
                      <a:pt x="113" y="681"/>
                    </a:lnTo>
                    <a:lnTo>
                      <a:pt x="0" y="681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227"/>
                    </a:lnTo>
                    <a:lnTo>
                      <a:pt x="113" y="0"/>
                    </a:lnTo>
                    <a:lnTo>
                      <a:pt x="227" y="0"/>
                    </a:lnTo>
                    <a:lnTo>
                      <a:pt x="227" y="227"/>
                    </a:lnTo>
                    <a:lnTo>
                      <a:pt x="340" y="227"/>
                    </a:lnTo>
                    <a:lnTo>
                      <a:pt x="340" y="341"/>
                    </a:lnTo>
                    <a:lnTo>
                      <a:pt x="454" y="341"/>
                    </a:lnTo>
                    <a:lnTo>
                      <a:pt x="454" y="454"/>
                    </a:lnTo>
                    <a:lnTo>
                      <a:pt x="680" y="454"/>
                    </a:lnTo>
                    <a:lnTo>
                      <a:pt x="680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2" name="Rectangle 150"/>
              <p:cNvSpPr>
                <a:spLocks noChangeArrowheads="1"/>
              </p:cNvSpPr>
              <p:nvPr/>
            </p:nvSpPr>
            <p:spPr bwMode="auto">
              <a:xfrm>
                <a:off x="6640" y="3024"/>
                <a:ext cx="114" cy="11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3" name="Rectangle 151"/>
              <p:cNvSpPr>
                <a:spLocks noChangeArrowheads="1"/>
              </p:cNvSpPr>
              <p:nvPr/>
            </p:nvSpPr>
            <p:spPr bwMode="auto">
              <a:xfrm>
                <a:off x="6754" y="2911"/>
                <a:ext cx="114" cy="11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4" name="Rectangle 152"/>
              <p:cNvSpPr>
                <a:spLocks noChangeArrowheads="1"/>
              </p:cNvSpPr>
              <p:nvPr/>
            </p:nvSpPr>
            <p:spPr bwMode="auto">
              <a:xfrm>
                <a:off x="5053" y="1210"/>
                <a:ext cx="226" cy="11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5" name="Freeform 153"/>
              <p:cNvSpPr>
                <a:spLocks/>
              </p:cNvSpPr>
              <p:nvPr/>
            </p:nvSpPr>
            <p:spPr bwMode="auto">
              <a:xfrm>
                <a:off x="5393" y="1323"/>
                <a:ext cx="227" cy="340"/>
              </a:xfrm>
              <a:custGeom>
                <a:avLst/>
                <a:gdLst>
                  <a:gd name="T0" fmla="*/ 113 w 227"/>
                  <a:gd name="T1" fmla="*/ 0 h 340"/>
                  <a:gd name="T2" fmla="*/ 113 w 227"/>
                  <a:gd name="T3" fmla="*/ 113 h 340"/>
                  <a:gd name="T4" fmla="*/ 227 w 227"/>
                  <a:gd name="T5" fmla="*/ 113 h 340"/>
                  <a:gd name="T6" fmla="*/ 227 w 227"/>
                  <a:gd name="T7" fmla="*/ 227 h 340"/>
                  <a:gd name="T8" fmla="*/ 113 w 227"/>
                  <a:gd name="T9" fmla="*/ 227 h 340"/>
                  <a:gd name="T10" fmla="*/ 113 w 227"/>
                  <a:gd name="T11" fmla="*/ 340 h 340"/>
                  <a:gd name="T12" fmla="*/ 0 w 227"/>
                  <a:gd name="T13" fmla="*/ 340 h 340"/>
                  <a:gd name="T14" fmla="*/ 0 w 227"/>
                  <a:gd name="T15" fmla="*/ 0 h 340"/>
                  <a:gd name="T16" fmla="*/ 113 w 227"/>
                  <a:gd name="T17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7" h="340">
                    <a:moveTo>
                      <a:pt x="113" y="0"/>
                    </a:moveTo>
                    <a:lnTo>
                      <a:pt x="113" y="113"/>
                    </a:lnTo>
                    <a:lnTo>
                      <a:pt x="227" y="113"/>
                    </a:lnTo>
                    <a:lnTo>
                      <a:pt x="227" y="227"/>
                    </a:lnTo>
                    <a:lnTo>
                      <a:pt x="113" y="227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0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6" name="Freeform 154"/>
              <p:cNvSpPr>
                <a:spLocks/>
              </p:cNvSpPr>
              <p:nvPr/>
            </p:nvSpPr>
            <p:spPr bwMode="auto">
              <a:xfrm>
                <a:off x="5506" y="1323"/>
                <a:ext cx="340" cy="227"/>
              </a:xfrm>
              <a:custGeom>
                <a:avLst/>
                <a:gdLst>
                  <a:gd name="T0" fmla="*/ 0 w 340"/>
                  <a:gd name="T1" fmla="*/ 0 h 227"/>
                  <a:gd name="T2" fmla="*/ 340 w 340"/>
                  <a:gd name="T3" fmla="*/ 0 h 227"/>
                  <a:gd name="T4" fmla="*/ 340 w 340"/>
                  <a:gd name="T5" fmla="*/ 113 h 227"/>
                  <a:gd name="T6" fmla="*/ 227 w 340"/>
                  <a:gd name="T7" fmla="*/ 113 h 227"/>
                  <a:gd name="T8" fmla="*/ 227 w 340"/>
                  <a:gd name="T9" fmla="*/ 227 h 227"/>
                  <a:gd name="T10" fmla="*/ 114 w 340"/>
                  <a:gd name="T11" fmla="*/ 227 h 227"/>
                  <a:gd name="T12" fmla="*/ 114 w 340"/>
                  <a:gd name="T13" fmla="*/ 113 h 227"/>
                  <a:gd name="T14" fmla="*/ 0 w 340"/>
                  <a:gd name="T15" fmla="*/ 113 h 227"/>
                  <a:gd name="T16" fmla="*/ 0 w 340"/>
                  <a:gd name="T1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0" h="227">
                    <a:moveTo>
                      <a:pt x="0" y="0"/>
                    </a:moveTo>
                    <a:lnTo>
                      <a:pt x="340" y="0"/>
                    </a:lnTo>
                    <a:lnTo>
                      <a:pt x="340" y="113"/>
                    </a:lnTo>
                    <a:lnTo>
                      <a:pt x="227" y="113"/>
                    </a:lnTo>
                    <a:lnTo>
                      <a:pt x="227" y="227"/>
                    </a:lnTo>
                    <a:lnTo>
                      <a:pt x="114" y="227"/>
                    </a:lnTo>
                    <a:lnTo>
                      <a:pt x="114" y="113"/>
                    </a:lnTo>
                    <a:lnTo>
                      <a:pt x="0" y="113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7" name="Freeform 155"/>
              <p:cNvSpPr>
                <a:spLocks/>
              </p:cNvSpPr>
              <p:nvPr/>
            </p:nvSpPr>
            <p:spPr bwMode="auto">
              <a:xfrm>
                <a:off x="5506" y="1550"/>
                <a:ext cx="681" cy="453"/>
              </a:xfrm>
              <a:custGeom>
                <a:avLst/>
                <a:gdLst>
                  <a:gd name="T0" fmla="*/ 0 w 681"/>
                  <a:gd name="T1" fmla="*/ 0 h 453"/>
                  <a:gd name="T2" fmla="*/ 454 w 681"/>
                  <a:gd name="T3" fmla="*/ 0 h 453"/>
                  <a:gd name="T4" fmla="*/ 454 w 681"/>
                  <a:gd name="T5" fmla="*/ 113 h 453"/>
                  <a:gd name="T6" fmla="*/ 681 w 681"/>
                  <a:gd name="T7" fmla="*/ 113 h 453"/>
                  <a:gd name="T8" fmla="*/ 681 w 681"/>
                  <a:gd name="T9" fmla="*/ 340 h 453"/>
                  <a:gd name="T10" fmla="*/ 454 w 681"/>
                  <a:gd name="T11" fmla="*/ 340 h 453"/>
                  <a:gd name="T12" fmla="*/ 454 w 681"/>
                  <a:gd name="T13" fmla="*/ 453 h 453"/>
                  <a:gd name="T14" fmla="*/ 227 w 681"/>
                  <a:gd name="T15" fmla="*/ 453 h 453"/>
                  <a:gd name="T16" fmla="*/ 227 w 681"/>
                  <a:gd name="T17" fmla="*/ 340 h 453"/>
                  <a:gd name="T18" fmla="*/ 114 w 681"/>
                  <a:gd name="T19" fmla="*/ 340 h 453"/>
                  <a:gd name="T20" fmla="*/ 114 w 681"/>
                  <a:gd name="T21" fmla="*/ 227 h 453"/>
                  <a:gd name="T22" fmla="*/ 227 w 681"/>
                  <a:gd name="T23" fmla="*/ 227 h 453"/>
                  <a:gd name="T24" fmla="*/ 227 w 681"/>
                  <a:gd name="T25" fmla="*/ 113 h 453"/>
                  <a:gd name="T26" fmla="*/ 0 w 681"/>
                  <a:gd name="T27" fmla="*/ 113 h 453"/>
                  <a:gd name="T28" fmla="*/ 0 w 681"/>
                  <a:gd name="T29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81" h="453">
                    <a:moveTo>
                      <a:pt x="0" y="0"/>
                    </a:moveTo>
                    <a:lnTo>
                      <a:pt x="454" y="0"/>
                    </a:lnTo>
                    <a:lnTo>
                      <a:pt x="454" y="113"/>
                    </a:lnTo>
                    <a:lnTo>
                      <a:pt x="681" y="113"/>
                    </a:lnTo>
                    <a:lnTo>
                      <a:pt x="681" y="340"/>
                    </a:lnTo>
                    <a:lnTo>
                      <a:pt x="454" y="340"/>
                    </a:lnTo>
                    <a:lnTo>
                      <a:pt x="454" y="453"/>
                    </a:lnTo>
                    <a:lnTo>
                      <a:pt x="227" y="453"/>
                    </a:lnTo>
                    <a:lnTo>
                      <a:pt x="227" y="340"/>
                    </a:lnTo>
                    <a:lnTo>
                      <a:pt x="114" y="340"/>
                    </a:lnTo>
                    <a:lnTo>
                      <a:pt x="114" y="227"/>
                    </a:lnTo>
                    <a:lnTo>
                      <a:pt x="227" y="227"/>
                    </a:lnTo>
                    <a:lnTo>
                      <a:pt x="227" y="113"/>
                    </a:lnTo>
                    <a:lnTo>
                      <a:pt x="0" y="113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8" name="Freeform 156"/>
              <p:cNvSpPr>
                <a:spLocks/>
              </p:cNvSpPr>
              <p:nvPr/>
            </p:nvSpPr>
            <p:spPr bwMode="auto">
              <a:xfrm>
                <a:off x="6073" y="1323"/>
                <a:ext cx="454" cy="340"/>
              </a:xfrm>
              <a:custGeom>
                <a:avLst/>
                <a:gdLst>
                  <a:gd name="T0" fmla="*/ 0 w 454"/>
                  <a:gd name="T1" fmla="*/ 340 h 340"/>
                  <a:gd name="T2" fmla="*/ 0 w 454"/>
                  <a:gd name="T3" fmla="*/ 227 h 340"/>
                  <a:gd name="T4" fmla="*/ 227 w 454"/>
                  <a:gd name="T5" fmla="*/ 227 h 340"/>
                  <a:gd name="T6" fmla="*/ 227 w 454"/>
                  <a:gd name="T7" fmla="*/ 113 h 340"/>
                  <a:gd name="T8" fmla="*/ 340 w 454"/>
                  <a:gd name="T9" fmla="*/ 113 h 340"/>
                  <a:gd name="T10" fmla="*/ 340 w 454"/>
                  <a:gd name="T11" fmla="*/ 0 h 340"/>
                  <a:gd name="T12" fmla="*/ 454 w 454"/>
                  <a:gd name="T13" fmla="*/ 0 h 340"/>
                  <a:gd name="T14" fmla="*/ 454 w 454"/>
                  <a:gd name="T15" fmla="*/ 227 h 340"/>
                  <a:gd name="T16" fmla="*/ 340 w 454"/>
                  <a:gd name="T17" fmla="*/ 227 h 340"/>
                  <a:gd name="T18" fmla="*/ 340 w 454"/>
                  <a:gd name="T19" fmla="*/ 340 h 340"/>
                  <a:gd name="T20" fmla="*/ 0 w 454"/>
                  <a:gd name="T21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340">
                    <a:moveTo>
                      <a:pt x="0" y="340"/>
                    </a:moveTo>
                    <a:lnTo>
                      <a:pt x="0" y="227"/>
                    </a:lnTo>
                    <a:lnTo>
                      <a:pt x="227" y="227"/>
                    </a:lnTo>
                    <a:lnTo>
                      <a:pt x="227" y="113"/>
                    </a:lnTo>
                    <a:lnTo>
                      <a:pt x="340" y="113"/>
                    </a:lnTo>
                    <a:lnTo>
                      <a:pt x="340" y="0"/>
                    </a:lnTo>
                    <a:lnTo>
                      <a:pt x="454" y="0"/>
                    </a:lnTo>
                    <a:lnTo>
                      <a:pt x="454" y="227"/>
                    </a:lnTo>
                    <a:lnTo>
                      <a:pt x="340" y="227"/>
                    </a:lnTo>
                    <a:lnTo>
                      <a:pt x="340" y="340"/>
                    </a:lnTo>
                    <a:lnTo>
                      <a:pt x="0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9" name="Freeform 157"/>
              <p:cNvSpPr>
                <a:spLocks/>
              </p:cNvSpPr>
              <p:nvPr/>
            </p:nvSpPr>
            <p:spPr bwMode="auto">
              <a:xfrm>
                <a:off x="5960" y="1323"/>
                <a:ext cx="340" cy="340"/>
              </a:xfrm>
              <a:custGeom>
                <a:avLst/>
                <a:gdLst>
                  <a:gd name="T0" fmla="*/ 340 w 340"/>
                  <a:gd name="T1" fmla="*/ 0 h 340"/>
                  <a:gd name="T2" fmla="*/ 340 w 340"/>
                  <a:gd name="T3" fmla="*/ 227 h 340"/>
                  <a:gd name="T4" fmla="*/ 113 w 340"/>
                  <a:gd name="T5" fmla="*/ 227 h 340"/>
                  <a:gd name="T6" fmla="*/ 113 w 340"/>
                  <a:gd name="T7" fmla="*/ 340 h 340"/>
                  <a:gd name="T8" fmla="*/ 0 w 340"/>
                  <a:gd name="T9" fmla="*/ 340 h 340"/>
                  <a:gd name="T10" fmla="*/ 0 w 340"/>
                  <a:gd name="T11" fmla="*/ 113 h 340"/>
                  <a:gd name="T12" fmla="*/ 113 w 340"/>
                  <a:gd name="T13" fmla="*/ 113 h 340"/>
                  <a:gd name="T14" fmla="*/ 113 w 340"/>
                  <a:gd name="T15" fmla="*/ 0 h 340"/>
                  <a:gd name="T16" fmla="*/ 340 w 340"/>
                  <a:gd name="T17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0" h="340">
                    <a:moveTo>
                      <a:pt x="340" y="0"/>
                    </a:moveTo>
                    <a:lnTo>
                      <a:pt x="340" y="227"/>
                    </a:lnTo>
                    <a:lnTo>
                      <a:pt x="113" y="227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0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0" name="Freeform 158"/>
              <p:cNvSpPr>
                <a:spLocks/>
              </p:cNvSpPr>
              <p:nvPr/>
            </p:nvSpPr>
            <p:spPr bwMode="auto">
              <a:xfrm>
                <a:off x="6187" y="756"/>
                <a:ext cx="567" cy="680"/>
              </a:xfrm>
              <a:custGeom>
                <a:avLst/>
                <a:gdLst>
                  <a:gd name="T0" fmla="*/ 0 w 567"/>
                  <a:gd name="T1" fmla="*/ 567 h 680"/>
                  <a:gd name="T2" fmla="*/ 113 w 567"/>
                  <a:gd name="T3" fmla="*/ 567 h 680"/>
                  <a:gd name="T4" fmla="*/ 113 w 567"/>
                  <a:gd name="T5" fmla="*/ 680 h 680"/>
                  <a:gd name="T6" fmla="*/ 226 w 567"/>
                  <a:gd name="T7" fmla="*/ 680 h 680"/>
                  <a:gd name="T8" fmla="*/ 226 w 567"/>
                  <a:gd name="T9" fmla="*/ 567 h 680"/>
                  <a:gd name="T10" fmla="*/ 340 w 567"/>
                  <a:gd name="T11" fmla="*/ 567 h 680"/>
                  <a:gd name="T12" fmla="*/ 340 w 567"/>
                  <a:gd name="T13" fmla="*/ 680 h 680"/>
                  <a:gd name="T14" fmla="*/ 453 w 567"/>
                  <a:gd name="T15" fmla="*/ 680 h 680"/>
                  <a:gd name="T16" fmla="*/ 453 w 567"/>
                  <a:gd name="T17" fmla="*/ 454 h 680"/>
                  <a:gd name="T18" fmla="*/ 567 w 567"/>
                  <a:gd name="T19" fmla="*/ 454 h 680"/>
                  <a:gd name="T20" fmla="*/ 567 w 567"/>
                  <a:gd name="T21" fmla="*/ 227 h 680"/>
                  <a:gd name="T22" fmla="*/ 453 w 567"/>
                  <a:gd name="T23" fmla="*/ 227 h 680"/>
                  <a:gd name="T24" fmla="*/ 453 w 567"/>
                  <a:gd name="T25" fmla="*/ 113 h 680"/>
                  <a:gd name="T26" fmla="*/ 340 w 567"/>
                  <a:gd name="T27" fmla="*/ 113 h 680"/>
                  <a:gd name="T28" fmla="*/ 340 w 567"/>
                  <a:gd name="T29" fmla="*/ 0 h 680"/>
                  <a:gd name="T30" fmla="*/ 226 w 567"/>
                  <a:gd name="T31" fmla="*/ 0 h 680"/>
                  <a:gd name="T32" fmla="*/ 226 w 567"/>
                  <a:gd name="T33" fmla="*/ 340 h 680"/>
                  <a:gd name="T34" fmla="*/ 113 w 567"/>
                  <a:gd name="T35" fmla="*/ 340 h 680"/>
                  <a:gd name="T36" fmla="*/ 113 w 567"/>
                  <a:gd name="T37" fmla="*/ 454 h 680"/>
                  <a:gd name="T38" fmla="*/ 0 w 567"/>
                  <a:gd name="T39" fmla="*/ 454 h 680"/>
                  <a:gd name="T40" fmla="*/ 0 w 567"/>
                  <a:gd name="T41" fmla="*/ 567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67" h="680">
                    <a:moveTo>
                      <a:pt x="0" y="567"/>
                    </a:moveTo>
                    <a:lnTo>
                      <a:pt x="113" y="567"/>
                    </a:lnTo>
                    <a:lnTo>
                      <a:pt x="113" y="680"/>
                    </a:lnTo>
                    <a:lnTo>
                      <a:pt x="226" y="680"/>
                    </a:lnTo>
                    <a:lnTo>
                      <a:pt x="226" y="567"/>
                    </a:lnTo>
                    <a:lnTo>
                      <a:pt x="340" y="567"/>
                    </a:lnTo>
                    <a:lnTo>
                      <a:pt x="340" y="680"/>
                    </a:lnTo>
                    <a:lnTo>
                      <a:pt x="453" y="680"/>
                    </a:lnTo>
                    <a:lnTo>
                      <a:pt x="453" y="454"/>
                    </a:lnTo>
                    <a:lnTo>
                      <a:pt x="567" y="454"/>
                    </a:lnTo>
                    <a:lnTo>
                      <a:pt x="567" y="227"/>
                    </a:lnTo>
                    <a:lnTo>
                      <a:pt x="453" y="227"/>
                    </a:lnTo>
                    <a:lnTo>
                      <a:pt x="453" y="113"/>
                    </a:lnTo>
                    <a:lnTo>
                      <a:pt x="340" y="113"/>
                    </a:lnTo>
                    <a:lnTo>
                      <a:pt x="340" y="0"/>
                    </a:lnTo>
                    <a:lnTo>
                      <a:pt x="226" y="0"/>
                    </a:lnTo>
                    <a:lnTo>
                      <a:pt x="226" y="340"/>
                    </a:lnTo>
                    <a:lnTo>
                      <a:pt x="113" y="340"/>
                    </a:lnTo>
                    <a:lnTo>
                      <a:pt x="113" y="454"/>
                    </a:lnTo>
                    <a:lnTo>
                      <a:pt x="0" y="454"/>
                    </a:lnTo>
                    <a:lnTo>
                      <a:pt x="0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1" name="Freeform 159"/>
              <p:cNvSpPr>
                <a:spLocks/>
              </p:cNvSpPr>
              <p:nvPr/>
            </p:nvSpPr>
            <p:spPr bwMode="auto">
              <a:xfrm>
                <a:off x="5506" y="76"/>
                <a:ext cx="340" cy="340"/>
              </a:xfrm>
              <a:custGeom>
                <a:avLst/>
                <a:gdLst>
                  <a:gd name="T0" fmla="*/ 227 w 340"/>
                  <a:gd name="T1" fmla="*/ 0 h 340"/>
                  <a:gd name="T2" fmla="*/ 227 w 340"/>
                  <a:gd name="T3" fmla="*/ 113 h 340"/>
                  <a:gd name="T4" fmla="*/ 114 w 340"/>
                  <a:gd name="T5" fmla="*/ 113 h 340"/>
                  <a:gd name="T6" fmla="*/ 114 w 340"/>
                  <a:gd name="T7" fmla="*/ 226 h 340"/>
                  <a:gd name="T8" fmla="*/ 0 w 340"/>
                  <a:gd name="T9" fmla="*/ 226 h 340"/>
                  <a:gd name="T10" fmla="*/ 0 w 340"/>
                  <a:gd name="T11" fmla="*/ 340 h 340"/>
                  <a:gd name="T12" fmla="*/ 227 w 340"/>
                  <a:gd name="T13" fmla="*/ 340 h 340"/>
                  <a:gd name="T14" fmla="*/ 227 w 340"/>
                  <a:gd name="T15" fmla="*/ 226 h 340"/>
                  <a:gd name="T16" fmla="*/ 340 w 340"/>
                  <a:gd name="T17" fmla="*/ 226 h 340"/>
                  <a:gd name="T18" fmla="*/ 340 w 340"/>
                  <a:gd name="T19" fmla="*/ 0 h 340"/>
                  <a:gd name="T20" fmla="*/ 227 w 340"/>
                  <a:gd name="T21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0" h="340">
                    <a:moveTo>
                      <a:pt x="227" y="0"/>
                    </a:moveTo>
                    <a:lnTo>
                      <a:pt x="227" y="113"/>
                    </a:lnTo>
                    <a:lnTo>
                      <a:pt x="114" y="113"/>
                    </a:lnTo>
                    <a:lnTo>
                      <a:pt x="114" y="226"/>
                    </a:lnTo>
                    <a:lnTo>
                      <a:pt x="0" y="226"/>
                    </a:lnTo>
                    <a:lnTo>
                      <a:pt x="0" y="340"/>
                    </a:lnTo>
                    <a:lnTo>
                      <a:pt x="227" y="340"/>
                    </a:lnTo>
                    <a:lnTo>
                      <a:pt x="227" y="226"/>
                    </a:lnTo>
                    <a:lnTo>
                      <a:pt x="340" y="226"/>
                    </a:lnTo>
                    <a:lnTo>
                      <a:pt x="340" y="0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2" name="Rectangle 160"/>
              <p:cNvSpPr>
                <a:spLocks noChangeArrowheads="1"/>
              </p:cNvSpPr>
              <p:nvPr/>
            </p:nvSpPr>
            <p:spPr bwMode="auto">
              <a:xfrm>
                <a:off x="5506" y="529"/>
                <a:ext cx="114" cy="114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3" name="Rectangle 161"/>
              <p:cNvSpPr>
                <a:spLocks noChangeArrowheads="1"/>
              </p:cNvSpPr>
              <p:nvPr/>
            </p:nvSpPr>
            <p:spPr bwMode="auto">
              <a:xfrm>
                <a:off x="3465" y="1663"/>
                <a:ext cx="113" cy="114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4" name="Freeform 162"/>
              <p:cNvSpPr>
                <a:spLocks/>
              </p:cNvSpPr>
              <p:nvPr/>
            </p:nvSpPr>
            <p:spPr bwMode="auto">
              <a:xfrm>
                <a:off x="1991" y="2344"/>
                <a:ext cx="340" cy="340"/>
              </a:xfrm>
              <a:custGeom>
                <a:avLst/>
                <a:gdLst>
                  <a:gd name="T0" fmla="*/ 0 w 340"/>
                  <a:gd name="T1" fmla="*/ 0 h 340"/>
                  <a:gd name="T2" fmla="*/ 340 w 340"/>
                  <a:gd name="T3" fmla="*/ 0 h 340"/>
                  <a:gd name="T4" fmla="*/ 340 w 340"/>
                  <a:gd name="T5" fmla="*/ 340 h 340"/>
                  <a:gd name="T6" fmla="*/ 227 w 340"/>
                  <a:gd name="T7" fmla="*/ 340 h 340"/>
                  <a:gd name="T8" fmla="*/ 227 w 340"/>
                  <a:gd name="T9" fmla="*/ 226 h 340"/>
                  <a:gd name="T10" fmla="*/ 113 w 340"/>
                  <a:gd name="T11" fmla="*/ 226 h 340"/>
                  <a:gd name="T12" fmla="*/ 113 w 340"/>
                  <a:gd name="T13" fmla="*/ 113 h 340"/>
                  <a:gd name="T14" fmla="*/ 0 w 340"/>
                  <a:gd name="T15" fmla="*/ 113 h 340"/>
                  <a:gd name="T16" fmla="*/ 0 w 340"/>
                  <a:gd name="T17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0" h="340">
                    <a:moveTo>
                      <a:pt x="0" y="0"/>
                    </a:moveTo>
                    <a:lnTo>
                      <a:pt x="340" y="0"/>
                    </a:lnTo>
                    <a:lnTo>
                      <a:pt x="340" y="340"/>
                    </a:lnTo>
                    <a:lnTo>
                      <a:pt x="227" y="340"/>
                    </a:lnTo>
                    <a:lnTo>
                      <a:pt x="227" y="226"/>
                    </a:lnTo>
                    <a:lnTo>
                      <a:pt x="113" y="226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5" name="Freeform 163"/>
              <p:cNvSpPr>
                <a:spLocks/>
              </p:cNvSpPr>
              <p:nvPr/>
            </p:nvSpPr>
            <p:spPr bwMode="auto">
              <a:xfrm>
                <a:off x="5620" y="1890"/>
                <a:ext cx="113" cy="227"/>
              </a:xfrm>
              <a:custGeom>
                <a:avLst/>
                <a:gdLst>
                  <a:gd name="T0" fmla="*/ 0 w 113"/>
                  <a:gd name="T1" fmla="*/ 0 h 227"/>
                  <a:gd name="T2" fmla="*/ 0 w 113"/>
                  <a:gd name="T3" fmla="*/ 227 h 227"/>
                  <a:gd name="T4" fmla="*/ 113 w 113"/>
                  <a:gd name="T5" fmla="*/ 227 h 227"/>
                  <a:gd name="T6" fmla="*/ 113 w 113"/>
                  <a:gd name="T7" fmla="*/ 0 h 227"/>
                  <a:gd name="T8" fmla="*/ 0 w 113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227">
                    <a:moveTo>
                      <a:pt x="0" y="0"/>
                    </a:move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6" name="Freeform 164"/>
              <p:cNvSpPr>
                <a:spLocks/>
              </p:cNvSpPr>
              <p:nvPr/>
            </p:nvSpPr>
            <p:spPr bwMode="auto">
              <a:xfrm>
                <a:off x="4712" y="3137"/>
                <a:ext cx="227" cy="227"/>
              </a:xfrm>
              <a:custGeom>
                <a:avLst/>
                <a:gdLst>
                  <a:gd name="T0" fmla="*/ 227 w 227"/>
                  <a:gd name="T1" fmla="*/ 0 h 227"/>
                  <a:gd name="T2" fmla="*/ 0 w 227"/>
                  <a:gd name="T3" fmla="*/ 0 h 227"/>
                  <a:gd name="T4" fmla="*/ 0 w 227"/>
                  <a:gd name="T5" fmla="*/ 227 h 227"/>
                  <a:gd name="T6" fmla="*/ 227 w 227"/>
                  <a:gd name="T7" fmla="*/ 227 h 227"/>
                  <a:gd name="T8" fmla="*/ 227 w 227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227">
                    <a:moveTo>
                      <a:pt x="227" y="0"/>
                    </a:moveTo>
                    <a:lnTo>
                      <a:pt x="0" y="0"/>
                    </a:lnTo>
                    <a:lnTo>
                      <a:pt x="0" y="227"/>
                    </a:lnTo>
                    <a:lnTo>
                      <a:pt x="227" y="227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7" name="Rectangle 165"/>
              <p:cNvSpPr>
                <a:spLocks noChangeArrowheads="1"/>
              </p:cNvSpPr>
              <p:nvPr/>
            </p:nvSpPr>
            <p:spPr bwMode="auto">
              <a:xfrm>
                <a:off x="4939" y="3024"/>
                <a:ext cx="114" cy="227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8" name="Freeform 166"/>
              <p:cNvSpPr>
                <a:spLocks/>
              </p:cNvSpPr>
              <p:nvPr/>
            </p:nvSpPr>
            <p:spPr bwMode="auto">
              <a:xfrm>
                <a:off x="5053" y="3024"/>
                <a:ext cx="226" cy="227"/>
              </a:xfrm>
              <a:custGeom>
                <a:avLst/>
                <a:gdLst>
                  <a:gd name="T0" fmla="*/ 226 w 226"/>
                  <a:gd name="T1" fmla="*/ 0 h 227"/>
                  <a:gd name="T2" fmla="*/ 0 w 226"/>
                  <a:gd name="T3" fmla="*/ 0 h 227"/>
                  <a:gd name="T4" fmla="*/ 0 w 226"/>
                  <a:gd name="T5" fmla="*/ 227 h 227"/>
                  <a:gd name="T6" fmla="*/ 113 w 226"/>
                  <a:gd name="T7" fmla="*/ 227 h 227"/>
                  <a:gd name="T8" fmla="*/ 113 w 226"/>
                  <a:gd name="T9" fmla="*/ 113 h 227"/>
                  <a:gd name="T10" fmla="*/ 226 w 226"/>
                  <a:gd name="T11" fmla="*/ 113 h 227"/>
                  <a:gd name="T12" fmla="*/ 226 w 226"/>
                  <a:gd name="T13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6" h="227">
                    <a:moveTo>
                      <a:pt x="226" y="0"/>
                    </a:moveTo>
                    <a:lnTo>
                      <a:pt x="0" y="0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113"/>
                    </a:lnTo>
                    <a:lnTo>
                      <a:pt x="226" y="113"/>
                    </a:lnTo>
                    <a:lnTo>
                      <a:pt x="22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9" name="Rectangle 167"/>
              <p:cNvSpPr>
                <a:spLocks noChangeArrowheads="1"/>
              </p:cNvSpPr>
              <p:nvPr/>
            </p:nvSpPr>
            <p:spPr bwMode="auto">
              <a:xfrm>
                <a:off x="5053" y="2911"/>
                <a:ext cx="113" cy="11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80" name="Rectangle 168"/>
              <p:cNvSpPr>
                <a:spLocks noChangeArrowheads="1"/>
              </p:cNvSpPr>
              <p:nvPr/>
            </p:nvSpPr>
            <p:spPr bwMode="auto">
              <a:xfrm>
                <a:off x="5053" y="2797"/>
                <a:ext cx="113" cy="114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82" name="Rectangle 170"/>
              <p:cNvSpPr>
                <a:spLocks noChangeArrowheads="1"/>
              </p:cNvSpPr>
              <p:nvPr/>
            </p:nvSpPr>
            <p:spPr bwMode="auto">
              <a:xfrm>
                <a:off x="5166" y="2570"/>
                <a:ext cx="113" cy="114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83" name="Rectangle 171"/>
              <p:cNvSpPr>
                <a:spLocks noChangeArrowheads="1"/>
              </p:cNvSpPr>
              <p:nvPr/>
            </p:nvSpPr>
            <p:spPr bwMode="auto">
              <a:xfrm>
                <a:off x="5166" y="2684"/>
                <a:ext cx="113" cy="114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84" name="Rectangle 172"/>
              <p:cNvSpPr>
                <a:spLocks noChangeArrowheads="1"/>
              </p:cNvSpPr>
              <p:nvPr/>
            </p:nvSpPr>
            <p:spPr bwMode="auto">
              <a:xfrm>
                <a:off x="4939" y="2684"/>
                <a:ext cx="227" cy="114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85" name="Rectangle 173"/>
              <p:cNvSpPr>
                <a:spLocks noChangeArrowheads="1"/>
              </p:cNvSpPr>
              <p:nvPr/>
            </p:nvSpPr>
            <p:spPr bwMode="auto">
              <a:xfrm>
                <a:off x="5053" y="2570"/>
                <a:ext cx="113" cy="114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86" name="Rectangle 174"/>
              <p:cNvSpPr>
                <a:spLocks noChangeArrowheads="1"/>
              </p:cNvSpPr>
              <p:nvPr/>
            </p:nvSpPr>
            <p:spPr bwMode="auto">
              <a:xfrm>
                <a:off x="5166" y="2344"/>
                <a:ext cx="113" cy="226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87" name="Rectangle 175"/>
              <p:cNvSpPr>
                <a:spLocks noChangeArrowheads="1"/>
              </p:cNvSpPr>
              <p:nvPr/>
            </p:nvSpPr>
            <p:spPr bwMode="auto">
              <a:xfrm>
                <a:off x="5053" y="2344"/>
                <a:ext cx="113" cy="226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88" name="Freeform 176"/>
              <p:cNvSpPr>
                <a:spLocks/>
              </p:cNvSpPr>
              <p:nvPr/>
            </p:nvSpPr>
            <p:spPr bwMode="auto">
              <a:xfrm>
                <a:off x="4939" y="2230"/>
                <a:ext cx="227" cy="227"/>
              </a:xfrm>
              <a:custGeom>
                <a:avLst/>
                <a:gdLst>
                  <a:gd name="T0" fmla="*/ 227 w 227"/>
                  <a:gd name="T1" fmla="*/ 0 h 227"/>
                  <a:gd name="T2" fmla="*/ 0 w 227"/>
                  <a:gd name="T3" fmla="*/ 0 h 227"/>
                  <a:gd name="T4" fmla="*/ 0 w 227"/>
                  <a:gd name="T5" fmla="*/ 227 h 227"/>
                  <a:gd name="T6" fmla="*/ 114 w 227"/>
                  <a:gd name="T7" fmla="*/ 227 h 227"/>
                  <a:gd name="T8" fmla="*/ 114 w 227"/>
                  <a:gd name="T9" fmla="*/ 114 h 227"/>
                  <a:gd name="T10" fmla="*/ 227 w 227"/>
                  <a:gd name="T11" fmla="*/ 114 h 227"/>
                  <a:gd name="T12" fmla="*/ 227 w 227"/>
                  <a:gd name="T13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227">
                    <a:moveTo>
                      <a:pt x="227" y="0"/>
                    </a:moveTo>
                    <a:lnTo>
                      <a:pt x="0" y="0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114"/>
                    </a:lnTo>
                    <a:lnTo>
                      <a:pt x="227" y="114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89" name="Rectangle 177"/>
              <p:cNvSpPr>
                <a:spLocks noChangeArrowheads="1"/>
              </p:cNvSpPr>
              <p:nvPr/>
            </p:nvSpPr>
            <p:spPr bwMode="auto">
              <a:xfrm>
                <a:off x="4939" y="2911"/>
                <a:ext cx="114" cy="11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90" name="Rectangle 178"/>
              <p:cNvSpPr>
                <a:spLocks noChangeArrowheads="1"/>
              </p:cNvSpPr>
              <p:nvPr/>
            </p:nvSpPr>
            <p:spPr bwMode="auto">
              <a:xfrm>
                <a:off x="4826" y="2797"/>
                <a:ext cx="226" cy="11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91" name="Rectangle 179"/>
              <p:cNvSpPr>
                <a:spLocks noChangeArrowheads="1"/>
              </p:cNvSpPr>
              <p:nvPr/>
            </p:nvSpPr>
            <p:spPr bwMode="auto">
              <a:xfrm>
                <a:off x="4712" y="3024"/>
                <a:ext cx="226" cy="11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92" name="Rectangle 180"/>
              <p:cNvSpPr>
                <a:spLocks noChangeArrowheads="1"/>
              </p:cNvSpPr>
              <p:nvPr/>
            </p:nvSpPr>
            <p:spPr bwMode="auto">
              <a:xfrm>
                <a:off x="4712" y="2911"/>
                <a:ext cx="226" cy="11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94" name="Rectangle 182"/>
              <p:cNvSpPr>
                <a:spLocks noChangeArrowheads="1"/>
              </p:cNvSpPr>
              <p:nvPr/>
            </p:nvSpPr>
            <p:spPr bwMode="auto">
              <a:xfrm>
                <a:off x="5506" y="2797"/>
                <a:ext cx="113" cy="114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95" name="Rectangle 183"/>
              <p:cNvSpPr>
                <a:spLocks noChangeArrowheads="1"/>
              </p:cNvSpPr>
              <p:nvPr/>
            </p:nvSpPr>
            <p:spPr bwMode="auto">
              <a:xfrm>
                <a:off x="5620" y="2457"/>
                <a:ext cx="113" cy="114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96" name="Rectangle 184"/>
              <p:cNvSpPr>
                <a:spLocks noChangeArrowheads="1"/>
              </p:cNvSpPr>
              <p:nvPr/>
            </p:nvSpPr>
            <p:spPr bwMode="auto">
              <a:xfrm>
                <a:off x="5733" y="2344"/>
                <a:ext cx="113" cy="114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97" name="Freeform 185"/>
              <p:cNvSpPr>
                <a:spLocks/>
              </p:cNvSpPr>
              <p:nvPr/>
            </p:nvSpPr>
            <p:spPr bwMode="auto">
              <a:xfrm>
                <a:off x="5166" y="2230"/>
                <a:ext cx="454" cy="454"/>
              </a:xfrm>
              <a:custGeom>
                <a:avLst/>
                <a:gdLst>
                  <a:gd name="T0" fmla="*/ 454 w 454"/>
                  <a:gd name="T1" fmla="*/ 340 h 454"/>
                  <a:gd name="T2" fmla="*/ 454 w 454"/>
                  <a:gd name="T3" fmla="*/ 454 h 454"/>
                  <a:gd name="T4" fmla="*/ 227 w 454"/>
                  <a:gd name="T5" fmla="*/ 454 h 454"/>
                  <a:gd name="T6" fmla="*/ 227 w 454"/>
                  <a:gd name="T7" fmla="*/ 340 h 454"/>
                  <a:gd name="T8" fmla="*/ 113 w 454"/>
                  <a:gd name="T9" fmla="*/ 340 h 454"/>
                  <a:gd name="T10" fmla="*/ 113 w 454"/>
                  <a:gd name="T11" fmla="*/ 114 h 454"/>
                  <a:gd name="T12" fmla="*/ 0 w 454"/>
                  <a:gd name="T13" fmla="*/ 114 h 454"/>
                  <a:gd name="T14" fmla="*/ 0 w 454"/>
                  <a:gd name="T15" fmla="*/ 0 h 454"/>
                  <a:gd name="T16" fmla="*/ 227 w 454"/>
                  <a:gd name="T17" fmla="*/ 0 h 454"/>
                  <a:gd name="T18" fmla="*/ 227 w 454"/>
                  <a:gd name="T19" fmla="*/ 227 h 454"/>
                  <a:gd name="T20" fmla="*/ 340 w 454"/>
                  <a:gd name="T21" fmla="*/ 227 h 454"/>
                  <a:gd name="T22" fmla="*/ 340 w 454"/>
                  <a:gd name="T23" fmla="*/ 340 h 454"/>
                  <a:gd name="T24" fmla="*/ 454 w 454"/>
                  <a:gd name="T25" fmla="*/ 34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54" h="454">
                    <a:moveTo>
                      <a:pt x="454" y="340"/>
                    </a:moveTo>
                    <a:lnTo>
                      <a:pt x="454" y="454"/>
                    </a:lnTo>
                    <a:lnTo>
                      <a:pt x="227" y="454"/>
                    </a:lnTo>
                    <a:lnTo>
                      <a:pt x="227" y="340"/>
                    </a:lnTo>
                    <a:lnTo>
                      <a:pt x="113" y="340"/>
                    </a:lnTo>
                    <a:lnTo>
                      <a:pt x="113" y="114"/>
                    </a:lnTo>
                    <a:lnTo>
                      <a:pt x="0" y="114"/>
                    </a:lnTo>
                    <a:lnTo>
                      <a:pt x="0" y="0"/>
                    </a:lnTo>
                    <a:lnTo>
                      <a:pt x="227" y="0"/>
                    </a:lnTo>
                    <a:lnTo>
                      <a:pt x="227" y="227"/>
                    </a:lnTo>
                    <a:lnTo>
                      <a:pt x="340" y="227"/>
                    </a:lnTo>
                    <a:lnTo>
                      <a:pt x="340" y="340"/>
                    </a:lnTo>
                    <a:lnTo>
                      <a:pt x="454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98" name="Freeform 186"/>
              <p:cNvSpPr>
                <a:spLocks/>
              </p:cNvSpPr>
              <p:nvPr/>
            </p:nvSpPr>
            <p:spPr bwMode="auto">
              <a:xfrm>
                <a:off x="5279" y="2003"/>
                <a:ext cx="341" cy="227"/>
              </a:xfrm>
              <a:custGeom>
                <a:avLst/>
                <a:gdLst>
                  <a:gd name="T0" fmla="*/ 341 w 341"/>
                  <a:gd name="T1" fmla="*/ 0 h 227"/>
                  <a:gd name="T2" fmla="*/ 227 w 341"/>
                  <a:gd name="T3" fmla="*/ 0 h 227"/>
                  <a:gd name="T4" fmla="*/ 227 w 341"/>
                  <a:gd name="T5" fmla="*/ 114 h 227"/>
                  <a:gd name="T6" fmla="*/ 0 w 341"/>
                  <a:gd name="T7" fmla="*/ 114 h 227"/>
                  <a:gd name="T8" fmla="*/ 0 w 341"/>
                  <a:gd name="T9" fmla="*/ 227 h 227"/>
                  <a:gd name="T10" fmla="*/ 341 w 341"/>
                  <a:gd name="T11" fmla="*/ 227 h 227"/>
                  <a:gd name="T12" fmla="*/ 341 w 341"/>
                  <a:gd name="T13" fmla="*/ 114 h 227"/>
                  <a:gd name="T14" fmla="*/ 341 w 341"/>
                  <a:gd name="T15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1" h="227">
                    <a:moveTo>
                      <a:pt x="341" y="0"/>
                    </a:moveTo>
                    <a:lnTo>
                      <a:pt x="227" y="0"/>
                    </a:lnTo>
                    <a:lnTo>
                      <a:pt x="227" y="114"/>
                    </a:lnTo>
                    <a:lnTo>
                      <a:pt x="0" y="114"/>
                    </a:lnTo>
                    <a:lnTo>
                      <a:pt x="0" y="227"/>
                    </a:lnTo>
                    <a:lnTo>
                      <a:pt x="341" y="227"/>
                    </a:lnTo>
                    <a:lnTo>
                      <a:pt x="341" y="114"/>
                    </a:lnTo>
                    <a:lnTo>
                      <a:pt x="34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99" name="Freeform 187"/>
              <p:cNvSpPr>
                <a:spLocks/>
              </p:cNvSpPr>
              <p:nvPr/>
            </p:nvSpPr>
            <p:spPr bwMode="auto">
              <a:xfrm>
                <a:off x="5053" y="1890"/>
                <a:ext cx="567" cy="340"/>
              </a:xfrm>
              <a:custGeom>
                <a:avLst/>
                <a:gdLst>
                  <a:gd name="T0" fmla="*/ 567 w 567"/>
                  <a:gd name="T1" fmla="*/ 0 h 340"/>
                  <a:gd name="T2" fmla="*/ 340 w 567"/>
                  <a:gd name="T3" fmla="*/ 0 h 340"/>
                  <a:gd name="T4" fmla="*/ 340 w 567"/>
                  <a:gd name="T5" fmla="*/ 113 h 340"/>
                  <a:gd name="T6" fmla="*/ 113 w 567"/>
                  <a:gd name="T7" fmla="*/ 113 h 340"/>
                  <a:gd name="T8" fmla="*/ 113 w 567"/>
                  <a:gd name="T9" fmla="*/ 227 h 340"/>
                  <a:gd name="T10" fmla="*/ 0 w 567"/>
                  <a:gd name="T11" fmla="*/ 227 h 340"/>
                  <a:gd name="T12" fmla="*/ 0 w 567"/>
                  <a:gd name="T13" fmla="*/ 340 h 340"/>
                  <a:gd name="T14" fmla="*/ 226 w 567"/>
                  <a:gd name="T15" fmla="*/ 340 h 340"/>
                  <a:gd name="T16" fmla="*/ 226 w 567"/>
                  <a:gd name="T17" fmla="*/ 227 h 340"/>
                  <a:gd name="T18" fmla="*/ 453 w 567"/>
                  <a:gd name="T19" fmla="*/ 227 h 340"/>
                  <a:gd name="T20" fmla="*/ 453 w 567"/>
                  <a:gd name="T21" fmla="*/ 113 h 340"/>
                  <a:gd name="T22" fmla="*/ 567 w 567"/>
                  <a:gd name="T23" fmla="*/ 113 h 340"/>
                  <a:gd name="T24" fmla="*/ 567 w 567"/>
                  <a:gd name="T25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7" h="340">
                    <a:moveTo>
                      <a:pt x="567" y="0"/>
                    </a:moveTo>
                    <a:lnTo>
                      <a:pt x="340" y="0"/>
                    </a:lnTo>
                    <a:lnTo>
                      <a:pt x="340" y="113"/>
                    </a:lnTo>
                    <a:lnTo>
                      <a:pt x="113" y="113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340"/>
                    </a:lnTo>
                    <a:lnTo>
                      <a:pt x="226" y="340"/>
                    </a:lnTo>
                    <a:lnTo>
                      <a:pt x="226" y="227"/>
                    </a:lnTo>
                    <a:lnTo>
                      <a:pt x="453" y="227"/>
                    </a:lnTo>
                    <a:lnTo>
                      <a:pt x="453" y="113"/>
                    </a:lnTo>
                    <a:lnTo>
                      <a:pt x="567" y="113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626" name="Rectangle 314"/>
              <p:cNvSpPr>
                <a:spLocks noChangeArrowheads="1"/>
              </p:cNvSpPr>
              <p:nvPr/>
            </p:nvSpPr>
            <p:spPr bwMode="auto">
              <a:xfrm>
                <a:off x="630" y="5632"/>
                <a:ext cx="227" cy="114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3628" name="Group 316"/>
            <p:cNvGrpSpPr>
              <a:grpSpLocks/>
            </p:cNvGrpSpPr>
            <p:nvPr/>
          </p:nvGrpSpPr>
          <p:grpSpPr bwMode="auto">
            <a:xfrm>
              <a:off x="1000125" y="3225800"/>
              <a:ext cx="10215563" cy="5265738"/>
              <a:chOff x="630" y="2032"/>
              <a:chExt cx="6435" cy="3317"/>
            </a:xfrm>
          </p:grpSpPr>
          <p:sp>
            <p:nvSpPr>
              <p:cNvPr id="13629" name="Freeform 317"/>
              <p:cNvSpPr>
                <a:spLocks/>
              </p:cNvSpPr>
              <p:nvPr/>
            </p:nvSpPr>
            <p:spPr bwMode="auto">
              <a:xfrm>
                <a:off x="630" y="2032"/>
                <a:ext cx="6407" cy="3317"/>
              </a:xfrm>
              <a:custGeom>
                <a:avLst/>
                <a:gdLst>
                  <a:gd name="T0" fmla="*/ 0 w 6407"/>
                  <a:gd name="T1" fmla="*/ 3317 h 3317"/>
                  <a:gd name="T2" fmla="*/ 3402 w 6407"/>
                  <a:gd name="T3" fmla="*/ 1786 h 3317"/>
                  <a:gd name="T4" fmla="*/ 5103 w 6407"/>
                  <a:gd name="T5" fmla="*/ 1786 h 3317"/>
                  <a:gd name="T6" fmla="*/ 6407 w 6407"/>
                  <a:gd name="T7" fmla="*/ 0 h 3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407" h="3317">
                    <a:moveTo>
                      <a:pt x="0" y="3317"/>
                    </a:moveTo>
                    <a:lnTo>
                      <a:pt x="3402" y="1786"/>
                    </a:lnTo>
                    <a:lnTo>
                      <a:pt x="5103" y="1786"/>
                    </a:lnTo>
                    <a:lnTo>
                      <a:pt x="6407" y="0"/>
                    </a:lnTo>
                  </a:path>
                </a:pathLst>
              </a:custGeom>
              <a:noFill/>
              <a:ln w="381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630" name="Freeform 318"/>
              <p:cNvSpPr>
                <a:spLocks/>
              </p:cNvSpPr>
              <p:nvPr/>
            </p:nvSpPr>
            <p:spPr bwMode="auto">
              <a:xfrm>
                <a:off x="6243" y="3109"/>
                <a:ext cx="822" cy="227"/>
              </a:xfrm>
              <a:custGeom>
                <a:avLst/>
                <a:gdLst>
                  <a:gd name="T0" fmla="*/ 0 w 822"/>
                  <a:gd name="T1" fmla="*/ 0 h 227"/>
                  <a:gd name="T2" fmla="*/ 227 w 822"/>
                  <a:gd name="T3" fmla="*/ 227 h 227"/>
                  <a:gd name="T4" fmla="*/ 822 w 822"/>
                  <a:gd name="T5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22" h="227">
                    <a:moveTo>
                      <a:pt x="0" y="0"/>
                    </a:moveTo>
                    <a:lnTo>
                      <a:pt x="227" y="227"/>
                    </a:lnTo>
                    <a:lnTo>
                      <a:pt x="822" y="227"/>
                    </a:lnTo>
                  </a:path>
                </a:pathLst>
              </a:custGeom>
              <a:noFill/>
              <a:ln w="381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95" name="グループ化 194"/>
            <p:cNvGrpSpPr/>
            <p:nvPr/>
          </p:nvGrpSpPr>
          <p:grpSpPr>
            <a:xfrm>
              <a:off x="767373" y="274250"/>
              <a:ext cx="10411986" cy="8801539"/>
              <a:chOff x="767373" y="274250"/>
              <a:chExt cx="10411986" cy="8801539"/>
            </a:xfrm>
          </p:grpSpPr>
          <p:sp>
            <p:nvSpPr>
              <p:cNvPr id="196" name="正方形/長方形 195"/>
              <p:cNvSpPr/>
              <p:nvPr/>
            </p:nvSpPr>
            <p:spPr>
              <a:xfrm>
                <a:off x="6957237" y="4534305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那覇市</a:t>
                </a:r>
              </a:p>
            </p:txBody>
          </p:sp>
          <p:sp>
            <p:nvSpPr>
              <p:cNvPr id="197" name="正方形/長方形 196"/>
              <p:cNvSpPr/>
              <p:nvPr/>
            </p:nvSpPr>
            <p:spPr>
              <a:xfrm>
                <a:off x="7270566" y="4178163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宜野湾市</a:t>
                </a:r>
              </a:p>
            </p:txBody>
          </p:sp>
          <p:sp>
            <p:nvSpPr>
              <p:cNvPr id="198" name="正方形/長方形 197"/>
              <p:cNvSpPr/>
              <p:nvPr/>
            </p:nvSpPr>
            <p:spPr>
              <a:xfrm>
                <a:off x="4914959" y="8266113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石垣市</a:t>
                </a:r>
              </a:p>
            </p:txBody>
          </p:sp>
          <p:sp>
            <p:nvSpPr>
              <p:cNvPr id="199" name="正方形/長方形 198"/>
              <p:cNvSpPr/>
              <p:nvPr/>
            </p:nvSpPr>
            <p:spPr>
              <a:xfrm>
                <a:off x="7062011" y="5106636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糸満市</a:t>
                </a:r>
              </a:p>
            </p:txBody>
          </p:sp>
          <p:sp>
            <p:nvSpPr>
              <p:cNvPr id="200" name="正方形/長方形 199"/>
              <p:cNvSpPr/>
              <p:nvPr/>
            </p:nvSpPr>
            <p:spPr>
              <a:xfrm>
                <a:off x="8947742" y="2630956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名護市</a:t>
                </a:r>
              </a:p>
            </p:txBody>
          </p:sp>
          <p:sp>
            <p:nvSpPr>
              <p:cNvPr id="201" name="正方形/長方形 200"/>
              <p:cNvSpPr/>
              <p:nvPr/>
            </p:nvSpPr>
            <p:spPr>
              <a:xfrm>
                <a:off x="7165885" y="4350550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浦添市</a:t>
                </a:r>
              </a:p>
            </p:txBody>
          </p:sp>
          <p:sp>
            <p:nvSpPr>
              <p:cNvPr id="202" name="正方形/長方形 201"/>
              <p:cNvSpPr/>
              <p:nvPr/>
            </p:nvSpPr>
            <p:spPr>
              <a:xfrm>
                <a:off x="8158339" y="3846161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沖縄市</a:t>
                </a:r>
              </a:p>
            </p:txBody>
          </p:sp>
          <p:sp>
            <p:nvSpPr>
              <p:cNvPr id="203" name="正方形/長方形 202"/>
              <p:cNvSpPr/>
              <p:nvPr/>
            </p:nvSpPr>
            <p:spPr>
              <a:xfrm>
                <a:off x="8283506" y="3557505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うるま市</a:t>
                </a:r>
              </a:p>
            </p:txBody>
          </p:sp>
          <p:sp>
            <p:nvSpPr>
              <p:cNvPr id="204" name="正方形/長方形 203"/>
              <p:cNvSpPr/>
              <p:nvPr/>
            </p:nvSpPr>
            <p:spPr>
              <a:xfrm>
                <a:off x="8682693" y="1918252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今帰仁村</a:t>
                </a:r>
              </a:p>
            </p:txBody>
          </p:sp>
          <p:sp>
            <p:nvSpPr>
              <p:cNvPr id="205" name="正方形/長方形 204"/>
              <p:cNvSpPr/>
              <p:nvPr/>
            </p:nvSpPr>
            <p:spPr>
              <a:xfrm>
                <a:off x="8495085" y="3310281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金武町</a:t>
                </a:r>
              </a:p>
            </p:txBody>
          </p:sp>
          <p:sp>
            <p:nvSpPr>
              <p:cNvPr id="206" name="正方形/長方形 205"/>
              <p:cNvSpPr/>
              <p:nvPr/>
            </p:nvSpPr>
            <p:spPr>
              <a:xfrm>
                <a:off x="8104457" y="4312803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中城村</a:t>
                </a:r>
              </a:p>
            </p:txBody>
          </p:sp>
          <p:sp>
            <p:nvSpPr>
              <p:cNvPr id="207" name="正方形/長方形 206"/>
              <p:cNvSpPr/>
              <p:nvPr/>
            </p:nvSpPr>
            <p:spPr>
              <a:xfrm>
                <a:off x="6887654" y="4841488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豊見城市</a:t>
                </a:r>
              </a:p>
            </p:txBody>
          </p:sp>
          <p:sp>
            <p:nvSpPr>
              <p:cNvPr id="208" name="正方形/長方形 207"/>
              <p:cNvSpPr/>
              <p:nvPr/>
            </p:nvSpPr>
            <p:spPr>
              <a:xfrm>
                <a:off x="7961702" y="4844118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南城市</a:t>
                </a:r>
              </a:p>
            </p:txBody>
          </p:sp>
          <p:sp>
            <p:nvSpPr>
              <p:cNvPr id="209" name="正方形/長方形 208"/>
              <p:cNvSpPr/>
              <p:nvPr/>
            </p:nvSpPr>
            <p:spPr>
              <a:xfrm>
                <a:off x="10052546" y="6372606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宮古島市</a:t>
                </a:r>
              </a:p>
            </p:txBody>
          </p:sp>
          <p:sp>
            <p:nvSpPr>
              <p:cNvPr id="210" name="正方形/長方形 209"/>
              <p:cNvSpPr/>
              <p:nvPr/>
            </p:nvSpPr>
            <p:spPr>
              <a:xfrm>
                <a:off x="9228440" y="2114113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大宜味村</a:t>
                </a:r>
              </a:p>
            </p:txBody>
          </p:sp>
          <p:sp>
            <p:nvSpPr>
              <p:cNvPr id="211" name="正方形/長方形 210"/>
              <p:cNvSpPr/>
              <p:nvPr/>
            </p:nvSpPr>
            <p:spPr>
              <a:xfrm>
                <a:off x="7292159" y="3521174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読谷村</a:t>
                </a:r>
              </a:p>
            </p:txBody>
          </p:sp>
          <p:sp>
            <p:nvSpPr>
              <p:cNvPr id="212" name="正方形/長方形 211"/>
              <p:cNvSpPr/>
              <p:nvPr/>
            </p:nvSpPr>
            <p:spPr>
              <a:xfrm>
                <a:off x="8132465" y="4099683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北中城村</a:t>
                </a:r>
              </a:p>
            </p:txBody>
          </p:sp>
          <p:sp>
            <p:nvSpPr>
              <p:cNvPr id="213" name="正方形/長方形 212"/>
              <p:cNvSpPr/>
              <p:nvPr/>
            </p:nvSpPr>
            <p:spPr>
              <a:xfrm>
                <a:off x="5237659" y="4642644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座間味村</a:t>
                </a:r>
              </a:p>
            </p:txBody>
          </p:sp>
          <p:sp>
            <p:nvSpPr>
              <p:cNvPr id="214" name="正方形/長方形 213"/>
              <p:cNvSpPr/>
              <p:nvPr/>
            </p:nvSpPr>
            <p:spPr>
              <a:xfrm>
                <a:off x="8818763" y="274250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伊平屋村</a:t>
                </a:r>
              </a:p>
            </p:txBody>
          </p:sp>
          <p:sp>
            <p:nvSpPr>
              <p:cNvPr id="215" name="正方形/長方形 214"/>
              <p:cNvSpPr/>
              <p:nvPr/>
            </p:nvSpPr>
            <p:spPr>
              <a:xfrm>
                <a:off x="8404157" y="772849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伊是名村</a:t>
                </a:r>
              </a:p>
            </p:txBody>
          </p:sp>
          <p:sp>
            <p:nvSpPr>
              <p:cNvPr id="216" name="正方形/長方形 215"/>
              <p:cNvSpPr/>
              <p:nvPr/>
            </p:nvSpPr>
            <p:spPr>
              <a:xfrm>
                <a:off x="3031034" y="3650949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久米島町</a:t>
                </a:r>
              </a:p>
            </p:txBody>
          </p:sp>
          <p:sp>
            <p:nvSpPr>
              <p:cNvPr id="217" name="正方形/長方形 216"/>
              <p:cNvSpPr/>
              <p:nvPr/>
            </p:nvSpPr>
            <p:spPr>
              <a:xfrm>
                <a:off x="7225323" y="6863757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多良間村</a:t>
                </a:r>
              </a:p>
            </p:txBody>
          </p:sp>
          <p:sp>
            <p:nvSpPr>
              <p:cNvPr id="218" name="正方形/長方形 217"/>
              <p:cNvSpPr/>
              <p:nvPr/>
            </p:nvSpPr>
            <p:spPr>
              <a:xfrm>
                <a:off x="767373" y="8798790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与那国町</a:t>
                </a:r>
              </a:p>
            </p:txBody>
          </p:sp>
          <p:sp>
            <p:nvSpPr>
              <p:cNvPr id="219" name="正方形/長方形 218"/>
              <p:cNvSpPr/>
              <p:nvPr/>
            </p:nvSpPr>
            <p:spPr>
              <a:xfrm>
                <a:off x="3199186" y="8625682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竹富町</a:t>
                </a:r>
              </a:p>
            </p:txBody>
          </p:sp>
          <p:sp>
            <p:nvSpPr>
              <p:cNvPr id="220" name="正方形/長方形 219"/>
              <p:cNvSpPr/>
              <p:nvPr/>
            </p:nvSpPr>
            <p:spPr>
              <a:xfrm>
                <a:off x="10120016" y="4780669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南大東村</a:t>
                </a:r>
              </a:p>
            </p:txBody>
          </p:sp>
          <p:sp>
            <p:nvSpPr>
              <p:cNvPr id="221" name="正方形/長方形 220"/>
              <p:cNvSpPr/>
              <p:nvPr/>
            </p:nvSpPr>
            <p:spPr>
              <a:xfrm>
                <a:off x="5410783" y="2462662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粟国村</a:t>
                </a:r>
              </a:p>
            </p:txBody>
          </p:sp>
          <p:sp>
            <p:nvSpPr>
              <p:cNvPr id="222" name="正方形/長方形 221"/>
              <p:cNvSpPr/>
              <p:nvPr/>
            </p:nvSpPr>
            <p:spPr>
              <a:xfrm>
                <a:off x="6082667" y="4702989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渡嘉敷村</a:t>
                </a:r>
              </a:p>
            </p:txBody>
          </p:sp>
          <p:sp>
            <p:nvSpPr>
              <p:cNvPr id="223" name="正方形/長方形 222"/>
              <p:cNvSpPr/>
              <p:nvPr/>
            </p:nvSpPr>
            <p:spPr>
              <a:xfrm>
                <a:off x="7471553" y="3997768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北谷町</a:t>
                </a:r>
              </a:p>
            </p:txBody>
          </p:sp>
          <p:sp>
            <p:nvSpPr>
              <p:cNvPr id="224" name="正方形/長方形 223"/>
              <p:cNvSpPr/>
              <p:nvPr/>
            </p:nvSpPr>
            <p:spPr>
              <a:xfrm>
                <a:off x="7708950" y="1751953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伊江村</a:t>
                </a:r>
              </a:p>
            </p:txBody>
          </p:sp>
          <p:sp>
            <p:nvSpPr>
              <p:cNvPr id="225" name="正方形/長方形 224"/>
              <p:cNvSpPr/>
              <p:nvPr/>
            </p:nvSpPr>
            <p:spPr>
              <a:xfrm>
                <a:off x="4824725" y="3881439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渡名喜村</a:t>
                </a:r>
              </a:p>
            </p:txBody>
          </p:sp>
          <p:sp>
            <p:nvSpPr>
              <p:cNvPr id="226" name="正方形/長方形 225"/>
              <p:cNvSpPr/>
              <p:nvPr/>
            </p:nvSpPr>
            <p:spPr>
              <a:xfrm>
                <a:off x="7743641" y="5087472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八重瀬町</a:t>
                </a:r>
              </a:p>
            </p:txBody>
          </p:sp>
          <p:sp>
            <p:nvSpPr>
              <p:cNvPr id="227" name="正方形/長方形 226"/>
              <p:cNvSpPr/>
              <p:nvPr/>
            </p:nvSpPr>
            <p:spPr>
              <a:xfrm>
                <a:off x="10002062" y="1613098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国頭村</a:t>
                </a:r>
              </a:p>
            </p:txBody>
          </p:sp>
          <p:sp>
            <p:nvSpPr>
              <p:cNvPr id="228" name="正方形/長方形 227"/>
              <p:cNvSpPr/>
              <p:nvPr/>
            </p:nvSpPr>
            <p:spPr>
              <a:xfrm>
                <a:off x="10026899" y="2333430"/>
                <a:ext cx="5052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東村</a:t>
                </a:r>
              </a:p>
            </p:txBody>
          </p:sp>
          <p:sp>
            <p:nvSpPr>
              <p:cNvPr id="229" name="正方形/長方形 228"/>
              <p:cNvSpPr/>
              <p:nvPr/>
            </p:nvSpPr>
            <p:spPr>
              <a:xfrm>
                <a:off x="8082774" y="2171799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本部町</a:t>
                </a:r>
              </a:p>
            </p:txBody>
          </p:sp>
          <p:sp>
            <p:nvSpPr>
              <p:cNvPr id="230" name="正方形/長方形 229"/>
              <p:cNvSpPr/>
              <p:nvPr/>
            </p:nvSpPr>
            <p:spPr>
              <a:xfrm>
                <a:off x="7278832" y="3772743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嘉手納町</a:t>
                </a:r>
              </a:p>
            </p:txBody>
          </p:sp>
          <p:sp>
            <p:nvSpPr>
              <p:cNvPr id="231" name="正方形/長方形 230"/>
              <p:cNvSpPr/>
              <p:nvPr/>
            </p:nvSpPr>
            <p:spPr>
              <a:xfrm>
                <a:off x="7857349" y="4433114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西原町</a:t>
                </a:r>
              </a:p>
            </p:txBody>
          </p:sp>
          <p:sp>
            <p:nvSpPr>
              <p:cNvPr id="232" name="正方形/長方形 231"/>
              <p:cNvSpPr/>
              <p:nvPr/>
            </p:nvSpPr>
            <p:spPr>
              <a:xfrm>
                <a:off x="10353492" y="4313436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北大東村</a:t>
                </a:r>
              </a:p>
            </p:txBody>
          </p:sp>
          <p:sp>
            <p:nvSpPr>
              <p:cNvPr id="233" name="正方形/長方形 232"/>
              <p:cNvSpPr/>
              <p:nvPr/>
            </p:nvSpPr>
            <p:spPr>
              <a:xfrm>
                <a:off x="7457639" y="4653717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南風原町</a:t>
                </a:r>
              </a:p>
            </p:txBody>
          </p:sp>
          <p:sp>
            <p:nvSpPr>
              <p:cNvPr id="234" name="正方形/長方形 233"/>
              <p:cNvSpPr/>
              <p:nvPr/>
            </p:nvSpPr>
            <p:spPr>
              <a:xfrm>
                <a:off x="8132464" y="4618678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与那原町</a:t>
                </a:r>
              </a:p>
            </p:txBody>
          </p:sp>
          <p:sp>
            <p:nvSpPr>
              <p:cNvPr id="235" name="正方形/長方形 234"/>
              <p:cNvSpPr/>
              <p:nvPr/>
            </p:nvSpPr>
            <p:spPr>
              <a:xfrm>
                <a:off x="9004253" y="3016702"/>
                <a:ext cx="8258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宜野座村</a:t>
                </a:r>
              </a:p>
            </p:txBody>
          </p:sp>
          <p:sp>
            <p:nvSpPr>
              <p:cNvPr id="236" name="正方形/長方形 235"/>
              <p:cNvSpPr/>
              <p:nvPr/>
            </p:nvSpPr>
            <p:spPr>
              <a:xfrm>
                <a:off x="7857350" y="2995201"/>
                <a:ext cx="66556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恩納村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Group 904"/>
          <p:cNvGrpSpPr>
            <a:grpSpLocks/>
          </p:cNvGrpSpPr>
          <p:nvPr/>
        </p:nvGrpSpPr>
        <p:grpSpPr bwMode="auto">
          <a:xfrm>
            <a:off x="957373" y="1788496"/>
            <a:ext cx="5363315" cy="2764587"/>
            <a:chOff x="630" y="2032"/>
            <a:chExt cx="6435" cy="3317"/>
          </a:xfrm>
        </p:grpSpPr>
        <p:sp>
          <p:nvSpPr>
            <p:cNvPr id="177" name="Freeform 728"/>
            <p:cNvSpPr>
              <a:spLocks/>
            </p:cNvSpPr>
            <p:nvPr/>
          </p:nvSpPr>
          <p:spPr bwMode="auto">
            <a:xfrm>
              <a:off x="630" y="2032"/>
              <a:ext cx="6407" cy="3317"/>
            </a:xfrm>
            <a:custGeom>
              <a:avLst/>
              <a:gdLst>
                <a:gd name="T0" fmla="*/ 0 w 6407"/>
                <a:gd name="T1" fmla="*/ 3317 h 3317"/>
                <a:gd name="T2" fmla="*/ 3402 w 6407"/>
                <a:gd name="T3" fmla="*/ 1786 h 3317"/>
                <a:gd name="T4" fmla="*/ 5103 w 6407"/>
                <a:gd name="T5" fmla="*/ 1786 h 3317"/>
                <a:gd name="T6" fmla="*/ 6407 w 6407"/>
                <a:gd name="T7" fmla="*/ 0 h 3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07" h="3317">
                  <a:moveTo>
                    <a:pt x="0" y="3317"/>
                  </a:moveTo>
                  <a:lnTo>
                    <a:pt x="3402" y="1786"/>
                  </a:lnTo>
                  <a:lnTo>
                    <a:pt x="5103" y="1786"/>
                  </a:lnTo>
                  <a:lnTo>
                    <a:pt x="6407" y="0"/>
                  </a:lnTo>
                </a:path>
              </a:pathLst>
            </a:cu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8" name="Freeform 729"/>
            <p:cNvSpPr>
              <a:spLocks/>
            </p:cNvSpPr>
            <p:nvPr/>
          </p:nvSpPr>
          <p:spPr bwMode="auto">
            <a:xfrm>
              <a:off x="6243" y="3109"/>
              <a:ext cx="822" cy="227"/>
            </a:xfrm>
            <a:custGeom>
              <a:avLst/>
              <a:gdLst>
                <a:gd name="T0" fmla="*/ 0 w 822"/>
                <a:gd name="T1" fmla="*/ 0 h 227"/>
                <a:gd name="T2" fmla="*/ 227 w 822"/>
                <a:gd name="T3" fmla="*/ 227 h 227"/>
                <a:gd name="T4" fmla="*/ 822 w 822"/>
                <a:gd name="T5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2" h="227">
                  <a:moveTo>
                    <a:pt x="0" y="0"/>
                  </a:moveTo>
                  <a:lnTo>
                    <a:pt x="227" y="227"/>
                  </a:lnTo>
                  <a:lnTo>
                    <a:pt x="822" y="227"/>
                  </a:lnTo>
                </a:path>
              </a:pathLst>
            </a:cu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3" name="Group 903"/>
          <p:cNvGrpSpPr>
            <a:grpSpLocks/>
          </p:cNvGrpSpPr>
          <p:nvPr/>
        </p:nvGrpSpPr>
        <p:grpSpPr bwMode="auto">
          <a:xfrm>
            <a:off x="909866" y="158248"/>
            <a:ext cx="5364148" cy="4938250"/>
            <a:chOff x="573" y="76"/>
            <a:chExt cx="6436" cy="5925"/>
          </a:xfrm>
        </p:grpSpPr>
        <p:sp>
          <p:nvSpPr>
            <p:cNvPr id="106" name="Freeform 698"/>
            <p:cNvSpPr>
              <a:spLocks/>
            </p:cNvSpPr>
            <p:nvPr/>
          </p:nvSpPr>
          <p:spPr bwMode="auto">
            <a:xfrm>
              <a:off x="5506" y="76"/>
              <a:ext cx="312" cy="368"/>
            </a:xfrm>
            <a:custGeom>
              <a:avLst/>
              <a:gdLst>
                <a:gd name="T0" fmla="*/ 312 w 312"/>
                <a:gd name="T1" fmla="*/ 0 h 368"/>
                <a:gd name="T2" fmla="*/ 227 w 312"/>
                <a:gd name="T3" fmla="*/ 28 h 368"/>
                <a:gd name="T4" fmla="*/ 57 w 312"/>
                <a:gd name="T5" fmla="*/ 226 h 368"/>
                <a:gd name="T6" fmla="*/ 85 w 312"/>
                <a:gd name="T7" fmla="*/ 283 h 368"/>
                <a:gd name="T8" fmla="*/ 0 w 312"/>
                <a:gd name="T9" fmla="*/ 311 h 368"/>
                <a:gd name="T10" fmla="*/ 29 w 312"/>
                <a:gd name="T11" fmla="*/ 368 h 368"/>
                <a:gd name="T12" fmla="*/ 85 w 312"/>
                <a:gd name="T13" fmla="*/ 311 h 368"/>
                <a:gd name="T14" fmla="*/ 114 w 312"/>
                <a:gd name="T15" fmla="*/ 255 h 368"/>
                <a:gd name="T16" fmla="*/ 170 w 312"/>
                <a:gd name="T17" fmla="*/ 226 h 368"/>
                <a:gd name="T18" fmla="*/ 170 w 312"/>
                <a:gd name="T19" fmla="*/ 170 h 368"/>
                <a:gd name="T20" fmla="*/ 255 w 312"/>
                <a:gd name="T21" fmla="*/ 170 h 368"/>
                <a:gd name="T22" fmla="*/ 284 w 312"/>
                <a:gd name="T23" fmla="*/ 113 h 368"/>
                <a:gd name="T24" fmla="*/ 255 w 312"/>
                <a:gd name="T25" fmla="*/ 85 h 368"/>
                <a:gd name="T26" fmla="*/ 312 w 312"/>
                <a:gd name="T27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2" h="368">
                  <a:moveTo>
                    <a:pt x="312" y="0"/>
                  </a:moveTo>
                  <a:lnTo>
                    <a:pt x="227" y="28"/>
                  </a:lnTo>
                  <a:lnTo>
                    <a:pt x="57" y="226"/>
                  </a:lnTo>
                  <a:lnTo>
                    <a:pt x="85" y="283"/>
                  </a:lnTo>
                  <a:lnTo>
                    <a:pt x="0" y="311"/>
                  </a:lnTo>
                  <a:lnTo>
                    <a:pt x="29" y="368"/>
                  </a:lnTo>
                  <a:lnTo>
                    <a:pt x="85" y="311"/>
                  </a:lnTo>
                  <a:lnTo>
                    <a:pt x="114" y="255"/>
                  </a:lnTo>
                  <a:lnTo>
                    <a:pt x="170" y="226"/>
                  </a:lnTo>
                  <a:lnTo>
                    <a:pt x="170" y="170"/>
                  </a:lnTo>
                  <a:lnTo>
                    <a:pt x="255" y="170"/>
                  </a:lnTo>
                  <a:lnTo>
                    <a:pt x="284" y="113"/>
                  </a:lnTo>
                  <a:lnTo>
                    <a:pt x="255" y="85"/>
                  </a:lnTo>
                  <a:lnTo>
                    <a:pt x="312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7" name="Freeform 699"/>
            <p:cNvSpPr>
              <a:spLocks/>
            </p:cNvSpPr>
            <p:nvPr/>
          </p:nvSpPr>
          <p:spPr bwMode="auto">
            <a:xfrm>
              <a:off x="5591" y="444"/>
              <a:ext cx="85" cy="29"/>
            </a:xfrm>
            <a:custGeom>
              <a:avLst/>
              <a:gdLst>
                <a:gd name="T0" fmla="*/ 85 w 85"/>
                <a:gd name="T1" fmla="*/ 0 h 29"/>
                <a:gd name="T2" fmla="*/ 0 w 85"/>
                <a:gd name="T3" fmla="*/ 0 h 29"/>
                <a:gd name="T4" fmla="*/ 29 w 85"/>
                <a:gd name="T5" fmla="*/ 29 h 29"/>
                <a:gd name="T6" fmla="*/ 57 w 85"/>
                <a:gd name="T7" fmla="*/ 29 h 29"/>
                <a:gd name="T8" fmla="*/ 85 w 85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9">
                  <a:moveTo>
                    <a:pt x="85" y="0"/>
                  </a:moveTo>
                  <a:lnTo>
                    <a:pt x="0" y="0"/>
                  </a:lnTo>
                  <a:lnTo>
                    <a:pt x="29" y="29"/>
                  </a:lnTo>
                  <a:lnTo>
                    <a:pt x="57" y="29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8" name="Freeform 701"/>
            <p:cNvSpPr>
              <a:spLocks/>
            </p:cNvSpPr>
            <p:nvPr/>
          </p:nvSpPr>
          <p:spPr bwMode="auto">
            <a:xfrm>
              <a:off x="5506" y="529"/>
              <a:ext cx="142" cy="142"/>
            </a:xfrm>
            <a:custGeom>
              <a:avLst/>
              <a:gdLst>
                <a:gd name="T0" fmla="*/ 85 w 142"/>
                <a:gd name="T1" fmla="*/ 0 h 142"/>
                <a:gd name="T2" fmla="*/ 0 w 142"/>
                <a:gd name="T3" fmla="*/ 29 h 142"/>
                <a:gd name="T4" fmla="*/ 0 w 142"/>
                <a:gd name="T5" fmla="*/ 85 h 142"/>
                <a:gd name="T6" fmla="*/ 57 w 142"/>
                <a:gd name="T7" fmla="*/ 142 h 142"/>
                <a:gd name="T8" fmla="*/ 114 w 142"/>
                <a:gd name="T9" fmla="*/ 114 h 142"/>
                <a:gd name="T10" fmla="*/ 142 w 142"/>
                <a:gd name="T11" fmla="*/ 85 h 142"/>
                <a:gd name="T12" fmla="*/ 142 w 142"/>
                <a:gd name="T13" fmla="*/ 29 h 142"/>
                <a:gd name="T14" fmla="*/ 85 w 142"/>
                <a:gd name="T15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" h="142">
                  <a:moveTo>
                    <a:pt x="85" y="0"/>
                  </a:moveTo>
                  <a:lnTo>
                    <a:pt x="0" y="29"/>
                  </a:lnTo>
                  <a:lnTo>
                    <a:pt x="0" y="85"/>
                  </a:lnTo>
                  <a:lnTo>
                    <a:pt x="57" y="142"/>
                  </a:lnTo>
                  <a:lnTo>
                    <a:pt x="114" y="114"/>
                  </a:lnTo>
                  <a:lnTo>
                    <a:pt x="142" y="85"/>
                  </a:lnTo>
                  <a:lnTo>
                    <a:pt x="142" y="29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" name="Freeform 702"/>
            <p:cNvSpPr>
              <a:spLocks/>
            </p:cNvSpPr>
            <p:nvPr/>
          </p:nvSpPr>
          <p:spPr bwMode="auto">
            <a:xfrm>
              <a:off x="5535" y="699"/>
              <a:ext cx="56" cy="29"/>
            </a:xfrm>
            <a:custGeom>
              <a:avLst/>
              <a:gdLst>
                <a:gd name="T0" fmla="*/ 0 w 56"/>
                <a:gd name="T1" fmla="*/ 0 h 29"/>
                <a:gd name="T2" fmla="*/ 28 w 56"/>
                <a:gd name="T3" fmla="*/ 0 h 29"/>
                <a:gd name="T4" fmla="*/ 56 w 56"/>
                <a:gd name="T5" fmla="*/ 29 h 29"/>
                <a:gd name="T6" fmla="*/ 28 w 56"/>
                <a:gd name="T7" fmla="*/ 29 h 29"/>
                <a:gd name="T8" fmla="*/ 0 w 56"/>
                <a:gd name="T9" fmla="*/ 29 h 29"/>
                <a:gd name="T10" fmla="*/ 0 w 56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29">
                  <a:moveTo>
                    <a:pt x="0" y="0"/>
                  </a:moveTo>
                  <a:lnTo>
                    <a:pt x="28" y="0"/>
                  </a:lnTo>
                  <a:lnTo>
                    <a:pt x="56" y="29"/>
                  </a:lnTo>
                  <a:lnTo>
                    <a:pt x="28" y="29"/>
                  </a:lnTo>
                  <a:lnTo>
                    <a:pt x="0" y="29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0" name="Freeform 703"/>
            <p:cNvSpPr>
              <a:spLocks/>
            </p:cNvSpPr>
            <p:nvPr/>
          </p:nvSpPr>
          <p:spPr bwMode="auto">
            <a:xfrm>
              <a:off x="5024" y="1210"/>
              <a:ext cx="255" cy="141"/>
            </a:xfrm>
            <a:custGeom>
              <a:avLst/>
              <a:gdLst>
                <a:gd name="T0" fmla="*/ 255 w 255"/>
                <a:gd name="T1" fmla="*/ 113 h 141"/>
                <a:gd name="T2" fmla="*/ 170 w 255"/>
                <a:gd name="T3" fmla="*/ 141 h 141"/>
                <a:gd name="T4" fmla="*/ 142 w 255"/>
                <a:gd name="T5" fmla="*/ 113 h 141"/>
                <a:gd name="T6" fmla="*/ 57 w 255"/>
                <a:gd name="T7" fmla="*/ 141 h 141"/>
                <a:gd name="T8" fmla="*/ 0 w 255"/>
                <a:gd name="T9" fmla="*/ 85 h 141"/>
                <a:gd name="T10" fmla="*/ 29 w 255"/>
                <a:gd name="T11" fmla="*/ 28 h 141"/>
                <a:gd name="T12" fmla="*/ 142 w 255"/>
                <a:gd name="T13" fmla="*/ 28 h 141"/>
                <a:gd name="T14" fmla="*/ 199 w 255"/>
                <a:gd name="T15" fmla="*/ 0 h 141"/>
                <a:gd name="T16" fmla="*/ 227 w 255"/>
                <a:gd name="T17" fmla="*/ 56 h 141"/>
                <a:gd name="T18" fmla="*/ 255 w 255"/>
                <a:gd name="T19" fmla="*/ 56 h 141"/>
                <a:gd name="T20" fmla="*/ 255 w 255"/>
                <a:gd name="T21" fmla="*/ 11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5" h="141">
                  <a:moveTo>
                    <a:pt x="255" y="113"/>
                  </a:moveTo>
                  <a:lnTo>
                    <a:pt x="170" y="141"/>
                  </a:lnTo>
                  <a:lnTo>
                    <a:pt x="142" y="113"/>
                  </a:lnTo>
                  <a:lnTo>
                    <a:pt x="57" y="141"/>
                  </a:lnTo>
                  <a:lnTo>
                    <a:pt x="0" y="85"/>
                  </a:lnTo>
                  <a:lnTo>
                    <a:pt x="29" y="28"/>
                  </a:lnTo>
                  <a:lnTo>
                    <a:pt x="142" y="28"/>
                  </a:lnTo>
                  <a:lnTo>
                    <a:pt x="199" y="0"/>
                  </a:lnTo>
                  <a:lnTo>
                    <a:pt x="227" y="56"/>
                  </a:lnTo>
                  <a:lnTo>
                    <a:pt x="255" y="56"/>
                  </a:lnTo>
                  <a:lnTo>
                    <a:pt x="255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1" name="Freeform 704"/>
            <p:cNvSpPr>
              <a:spLocks/>
            </p:cNvSpPr>
            <p:nvPr/>
          </p:nvSpPr>
          <p:spPr bwMode="auto">
            <a:xfrm>
              <a:off x="5421" y="3052"/>
              <a:ext cx="85" cy="85"/>
            </a:xfrm>
            <a:custGeom>
              <a:avLst/>
              <a:gdLst>
                <a:gd name="T0" fmla="*/ 85 w 85"/>
                <a:gd name="T1" fmla="*/ 0 h 85"/>
                <a:gd name="T2" fmla="*/ 0 w 85"/>
                <a:gd name="T3" fmla="*/ 29 h 85"/>
                <a:gd name="T4" fmla="*/ 0 w 85"/>
                <a:gd name="T5" fmla="*/ 85 h 85"/>
                <a:gd name="T6" fmla="*/ 85 w 85"/>
                <a:gd name="T7" fmla="*/ 29 h 85"/>
                <a:gd name="T8" fmla="*/ 85 w 85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85" y="0"/>
                  </a:moveTo>
                  <a:lnTo>
                    <a:pt x="0" y="29"/>
                  </a:lnTo>
                  <a:lnTo>
                    <a:pt x="0" y="85"/>
                  </a:lnTo>
                  <a:lnTo>
                    <a:pt x="85" y="29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2" name="Freeform 705"/>
            <p:cNvSpPr>
              <a:spLocks/>
            </p:cNvSpPr>
            <p:nvPr/>
          </p:nvSpPr>
          <p:spPr bwMode="auto">
            <a:xfrm>
              <a:off x="5563" y="2769"/>
              <a:ext cx="57" cy="85"/>
            </a:xfrm>
            <a:custGeom>
              <a:avLst/>
              <a:gdLst>
                <a:gd name="T0" fmla="*/ 28 w 57"/>
                <a:gd name="T1" fmla="*/ 0 h 85"/>
                <a:gd name="T2" fmla="*/ 0 w 57"/>
                <a:gd name="T3" fmla="*/ 57 h 85"/>
                <a:gd name="T4" fmla="*/ 28 w 57"/>
                <a:gd name="T5" fmla="*/ 85 h 85"/>
                <a:gd name="T6" fmla="*/ 57 w 57"/>
                <a:gd name="T7" fmla="*/ 28 h 85"/>
                <a:gd name="T8" fmla="*/ 57 w 57"/>
                <a:gd name="T9" fmla="*/ 0 h 85"/>
                <a:gd name="T10" fmla="*/ 28 w 57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85">
                  <a:moveTo>
                    <a:pt x="28" y="0"/>
                  </a:moveTo>
                  <a:lnTo>
                    <a:pt x="0" y="57"/>
                  </a:lnTo>
                  <a:lnTo>
                    <a:pt x="28" y="85"/>
                  </a:lnTo>
                  <a:lnTo>
                    <a:pt x="57" y="28"/>
                  </a:lnTo>
                  <a:lnTo>
                    <a:pt x="57" y="0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3" name="Freeform 707"/>
            <p:cNvSpPr>
              <a:spLocks/>
            </p:cNvSpPr>
            <p:nvPr/>
          </p:nvSpPr>
          <p:spPr bwMode="auto">
            <a:xfrm>
              <a:off x="3550" y="2882"/>
              <a:ext cx="57" cy="85"/>
            </a:xfrm>
            <a:custGeom>
              <a:avLst/>
              <a:gdLst>
                <a:gd name="T0" fmla="*/ 57 w 57"/>
                <a:gd name="T1" fmla="*/ 0 h 85"/>
                <a:gd name="T2" fmla="*/ 0 w 57"/>
                <a:gd name="T3" fmla="*/ 29 h 85"/>
                <a:gd name="T4" fmla="*/ 28 w 57"/>
                <a:gd name="T5" fmla="*/ 85 h 85"/>
                <a:gd name="T6" fmla="*/ 57 w 57"/>
                <a:gd name="T7" fmla="*/ 29 h 85"/>
                <a:gd name="T8" fmla="*/ 57 w 5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57" y="0"/>
                  </a:moveTo>
                  <a:lnTo>
                    <a:pt x="0" y="29"/>
                  </a:lnTo>
                  <a:lnTo>
                    <a:pt x="28" y="85"/>
                  </a:lnTo>
                  <a:lnTo>
                    <a:pt x="57" y="29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4" name="Freeform 708"/>
            <p:cNvSpPr>
              <a:spLocks/>
            </p:cNvSpPr>
            <p:nvPr/>
          </p:nvSpPr>
          <p:spPr bwMode="auto">
            <a:xfrm>
              <a:off x="3522" y="3024"/>
              <a:ext cx="56" cy="85"/>
            </a:xfrm>
            <a:custGeom>
              <a:avLst/>
              <a:gdLst>
                <a:gd name="T0" fmla="*/ 56 w 56"/>
                <a:gd name="T1" fmla="*/ 0 h 85"/>
                <a:gd name="T2" fmla="*/ 28 w 56"/>
                <a:gd name="T3" fmla="*/ 28 h 85"/>
                <a:gd name="T4" fmla="*/ 0 w 56"/>
                <a:gd name="T5" fmla="*/ 85 h 85"/>
                <a:gd name="T6" fmla="*/ 28 w 56"/>
                <a:gd name="T7" fmla="*/ 85 h 85"/>
                <a:gd name="T8" fmla="*/ 56 w 56"/>
                <a:gd name="T9" fmla="*/ 28 h 85"/>
                <a:gd name="T10" fmla="*/ 56 w 56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85">
                  <a:moveTo>
                    <a:pt x="56" y="0"/>
                  </a:moveTo>
                  <a:lnTo>
                    <a:pt x="28" y="28"/>
                  </a:lnTo>
                  <a:lnTo>
                    <a:pt x="0" y="85"/>
                  </a:lnTo>
                  <a:lnTo>
                    <a:pt x="28" y="85"/>
                  </a:lnTo>
                  <a:lnTo>
                    <a:pt x="56" y="28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5" name="Freeform 709"/>
            <p:cNvSpPr>
              <a:spLocks/>
            </p:cNvSpPr>
            <p:nvPr/>
          </p:nvSpPr>
          <p:spPr bwMode="auto">
            <a:xfrm>
              <a:off x="3692" y="2797"/>
              <a:ext cx="142" cy="114"/>
            </a:xfrm>
            <a:custGeom>
              <a:avLst/>
              <a:gdLst>
                <a:gd name="T0" fmla="*/ 85 w 142"/>
                <a:gd name="T1" fmla="*/ 0 h 114"/>
                <a:gd name="T2" fmla="*/ 57 w 142"/>
                <a:gd name="T3" fmla="*/ 29 h 114"/>
                <a:gd name="T4" fmla="*/ 28 w 142"/>
                <a:gd name="T5" fmla="*/ 29 h 114"/>
                <a:gd name="T6" fmla="*/ 28 w 142"/>
                <a:gd name="T7" fmla="*/ 57 h 114"/>
                <a:gd name="T8" fmla="*/ 0 w 142"/>
                <a:gd name="T9" fmla="*/ 57 h 114"/>
                <a:gd name="T10" fmla="*/ 0 w 142"/>
                <a:gd name="T11" fmla="*/ 85 h 114"/>
                <a:gd name="T12" fmla="*/ 57 w 142"/>
                <a:gd name="T13" fmla="*/ 114 h 114"/>
                <a:gd name="T14" fmla="*/ 85 w 142"/>
                <a:gd name="T15" fmla="*/ 85 h 114"/>
                <a:gd name="T16" fmla="*/ 57 w 142"/>
                <a:gd name="T17" fmla="*/ 57 h 114"/>
                <a:gd name="T18" fmla="*/ 113 w 142"/>
                <a:gd name="T19" fmla="*/ 57 h 114"/>
                <a:gd name="T20" fmla="*/ 113 w 142"/>
                <a:gd name="T21" fmla="*/ 85 h 114"/>
                <a:gd name="T22" fmla="*/ 142 w 142"/>
                <a:gd name="T23" fmla="*/ 85 h 114"/>
                <a:gd name="T24" fmla="*/ 142 w 142"/>
                <a:gd name="T25" fmla="*/ 57 h 114"/>
                <a:gd name="T26" fmla="*/ 85 w 142"/>
                <a:gd name="T2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2" h="114">
                  <a:moveTo>
                    <a:pt x="85" y="0"/>
                  </a:moveTo>
                  <a:lnTo>
                    <a:pt x="57" y="29"/>
                  </a:lnTo>
                  <a:lnTo>
                    <a:pt x="28" y="29"/>
                  </a:lnTo>
                  <a:lnTo>
                    <a:pt x="28" y="57"/>
                  </a:lnTo>
                  <a:lnTo>
                    <a:pt x="0" y="57"/>
                  </a:lnTo>
                  <a:lnTo>
                    <a:pt x="0" y="85"/>
                  </a:lnTo>
                  <a:lnTo>
                    <a:pt x="57" y="114"/>
                  </a:lnTo>
                  <a:lnTo>
                    <a:pt x="85" y="85"/>
                  </a:lnTo>
                  <a:lnTo>
                    <a:pt x="57" y="57"/>
                  </a:lnTo>
                  <a:lnTo>
                    <a:pt x="113" y="57"/>
                  </a:lnTo>
                  <a:lnTo>
                    <a:pt x="113" y="85"/>
                  </a:lnTo>
                  <a:lnTo>
                    <a:pt x="142" y="85"/>
                  </a:lnTo>
                  <a:lnTo>
                    <a:pt x="142" y="57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6" name="Freeform 710"/>
            <p:cNvSpPr>
              <a:spLocks/>
            </p:cNvSpPr>
            <p:nvPr/>
          </p:nvSpPr>
          <p:spPr bwMode="auto">
            <a:xfrm>
              <a:off x="4145" y="2882"/>
              <a:ext cx="57" cy="85"/>
            </a:xfrm>
            <a:custGeom>
              <a:avLst/>
              <a:gdLst>
                <a:gd name="T0" fmla="*/ 29 w 57"/>
                <a:gd name="T1" fmla="*/ 0 h 85"/>
                <a:gd name="T2" fmla="*/ 0 w 57"/>
                <a:gd name="T3" fmla="*/ 85 h 85"/>
                <a:gd name="T4" fmla="*/ 29 w 57"/>
                <a:gd name="T5" fmla="*/ 85 h 85"/>
                <a:gd name="T6" fmla="*/ 57 w 57"/>
                <a:gd name="T7" fmla="*/ 29 h 85"/>
                <a:gd name="T8" fmla="*/ 29 w 5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29" y="0"/>
                  </a:moveTo>
                  <a:lnTo>
                    <a:pt x="0" y="85"/>
                  </a:lnTo>
                  <a:lnTo>
                    <a:pt x="29" y="85"/>
                  </a:lnTo>
                  <a:lnTo>
                    <a:pt x="57" y="29"/>
                  </a:lnTo>
                  <a:lnTo>
                    <a:pt x="29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7" name="Freeform 711"/>
            <p:cNvSpPr>
              <a:spLocks/>
            </p:cNvSpPr>
            <p:nvPr/>
          </p:nvSpPr>
          <p:spPr bwMode="auto">
            <a:xfrm>
              <a:off x="3777" y="2911"/>
              <a:ext cx="28" cy="85"/>
            </a:xfrm>
            <a:custGeom>
              <a:avLst/>
              <a:gdLst>
                <a:gd name="T0" fmla="*/ 0 w 28"/>
                <a:gd name="T1" fmla="*/ 0 h 85"/>
                <a:gd name="T2" fmla="*/ 0 w 28"/>
                <a:gd name="T3" fmla="*/ 85 h 85"/>
                <a:gd name="T4" fmla="*/ 28 w 28"/>
                <a:gd name="T5" fmla="*/ 56 h 85"/>
                <a:gd name="T6" fmla="*/ 0 w 28"/>
                <a:gd name="T7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85">
                  <a:moveTo>
                    <a:pt x="0" y="0"/>
                  </a:moveTo>
                  <a:lnTo>
                    <a:pt x="0" y="85"/>
                  </a:lnTo>
                  <a:lnTo>
                    <a:pt x="28" y="56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8" name="Freeform 712"/>
            <p:cNvSpPr>
              <a:spLocks/>
            </p:cNvSpPr>
            <p:nvPr/>
          </p:nvSpPr>
          <p:spPr bwMode="auto">
            <a:xfrm>
              <a:off x="3635" y="2939"/>
              <a:ext cx="85" cy="85"/>
            </a:xfrm>
            <a:custGeom>
              <a:avLst/>
              <a:gdLst>
                <a:gd name="T0" fmla="*/ 28 w 85"/>
                <a:gd name="T1" fmla="*/ 0 h 85"/>
                <a:gd name="T2" fmla="*/ 0 w 85"/>
                <a:gd name="T3" fmla="*/ 28 h 85"/>
                <a:gd name="T4" fmla="*/ 28 w 85"/>
                <a:gd name="T5" fmla="*/ 57 h 85"/>
                <a:gd name="T6" fmla="*/ 28 w 85"/>
                <a:gd name="T7" fmla="*/ 85 h 85"/>
                <a:gd name="T8" fmla="*/ 85 w 85"/>
                <a:gd name="T9" fmla="*/ 57 h 85"/>
                <a:gd name="T10" fmla="*/ 57 w 85"/>
                <a:gd name="T11" fmla="*/ 0 h 85"/>
                <a:gd name="T12" fmla="*/ 28 w 85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85">
                  <a:moveTo>
                    <a:pt x="28" y="0"/>
                  </a:moveTo>
                  <a:lnTo>
                    <a:pt x="0" y="28"/>
                  </a:lnTo>
                  <a:lnTo>
                    <a:pt x="28" y="57"/>
                  </a:lnTo>
                  <a:lnTo>
                    <a:pt x="28" y="85"/>
                  </a:lnTo>
                  <a:lnTo>
                    <a:pt x="85" y="57"/>
                  </a:lnTo>
                  <a:lnTo>
                    <a:pt x="57" y="0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9" name="Freeform 713"/>
            <p:cNvSpPr>
              <a:spLocks/>
            </p:cNvSpPr>
            <p:nvPr/>
          </p:nvSpPr>
          <p:spPr bwMode="auto">
            <a:xfrm>
              <a:off x="3692" y="3024"/>
              <a:ext cx="57" cy="85"/>
            </a:xfrm>
            <a:custGeom>
              <a:avLst/>
              <a:gdLst>
                <a:gd name="T0" fmla="*/ 0 w 57"/>
                <a:gd name="T1" fmla="*/ 0 h 85"/>
                <a:gd name="T2" fmla="*/ 28 w 57"/>
                <a:gd name="T3" fmla="*/ 85 h 85"/>
                <a:gd name="T4" fmla="*/ 57 w 57"/>
                <a:gd name="T5" fmla="*/ 57 h 85"/>
                <a:gd name="T6" fmla="*/ 28 w 57"/>
                <a:gd name="T7" fmla="*/ 0 h 85"/>
                <a:gd name="T8" fmla="*/ 0 w 5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0" y="0"/>
                  </a:moveTo>
                  <a:lnTo>
                    <a:pt x="28" y="85"/>
                  </a:lnTo>
                  <a:lnTo>
                    <a:pt x="57" y="57"/>
                  </a:lnTo>
                  <a:lnTo>
                    <a:pt x="28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0" name="Freeform 714"/>
            <p:cNvSpPr>
              <a:spLocks/>
            </p:cNvSpPr>
            <p:nvPr/>
          </p:nvSpPr>
          <p:spPr bwMode="auto">
            <a:xfrm>
              <a:off x="3862" y="2882"/>
              <a:ext cx="85" cy="284"/>
            </a:xfrm>
            <a:custGeom>
              <a:avLst/>
              <a:gdLst>
                <a:gd name="T0" fmla="*/ 28 w 85"/>
                <a:gd name="T1" fmla="*/ 0 h 284"/>
                <a:gd name="T2" fmla="*/ 28 w 85"/>
                <a:gd name="T3" fmla="*/ 29 h 284"/>
                <a:gd name="T4" fmla="*/ 0 w 85"/>
                <a:gd name="T5" fmla="*/ 85 h 284"/>
                <a:gd name="T6" fmla="*/ 0 w 85"/>
                <a:gd name="T7" fmla="*/ 199 h 284"/>
                <a:gd name="T8" fmla="*/ 28 w 85"/>
                <a:gd name="T9" fmla="*/ 199 h 284"/>
                <a:gd name="T10" fmla="*/ 0 w 85"/>
                <a:gd name="T11" fmla="*/ 284 h 284"/>
                <a:gd name="T12" fmla="*/ 28 w 85"/>
                <a:gd name="T13" fmla="*/ 255 h 284"/>
                <a:gd name="T14" fmla="*/ 28 w 85"/>
                <a:gd name="T15" fmla="*/ 227 h 284"/>
                <a:gd name="T16" fmla="*/ 57 w 85"/>
                <a:gd name="T17" fmla="*/ 227 h 284"/>
                <a:gd name="T18" fmla="*/ 57 w 85"/>
                <a:gd name="T19" fmla="*/ 170 h 284"/>
                <a:gd name="T20" fmla="*/ 57 w 85"/>
                <a:gd name="T21" fmla="*/ 142 h 284"/>
                <a:gd name="T22" fmla="*/ 85 w 85"/>
                <a:gd name="T23" fmla="*/ 114 h 284"/>
                <a:gd name="T24" fmla="*/ 85 w 85"/>
                <a:gd name="T25" fmla="*/ 29 h 284"/>
                <a:gd name="T26" fmla="*/ 28 w 85"/>
                <a:gd name="T27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5" h="284">
                  <a:moveTo>
                    <a:pt x="28" y="0"/>
                  </a:moveTo>
                  <a:lnTo>
                    <a:pt x="28" y="29"/>
                  </a:lnTo>
                  <a:lnTo>
                    <a:pt x="0" y="85"/>
                  </a:lnTo>
                  <a:lnTo>
                    <a:pt x="0" y="199"/>
                  </a:lnTo>
                  <a:lnTo>
                    <a:pt x="28" y="199"/>
                  </a:lnTo>
                  <a:lnTo>
                    <a:pt x="0" y="284"/>
                  </a:lnTo>
                  <a:lnTo>
                    <a:pt x="28" y="255"/>
                  </a:lnTo>
                  <a:lnTo>
                    <a:pt x="28" y="227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57" y="142"/>
                  </a:lnTo>
                  <a:lnTo>
                    <a:pt x="85" y="114"/>
                  </a:lnTo>
                  <a:lnTo>
                    <a:pt x="85" y="29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" name="Freeform 715"/>
            <p:cNvSpPr>
              <a:spLocks/>
            </p:cNvSpPr>
            <p:nvPr/>
          </p:nvSpPr>
          <p:spPr bwMode="auto">
            <a:xfrm>
              <a:off x="3947" y="2854"/>
              <a:ext cx="28" cy="57"/>
            </a:xfrm>
            <a:custGeom>
              <a:avLst/>
              <a:gdLst>
                <a:gd name="T0" fmla="*/ 0 w 28"/>
                <a:gd name="T1" fmla="*/ 0 h 57"/>
                <a:gd name="T2" fmla="*/ 28 w 28"/>
                <a:gd name="T3" fmla="*/ 28 h 57"/>
                <a:gd name="T4" fmla="*/ 0 w 28"/>
                <a:gd name="T5" fmla="*/ 57 h 57"/>
                <a:gd name="T6" fmla="*/ 0 w 28"/>
                <a:gd name="T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57">
                  <a:moveTo>
                    <a:pt x="0" y="0"/>
                  </a:moveTo>
                  <a:lnTo>
                    <a:pt x="28" y="28"/>
                  </a:lnTo>
                  <a:lnTo>
                    <a:pt x="0" y="57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" name="Freeform 716"/>
            <p:cNvSpPr>
              <a:spLocks/>
            </p:cNvSpPr>
            <p:nvPr/>
          </p:nvSpPr>
          <p:spPr bwMode="auto">
            <a:xfrm>
              <a:off x="4712" y="4158"/>
              <a:ext cx="85" cy="85"/>
            </a:xfrm>
            <a:custGeom>
              <a:avLst/>
              <a:gdLst>
                <a:gd name="T0" fmla="*/ 0 w 85"/>
                <a:gd name="T1" fmla="*/ 28 h 85"/>
                <a:gd name="T2" fmla="*/ 85 w 85"/>
                <a:gd name="T3" fmla="*/ 85 h 85"/>
                <a:gd name="T4" fmla="*/ 85 w 85"/>
                <a:gd name="T5" fmla="*/ 57 h 85"/>
                <a:gd name="T6" fmla="*/ 29 w 85"/>
                <a:gd name="T7" fmla="*/ 0 h 85"/>
                <a:gd name="T8" fmla="*/ 0 w 85"/>
                <a:gd name="T9" fmla="*/ 2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0" y="28"/>
                  </a:moveTo>
                  <a:lnTo>
                    <a:pt x="85" y="85"/>
                  </a:lnTo>
                  <a:lnTo>
                    <a:pt x="85" y="57"/>
                  </a:lnTo>
                  <a:lnTo>
                    <a:pt x="29" y="0"/>
                  </a:lnTo>
                  <a:lnTo>
                    <a:pt x="0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3" name="Freeform 717"/>
            <p:cNvSpPr>
              <a:spLocks/>
            </p:cNvSpPr>
            <p:nvPr/>
          </p:nvSpPr>
          <p:spPr bwMode="auto">
            <a:xfrm>
              <a:off x="4684" y="4441"/>
              <a:ext cx="170" cy="114"/>
            </a:xfrm>
            <a:custGeom>
              <a:avLst/>
              <a:gdLst>
                <a:gd name="T0" fmla="*/ 57 w 170"/>
                <a:gd name="T1" fmla="*/ 0 h 114"/>
                <a:gd name="T2" fmla="*/ 0 w 170"/>
                <a:gd name="T3" fmla="*/ 29 h 114"/>
                <a:gd name="T4" fmla="*/ 0 w 170"/>
                <a:gd name="T5" fmla="*/ 86 h 114"/>
                <a:gd name="T6" fmla="*/ 28 w 170"/>
                <a:gd name="T7" fmla="*/ 114 h 114"/>
                <a:gd name="T8" fmla="*/ 113 w 170"/>
                <a:gd name="T9" fmla="*/ 114 h 114"/>
                <a:gd name="T10" fmla="*/ 170 w 170"/>
                <a:gd name="T11" fmla="*/ 86 h 114"/>
                <a:gd name="T12" fmla="*/ 170 w 170"/>
                <a:gd name="T13" fmla="*/ 29 h 114"/>
                <a:gd name="T14" fmla="*/ 113 w 170"/>
                <a:gd name="T15" fmla="*/ 0 h 114"/>
                <a:gd name="T16" fmla="*/ 57 w 170"/>
                <a:gd name="T1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14">
                  <a:moveTo>
                    <a:pt x="57" y="0"/>
                  </a:moveTo>
                  <a:lnTo>
                    <a:pt x="0" y="29"/>
                  </a:lnTo>
                  <a:lnTo>
                    <a:pt x="0" y="86"/>
                  </a:lnTo>
                  <a:lnTo>
                    <a:pt x="28" y="114"/>
                  </a:lnTo>
                  <a:lnTo>
                    <a:pt x="113" y="114"/>
                  </a:lnTo>
                  <a:lnTo>
                    <a:pt x="170" y="86"/>
                  </a:lnTo>
                  <a:lnTo>
                    <a:pt x="170" y="29"/>
                  </a:lnTo>
                  <a:lnTo>
                    <a:pt x="113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4" name="Freeform 718"/>
            <p:cNvSpPr>
              <a:spLocks/>
            </p:cNvSpPr>
            <p:nvPr/>
          </p:nvSpPr>
          <p:spPr bwMode="auto">
            <a:xfrm>
              <a:off x="2926" y="4640"/>
              <a:ext cx="794" cy="907"/>
            </a:xfrm>
            <a:custGeom>
              <a:avLst/>
              <a:gdLst>
                <a:gd name="T0" fmla="*/ 794 w 794"/>
                <a:gd name="T1" fmla="*/ 113 h 907"/>
                <a:gd name="T2" fmla="*/ 709 w 794"/>
                <a:gd name="T3" fmla="*/ 198 h 907"/>
                <a:gd name="T4" fmla="*/ 652 w 794"/>
                <a:gd name="T5" fmla="*/ 340 h 907"/>
                <a:gd name="T6" fmla="*/ 624 w 794"/>
                <a:gd name="T7" fmla="*/ 397 h 907"/>
                <a:gd name="T8" fmla="*/ 539 w 794"/>
                <a:gd name="T9" fmla="*/ 510 h 907"/>
                <a:gd name="T10" fmla="*/ 539 w 794"/>
                <a:gd name="T11" fmla="*/ 595 h 907"/>
                <a:gd name="T12" fmla="*/ 539 w 794"/>
                <a:gd name="T13" fmla="*/ 709 h 907"/>
                <a:gd name="T14" fmla="*/ 511 w 794"/>
                <a:gd name="T15" fmla="*/ 850 h 907"/>
                <a:gd name="T16" fmla="*/ 454 w 794"/>
                <a:gd name="T17" fmla="*/ 822 h 907"/>
                <a:gd name="T18" fmla="*/ 397 w 794"/>
                <a:gd name="T19" fmla="*/ 850 h 907"/>
                <a:gd name="T20" fmla="*/ 312 w 794"/>
                <a:gd name="T21" fmla="*/ 907 h 907"/>
                <a:gd name="T22" fmla="*/ 284 w 794"/>
                <a:gd name="T23" fmla="*/ 907 h 907"/>
                <a:gd name="T24" fmla="*/ 227 w 794"/>
                <a:gd name="T25" fmla="*/ 850 h 907"/>
                <a:gd name="T26" fmla="*/ 170 w 794"/>
                <a:gd name="T27" fmla="*/ 822 h 907"/>
                <a:gd name="T28" fmla="*/ 170 w 794"/>
                <a:gd name="T29" fmla="*/ 737 h 907"/>
                <a:gd name="T30" fmla="*/ 227 w 794"/>
                <a:gd name="T31" fmla="*/ 680 h 907"/>
                <a:gd name="T32" fmla="*/ 199 w 794"/>
                <a:gd name="T33" fmla="*/ 624 h 907"/>
                <a:gd name="T34" fmla="*/ 142 w 794"/>
                <a:gd name="T35" fmla="*/ 595 h 907"/>
                <a:gd name="T36" fmla="*/ 57 w 794"/>
                <a:gd name="T37" fmla="*/ 652 h 907"/>
                <a:gd name="T38" fmla="*/ 0 w 794"/>
                <a:gd name="T39" fmla="*/ 595 h 907"/>
                <a:gd name="T40" fmla="*/ 114 w 794"/>
                <a:gd name="T41" fmla="*/ 510 h 907"/>
                <a:gd name="T42" fmla="*/ 170 w 794"/>
                <a:gd name="T43" fmla="*/ 539 h 907"/>
                <a:gd name="T44" fmla="*/ 170 w 794"/>
                <a:gd name="T45" fmla="*/ 454 h 907"/>
                <a:gd name="T46" fmla="*/ 142 w 794"/>
                <a:gd name="T47" fmla="*/ 425 h 907"/>
                <a:gd name="T48" fmla="*/ 256 w 794"/>
                <a:gd name="T49" fmla="*/ 482 h 907"/>
                <a:gd name="T50" fmla="*/ 227 w 794"/>
                <a:gd name="T51" fmla="*/ 539 h 907"/>
                <a:gd name="T52" fmla="*/ 312 w 794"/>
                <a:gd name="T53" fmla="*/ 510 h 907"/>
                <a:gd name="T54" fmla="*/ 426 w 794"/>
                <a:gd name="T55" fmla="*/ 510 h 907"/>
                <a:gd name="T56" fmla="*/ 454 w 794"/>
                <a:gd name="T57" fmla="*/ 454 h 907"/>
                <a:gd name="T58" fmla="*/ 482 w 794"/>
                <a:gd name="T59" fmla="*/ 397 h 907"/>
                <a:gd name="T60" fmla="*/ 511 w 794"/>
                <a:gd name="T61" fmla="*/ 368 h 907"/>
                <a:gd name="T62" fmla="*/ 624 w 794"/>
                <a:gd name="T63" fmla="*/ 340 h 907"/>
                <a:gd name="T64" fmla="*/ 652 w 794"/>
                <a:gd name="T65" fmla="*/ 198 h 907"/>
                <a:gd name="T66" fmla="*/ 709 w 794"/>
                <a:gd name="T67" fmla="*/ 85 h 907"/>
                <a:gd name="T68" fmla="*/ 766 w 794"/>
                <a:gd name="T69" fmla="*/ 28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94" h="907">
                  <a:moveTo>
                    <a:pt x="794" y="0"/>
                  </a:moveTo>
                  <a:lnTo>
                    <a:pt x="794" y="113"/>
                  </a:lnTo>
                  <a:lnTo>
                    <a:pt x="766" y="170"/>
                  </a:lnTo>
                  <a:lnTo>
                    <a:pt x="709" y="198"/>
                  </a:lnTo>
                  <a:lnTo>
                    <a:pt x="709" y="255"/>
                  </a:lnTo>
                  <a:lnTo>
                    <a:pt x="652" y="340"/>
                  </a:lnTo>
                  <a:lnTo>
                    <a:pt x="624" y="368"/>
                  </a:lnTo>
                  <a:lnTo>
                    <a:pt x="624" y="397"/>
                  </a:lnTo>
                  <a:lnTo>
                    <a:pt x="539" y="482"/>
                  </a:lnTo>
                  <a:lnTo>
                    <a:pt x="539" y="510"/>
                  </a:lnTo>
                  <a:lnTo>
                    <a:pt x="567" y="539"/>
                  </a:lnTo>
                  <a:lnTo>
                    <a:pt x="539" y="595"/>
                  </a:lnTo>
                  <a:lnTo>
                    <a:pt x="567" y="652"/>
                  </a:lnTo>
                  <a:lnTo>
                    <a:pt x="539" y="709"/>
                  </a:lnTo>
                  <a:lnTo>
                    <a:pt x="567" y="765"/>
                  </a:lnTo>
                  <a:lnTo>
                    <a:pt x="511" y="850"/>
                  </a:lnTo>
                  <a:lnTo>
                    <a:pt x="454" y="850"/>
                  </a:lnTo>
                  <a:lnTo>
                    <a:pt x="454" y="822"/>
                  </a:lnTo>
                  <a:lnTo>
                    <a:pt x="397" y="822"/>
                  </a:lnTo>
                  <a:lnTo>
                    <a:pt x="397" y="850"/>
                  </a:lnTo>
                  <a:lnTo>
                    <a:pt x="341" y="907"/>
                  </a:lnTo>
                  <a:lnTo>
                    <a:pt x="312" y="907"/>
                  </a:lnTo>
                  <a:lnTo>
                    <a:pt x="284" y="879"/>
                  </a:lnTo>
                  <a:lnTo>
                    <a:pt x="284" y="907"/>
                  </a:lnTo>
                  <a:lnTo>
                    <a:pt x="227" y="907"/>
                  </a:lnTo>
                  <a:lnTo>
                    <a:pt x="227" y="850"/>
                  </a:lnTo>
                  <a:lnTo>
                    <a:pt x="227" y="822"/>
                  </a:lnTo>
                  <a:lnTo>
                    <a:pt x="170" y="822"/>
                  </a:lnTo>
                  <a:lnTo>
                    <a:pt x="142" y="794"/>
                  </a:lnTo>
                  <a:lnTo>
                    <a:pt x="170" y="737"/>
                  </a:lnTo>
                  <a:lnTo>
                    <a:pt x="199" y="737"/>
                  </a:lnTo>
                  <a:lnTo>
                    <a:pt x="227" y="680"/>
                  </a:lnTo>
                  <a:lnTo>
                    <a:pt x="227" y="652"/>
                  </a:lnTo>
                  <a:lnTo>
                    <a:pt x="199" y="624"/>
                  </a:lnTo>
                  <a:lnTo>
                    <a:pt x="170" y="567"/>
                  </a:lnTo>
                  <a:lnTo>
                    <a:pt x="142" y="595"/>
                  </a:lnTo>
                  <a:lnTo>
                    <a:pt x="114" y="567"/>
                  </a:lnTo>
                  <a:lnTo>
                    <a:pt x="57" y="652"/>
                  </a:lnTo>
                  <a:lnTo>
                    <a:pt x="29" y="595"/>
                  </a:lnTo>
                  <a:lnTo>
                    <a:pt x="0" y="595"/>
                  </a:lnTo>
                  <a:lnTo>
                    <a:pt x="29" y="510"/>
                  </a:lnTo>
                  <a:lnTo>
                    <a:pt x="114" y="510"/>
                  </a:lnTo>
                  <a:lnTo>
                    <a:pt x="142" y="539"/>
                  </a:lnTo>
                  <a:lnTo>
                    <a:pt x="170" y="539"/>
                  </a:lnTo>
                  <a:lnTo>
                    <a:pt x="142" y="482"/>
                  </a:lnTo>
                  <a:lnTo>
                    <a:pt x="170" y="454"/>
                  </a:lnTo>
                  <a:lnTo>
                    <a:pt x="142" y="454"/>
                  </a:lnTo>
                  <a:lnTo>
                    <a:pt x="142" y="425"/>
                  </a:lnTo>
                  <a:lnTo>
                    <a:pt x="199" y="425"/>
                  </a:lnTo>
                  <a:lnTo>
                    <a:pt x="256" y="482"/>
                  </a:lnTo>
                  <a:lnTo>
                    <a:pt x="199" y="539"/>
                  </a:lnTo>
                  <a:lnTo>
                    <a:pt x="227" y="539"/>
                  </a:lnTo>
                  <a:lnTo>
                    <a:pt x="256" y="510"/>
                  </a:lnTo>
                  <a:lnTo>
                    <a:pt x="312" y="510"/>
                  </a:lnTo>
                  <a:lnTo>
                    <a:pt x="397" y="482"/>
                  </a:lnTo>
                  <a:lnTo>
                    <a:pt x="426" y="510"/>
                  </a:lnTo>
                  <a:lnTo>
                    <a:pt x="454" y="482"/>
                  </a:lnTo>
                  <a:lnTo>
                    <a:pt x="454" y="454"/>
                  </a:lnTo>
                  <a:lnTo>
                    <a:pt x="454" y="425"/>
                  </a:lnTo>
                  <a:lnTo>
                    <a:pt x="482" y="397"/>
                  </a:lnTo>
                  <a:lnTo>
                    <a:pt x="482" y="368"/>
                  </a:lnTo>
                  <a:lnTo>
                    <a:pt x="511" y="368"/>
                  </a:lnTo>
                  <a:lnTo>
                    <a:pt x="567" y="283"/>
                  </a:lnTo>
                  <a:lnTo>
                    <a:pt x="624" y="340"/>
                  </a:lnTo>
                  <a:lnTo>
                    <a:pt x="652" y="227"/>
                  </a:lnTo>
                  <a:lnTo>
                    <a:pt x="652" y="198"/>
                  </a:lnTo>
                  <a:lnTo>
                    <a:pt x="624" y="170"/>
                  </a:lnTo>
                  <a:lnTo>
                    <a:pt x="709" y="85"/>
                  </a:lnTo>
                  <a:lnTo>
                    <a:pt x="709" y="0"/>
                  </a:lnTo>
                  <a:lnTo>
                    <a:pt x="766" y="28"/>
                  </a:lnTo>
                  <a:lnTo>
                    <a:pt x="79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5" name="Freeform 719"/>
            <p:cNvSpPr>
              <a:spLocks/>
            </p:cNvSpPr>
            <p:nvPr/>
          </p:nvSpPr>
          <p:spPr bwMode="auto">
            <a:xfrm>
              <a:off x="2955" y="5519"/>
              <a:ext cx="85" cy="85"/>
            </a:xfrm>
            <a:custGeom>
              <a:avLst/>
              <a:gdLst>
                <a:gd name="T0" fmla="*/ 28 w 85"/>
                <a:gd name="T1" fmla="*/ 0 h 85"/>
                <a:gd name="T2" fmla="*/ 0 w 85"/>
                <a:gd name="T3" fmla="*/ 28 h 85"/>
                <a:gd name="T4" fmla="*/ 0 w 85"/>
                <a:gd name="T5" fmla="*/ 85 h 85"/>
                <a:gd name="T6" fmla="*/ 28 w 85"/>
                <a:gd name="T7" fmla="*/ 85 h 85"/>
                <a:gd name="T8" fmla="*/ 85 w 85"/>
                <a:gd name="T9" fmla="*/ 56 h 85"/>
                <a:gd name="T10" fmla="*/ 56 w 85"/>
                <a:gd name="T11" fmla="*/ 0 h 85"/>
                <a:gd name="T12" fmla="*/ 28 w 85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85">
                  <a:moveTo>
                    <a:pt x="28" y="0"/>
                  </a:moveTo>
                  <a:lnTo>
                    <a:pt x="0" y="28"/>
                  </a:lnTo>
                  <a:lnTo>
                    <a:pt x="0" y="85"/>
                  </a:lnTo>
                  <a:lnTo>
                    <a:pt x="28" y="85"/>
                  </a:lnTo>
                  <a:lnTo>
                    <a:pt x="85" y="56"/>
                  </a:lnTo>
                  <a:lnTo>
                    <a:pt x="56" y="0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6" name="Freeform 720"/>
            <p:cNvSpPr>
              <a:spLocks/>
            </p:cNvSpPr>
            <p:nvPr/>
          </p:nvSpPr>
          <p:spPr bwMode="auto">
            <a:xfrm>
              <a:off x="2501" y="5887"/>
              <a:ext cx="57" cy="57"/>
            </a:xfrm>
            <a:custGeom>
              <a:avLst/>
              <a:gdLst>
                <a:gd name="T0" fmla="*/ 57 w 57"/>
                <a:gd name="T1" fmla="*/ 0 h 57"/>
                <a:gd name="T2" fmla="*/ 0 w 57"/>
                <a:gd name="T3" fmla="*/ 0 h 57"/>
                <a:gd name="T4" fmla="*/ 28 w 57"/>
                <a:gd name="T5" fmla="*/ 29 h 57"/>
                <a:gd name="T6" fmla="*/ 57 w 57"/>
                <a:gd name="T7" fmla="*/ 57 h 57"/>
                <a:gd name="T8" fmla="*/ 57 w 57"/>
                <a:gd name="T9" fmla="*/ 29 h 57"/>
                <a:gd name="T10" fmla="*/ 57 w 57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7">
                  <a:moveTo>
                    <a:pt x="57" y="0"/>
                  </a:moveTo>
                  <a:lnTo>
                    <a:pt x="0" y="0"/>
                  </a:lnTo>
                  <a:lnTo>
                    <a:pt x="28" y="29"/>
                  </a:lnTo>
                  <a:lnTo>
                    <a:pt x="57" y="57"/>
                  </a:lnTo>
                  <a:lnTo>
                    <a:pt x="57" y="29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7" name="Freeform 721"/>
            <p:cNvSpPr>
              <a:spLocks/>
            </p:cNvSpPr>
            <p:nvPr/>
          </p:nvSpPr>
          <p:spPr bwMode="auto">
            <a:xfrm>
              <a:off x="2558" y="5802"/>
              <a:ext cx="57" cy="85"/>
            </a:xfrm>
            <a:custGeom>
              <a:avLst/>
              <a:gdLst>
                <a:gd name="T0" fmla="*/ 28 w 57"/>
                <a:gd name="T1" fmla="*/ 0 h 85"/>
                <a:gd name="T2" fmla="*/ 0 w 57"/>
                <a:gd name="T3" fmla="*/ 29 h 85"/>
                <a:gd name="T4" fmla="*/ 0 w 57"/>
                <a:gd name="T5" fmla="*/ 85 h 85"/>
                <a:gd name="T6" fmla="*/ 57 w 57"/>
                <a:gd name="T7" fmla="*/ 29 h 85"/>
                <a:gd name="T8" fmla="*/ 28 w 5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28" y="0"/>
                  </a:moveTo>
                  <a:lnTo>
                    <a:pt x="0" y="29"/>
                  </a:lnTo>
                  <a:lnTo>
                    <a:pt x="0" y="85"/>
                  </a:lnTo>
                  <a:lnTo>
                    <a:pt x="57" y="29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8" name="Freeform 722"/>
            <p:cNvSpPr>
              <a:spLocks/>
            </p:cNvSpPr>
            <p:nvPr/>
          </p:nvSpPr>
          <p:spPr bwMode="auto">
            <a:xfrm>
              <a:off x="2700" y="5774"/>
              <a:ext cx="141" cy="113"/>
            </a:xfrm>
            <a:custGeom>
              <a:avLst/>
              <a:gdLst>
                <a:gd name="T0" fmla="*/ 85 w 141"/>
                <a:gd name="T1" fmla="*/ 28 h 113"/>
                <a:gd name="T2" fmla="*/ 56 w 141"/>
                <a:gd name="T3" fmla="*/ 0 h 113"/>
                <a:gd name="T4" fmla="*/ 0 w 141"/>
                <a:gd name="T5" fmla="*/ 28 h 113"/>
                <a:gd name="T6" fmla="*/ 56 w 141"/>
                <a:gd name="T7" fmla="*/ 113 h 113"/>
                <a:gd name="T8" fmla="*/ 113 w 141"/>
                <a:gd name="T9" fmla="*/ 85 h 113"/>
                <a:gd name="T10" fmla="*/ 141 w 141"/>
                <a:gd name="T11" fmla="*/ 57 h 113"/>
                <a:gd name="T12" fmla="*/ 113 w 141"/>
                <a:gd name="T13" fmla="*/ 28 h 113"/>
                <a:gd name="T14" fmla="*/ 85 w 141"/>
                <a:gd name="T15" fmla="*/ 28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1" h="113">
                  <a:moveTo>
                    <a:pt x="85" y="28"/>
                  </a:moveTo>
                  <a:lnTo>
                    <a:pt x="56" y="0"/>
                  </a:lnTo>
                  <a:lnTo>
                    <a:pt x="0" y="28"/>
                  </a:lnTo>
                  <a:lnTo>
                    <a:pt x="56" y="113"/>
                  </a:lnTo>
                  <a:lnTo>
                    <a:pt x="113" y="85"/>
                  </a:lnTo>
                  <a:lnTo>
                    <a:pt x="141" y="57"/>
                  </a:lnTo>
                  <a:lnTo>
                    <a:pt x="113" y="28"/>
                  </a:lnTo>
                  <a:lnTo>
                    <a:pt x="85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9" name="Freeform 723"/>
            <p:cNvSpPr>
              <a:spLocks/>
            </p:cNvSpPr>
            <p:nvPr/>
          </p:nvSpPr>
          <p:spPr bwMode="auto">
            <a:xfrm>
              <a:off x="2700" y="5405"/>
              <a:ext cx="56" cy="57"/>
            </a:xfrm>
            <a:custGeom>
              <a:avLst/>
              <a:gdLst>
                <a:gd name="T0" fmla="*/ 56 w 56"/>
                <a:gd name="T1" fmla="*/ 0 h 57"/>
                <a:gd name="T2" fmla="*/ 0 w 56"/>
                <a:gd name="T3" fmla="*/ 29 h 57"/>
                <a:gd name="T4" fmla="*/ 56 w 56"/>
                <a:gd name="T5" fmla="*/ 57 h 57"/>
                <a:gd name="T6" fmla="*/ 56 w 56"/>
                <a:gd name="T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57">
                  <a:moveTo>
                    <a:pt x="56" y="0"/>
                  </a:moveTo>
                  <a:lnTo>
                    <a:pt x="0" y="29"/>
                  </a:lnTo>
                  <a:lnTo>
                    <a:pt x="56" y="57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0" name="Freeform 724"/>
            <p:cNvSpPr>
              <a:spLocks/>
            </p:cNvSpPr>
            <p:nvPr/>
          </p:nvSpPr>
          <p:spPr bwMode="auto">
            <a:xfrm>
              <a:off x="2586" y="5462"/>
              <a:ext cx="170" cy="113"/>
            </a:xfrm>
            <a:custGeom>
              <a:avLst/>
              <a:gdLst>
                <a:gd name="T0" fmla="*/ 85 w 170"/>
                <a:gd name="T1" fmla="*/ 0 h 113"/>
                <a:gd name="T2" fmla="*/ 142 w 170"/>
                <a:gd name="T3" fmla="*/ 28 h 113"/>
                <a:gd name="T4" fmla="*/ 114 w 170"/>
                <a:gd name="T5" fmla="*/ 57 h 113"/>
                <a:gd name="T6" fmla="*/ 170 w 170"/>
                <a:gd name="T7" fmla="*/ 57 h 113"/>
                <a:gd name="T8" fmla="*/ 170 w 170"/>
                <a:gd name="T9" fmla="*/ 85 h 113"/>
                <a:gd name="T10" fmla="*/ 114 w 170"/>
                <a:gd name="T11" fmla="*/ 113 h 113"/>
                <a:gd name="T12" fmla="*/ 114 w 170"/>
                <a:gd name="T13" fmla="*/ 85 h 113"/>
                <a:gd name="T14" fmla="*/ 0 w 170"/>
                <a:gd name="T15" fmla="*/ 85 h 113"/>
                <a:gd name="T16" fmla="*/ 0 w 170"/>
                <a:gd name="T17" fmla="*/ 57 h 113"/>
                <a:gd name="T18" fmla="*/ 57 w 170"/>
                <a:gd name="T19" fmla="*/ 57 h 113"/>
                <a:gd name="T20" fmla="*/ 57 w 170"/>
                <a:gd name="T21" fmla="*/ 28 h 113"/>
                <a:gd name="T22" fmla="*/ 29 w 170"/>
                <a:gd name="T23" fmla="*/ 28 h 113"/>
                <a:gd name="T24" fmla="*/ 85 w 170"/>
                <a:gd name="T2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0" h="113">
                  <a:moveTo>
                    <a:pt x="85" y="0"/>
                  </a:moveTo>
                  <a:lnTo>
                    <a:pt x="142" y="28"/>
                  </a:lnTo>
                  <a:lnTo>
                    <a:pt x="114" y="57"/>
                  </a:lnTo>
                  <a:lnTo>
                    <a:pt x="170" y="57"/>
                  </a:lnTo>
                  <a:lnTo>
                    <a:pt x="170" y="85"/>
                  </a:lnTo>
                  <a:lnTo>
                    <a:pt x="114" y="113"/>
                  </a:lnTo>
                  <a:lnTo>
                    <a:pt x="114" y="85"/>
                  </a:lnTo>
                  <a:lnTo>
                    <a:pt x="0" y="85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28"/>
                  </a:lnTo>
                  <a:lnTo>
                    <a:pt x="29" y="28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1" name="Freeform 725"/>
            <p:cNvSpPr>
              <a:spLocks/>
            </p:cNvSpPr>
            <p:nvPr/>
          </p:nvSpPr>
          <p:spPr bwMode="auto">
            <a:xfrm>
              <a:off x="1764" y="5207"/>
              <a:ext cx="794" cy="567"/>
            </a:xfrm>
            <a:custGeom>
              <a:avLst/>
              <a:gdLst>
                <a:gd name="T0" fmla="*/ 482 w 794"/>
                <a:gd name="T1" fmla="*/ 539 h 567"/>
                <a:gd name="T2" fmla="*/ 397 w 794"/>
                <a:gd name="T3" fmla="*/ 539 h 567"/>
                <a:gd name="T4" fmla="*/ 340 w 794"/>
                <a:gd name="T5" fmla="*/ 510 h 567"/>
                <a:gd name="T6" fmla="*/ 255 w 794"/>
                <a:gd name="T7" fmla="*/ 482 h 567"/>
                <a:gd name="T8" fmla="*/ 170 w 794"/>
                <a:gd name="T9" fmla="*/ 425 h 567"/>
                <a:gd name="T10" fmla="*/ 170 w 794"/>
                <a:gd name="T11" fmla="*/ 510 h 567"/>
                <a:gd name="T12" fmla="*/ 57 w 794"/>
                <a:gd name="T13" fmla="*/ 482 h 567"/>
                <a:gd name="T14" fmla="*/ 0 w 794"/>
                <a:gd name="T15" fmla="*/ 425 h 567"/>
                <a:gd name="T16" fmla="*/ 0 w 794"/>
                <a:gd name="T17" fmla="*/ 397 h 567"/>
                <a:gd name="T18" fmla="*/ 28 w 794"/>
                <a:gd name="T19" fmla="*/ 397 h 567"/>
                <a:gd name="T20" fmla="*/ 57 w 794"/>
                <a:gd name="T21" fmla="*/ 397 h 567"/>
                <a:gd name="T22" fmla="*/ 28 w 794"/>
                <a:gd name="T23" fmla="*/ 368 h 567"/>
                <a:gd name="T24" fmla="*/ 57 w 794"/>
                <a:gd name="T25" fmla="*/ 312 h 567"/>
                <a:gd name="T26" fmla="*/ 113 w 794"/>
                <a:gd name="T27" fmla="*/ 368 h 567"/>
                <a:gd name="T28" fmla="*/ 113 w 794"/>
                <a:gd name="T29" fmla="*/ 283 h 567"/>
                <a:gd name="T30" fmla="*/ 142 w 794"/>
                <a:gd name="T31" fmla="*/ 312 h 567"/>
                <a:gd name="T32" fmla="*/ 170 w 794"/>
                <a:gd name="T33" fmla="*/ 312 h 567"/>
                <a:gd name="T34" fmla="*/ 170 w 794"/>
                <a:gd name="T35" fmla="*/ 283 h 567"/>
                <a:gd name="T36" fmla="*/ 198 w 794"/>
                <a:gd name="T37" fmla="*/ 283 h 567"/>
                <a:gd name="T38" fmla="*/ 198 w 794"/>
                <a:gd name="T39" fmla="*/ 340 h 567"/>
                <a:gd name="T40" fmla="*/ 227 w 794"/>
                <a:gd name="T41" fmla="*/ 368 h 567"/>
                <a:gd name="T42" fmla="*/ 227 w 794"/>
                <a:gd name="T43" fmla="*/ 312 h 567"/>
                <a:gd name="T44" fmla="*/ 255 w 794"/>
                <a:gd name="T45" fmla="*/ 255 h 567"/>
                <a:gd name="T46" fmla="*/ 227 w 794"/>
                <a:gd name="T47" fmla="*/ 198 h 567"/>
                <a:gd name="T48" fmla="*/ 255 w 794"/>
                <a:gd name="T49" fmla="*/ 198 h 567"/>
                <a:gd name="T50" fmla="*/ 227 w 794"/>
                <a:gd name="T51" fmla="*/ 142 h 567"/>
                <a:gd name="T52" fmla="*/ 255 w 794"/>
                <a:gd name="T53" fmla="*/ 142 h 567"/>
                <a:gd name="T54" fmla="*/ 255 w 794"/>
                <a:gd name="T55" fmla="*/ 113 h 567"/>
                <a:gd name="T56" fmla="*/ 284 w 794"/>
                <a:gd name="T57" fmla="*/ 57 h 567"/>
                <a:gd name="T58" fmla="*/ 312 w 794"/>
                <a:gd name="T59" fmla="*/ 57 h 567"/>
                <a:gd name="T60" fmla="*/ 312 w 794"/>
                <a:gd name="T61" fmla="*/ 28 h 567"/>
                <a:gd name="T62" fmla="*/ 284 w 794"/>
                <a:gd name="T63" fmla="*/ 28 h 567"/>
                <a:gd name="T64" fmla="*/ 284 w 794"/>
                <a:gd name="T65" fmla="*/ 0 h 567"/>
                <a:gd name="T66" fmla="*/ 340 w 794"/>
                <a:gd name="T67" fmla="*/ 0 h 567"/>
                <a:gd name="T68" fmla="*/ 425 w 794"/>
                <a:gd name="T69" fmla="*/ 85 h 567"/>
                <a:gd name="T70" fmla="*/ 425 w 794"/>
                <a:gd name="T71" fmla="*/ 113 h 567"/>
                <a:gd name="T72" fmla="*/ 454 w 794"/>
                <a:gd name="T73" fmla="*/ 142 h 567"/>
                <a:gd name="T74" fmla="*/ 454 w 794"/>
                <a:gd name="T75" fmla="*/ 113 h 567"/>
                <a:gd name="T76" fmla="*/ 482 w 794"/>
                <a:gd name="T77" fmla="*/ 113 h 567"/>
                <a:gd name="T78" fmla="*/ 482 w 794"/>
                <a:gd name="T79" fmla="*/ 85 h 567"/>
                <a:gd name="T80" fmla="*/ 595 w 794"/>
                <a:gd name="T81" fmla="*/ 113 h 567"/>
                <a:gd name="T82" fmla="*/ 595 w 794"/>
                <a:gd name="T83" fmla="*/ 85 h 567"/>
                <a:gd name="T84" fmla="*/ 652 w 794"/>
                <a:gd name="T85" fmla="*/ 113 h 567"/>
                <a:gd name="T86" fmla="*/ 652 w 794"/>
                <a:gd name="T87" fmla="*/ 142 h 567"/>
                <a:gd name="T88" fmla="*/ 737 w 794"/>
                <a:gd name="T89" fmla="*/ 170 h 567"/>
                <a:gd name="T90" fmla="*/ 765 w 794"/>
                <a:gd name="T91" fmla="*/ 227 h 567"/>
                <a:gd name="T92" fmla="*/ 794 w 794"/>
                <a:gd name="T93" fmla="*/ 227 h 567"/>
                <a:gd name="T94" fmla="*/ 794 w 794"/>
                <a:gd name="T95" fmla="*/ 283 h 567"/>
                <a:gd name="T96" fmla="*/ 765 w 794"/>
                <a:gd name="T97" fmla="*/ 312 h 567"/>
                <a:gd name="T98" fmla="*/ 794 w 794"/>
                <a:gd name="T99" fmla="*/ 368 h 567"/>
                <a:gd name="T100" fmla="*/ 765 w 794"/>
                <a:gd name="T101" fmla="*/ 368 h 567"/>
                <a:gd name="T102" fmla="*/ 765 w 794"/>
                <a:gd name="T103" fmla="*/ 397 h 567"/>
                <a:gd name="T104" fmla="*/ 737 w 794"/>
                <a:gd name="T105" fmla="*/ 368 h 567"/>
                <a:gd name="T106" fmla="*/ 680 w 794"/>
                <a:gd name="T107" fmla="*/ 425 h 567"/>
                <a:gd name="T108" fmla="*/ 709 w 794"/>
                <a:gd name="T109" fmla="*/ 510 h 567"/>
                <a:gd name="T110" fmla="*/ 680 w 794"/>
                <a:gd name="T111" fmla="*/ 510 h 567"/>
                <a:gd name="T112" fmla="*/ 624 w 794"/>
                <a:gd name="T113" fmla="*/ 482 h 567"/>
                <a:gd name="T114" fmla="*/ 652 w 794"/>
                <a:gd name="T115" fmla="*/ 510 h 567"/>
                <a:gd name="T116" fmla="*/ 624 w 794"/>
                <a:gd name="T117" fmla="*/ 567 h 567"/>
                <a:gd name="T118" fmla="*/ 567 w 794"/>
                <a:gd name="T119" fmla="*/ 567 h 567"/>
                <a:gd name="T120" fmla="*/ 510 w 794"/>
                <a:gd name="T121" fmla="*/ 539 h 567"/>
                <a:gd name="T122" fmla="*/ 482 w 794"/>
                <a:gd name="T123" fmla="*/ 539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94" h="567">
                  <a:moveTo>
                    <a:pt x="482" y="539"/>
                  </a:moveTo>
                  <a:lnTo>
                    <a:pt x="397" y="539"/>
                  </a:lnTo>
                  <a:lnTo>
                    <a:pt x="340" y="510"/>
                  </a:lnTo>
                  <a:lnTo>
                    <a:pt x="255" y="482"/>
                  </a:lnTo>
                  <a:lnTo>
                    <a:pt x="170" y="425"/>
                  </a:lnTo>
                  <a:lnTo>
                    <a:pt x="170" y="510"/>
                  </a:lnTo>
                  <a:lnTo>
                    <a:pt x="57" y="482"/>
                  </a:lnTo>
                  <a:lnTo>
                    <a:pt x="0" y="425"/>
                  </a:lnTo>
                  <a:lnTo>
                    <a:pt x="0" y="397"/>
                  </a:lnTo>
                  <a:lnTo>
                    <a:pt x="28" y="397"/>
                  </a:lnTo>
                  <a:lnTo>
                    <a:pt x="57" y="397"/>
                  </a:lnTo>
                  <a:lnTo>
                    <a:pt x="28" y="368"/>
                  </a:lnTo>
                  <a:lnTo>
                    <a:pt x="57" y="312"/>
                  </a:lnTo>
                  <a:lnTo>
                    <a:pt x="113" y="368"/>
                  </a:lnTo>
                  <a:lnTo>
                    <a:pt x="113" y="283"/>
                  </a:lnTo>
                  <a:lnTo>
                    <a:pt x="142" y="312"/>
                  </a:lnTo>
                  <a:lnTo>
                    <a:pt x="170" y="312"/>
                  </a:lnTo>
                  <a:lnTo>
                    <a:pt x="170" y="283"/>
                  </a:lnTo>
                  <a:lnTo>
                    <a:pt x="198" y="283"/>
                  </a:lnTo>
                  <a:lnTo>
                    <a:pt x="198" y="340"/>
                  </a:lnTo>
                  <a:lnTo>
                    <a:pt x="227" y="368"/>
                  </a:lnTo>
                  <a:lnTo>
                    <a:pt x="227" y="312"/>
                  </a:lnTo>
                  <a:lnTo>
                    <a:pt x="255" y="255"/>
                  </a:lnTo>
                  <a:lnTo>
                    <a:pt x="227" y="198"/>
                  </a:lnTo>
                  <a:lnTo>
                    <a:pt x="255" y="198"/>
                  </a:lnTo>
                  <a:lnTo>
                    <a:pt x="227" y="142"/>
                  </a:lnTo>
                  <a:lnTo>
                    <a:pt x="255" y="142"/>
                  </a:lnTo>
                  <a:lnTo>
                    <a:pt x="255" y="113"/>
                  </a:lnTo>
                  <a:lnTo>
                    <a:pt x="284" y="57"/>
                  </a:lnTo>
                  <a:lnTo>
                    <a:pt x="312" y="57"/>
                  </a:lnTo>
                  <a:lnTo>
                    <a:pt x="312" y="28"/>
                  </a:lnTo>
                  <a:lnTo>
                    <a:pt x="284" y="28"/>
                  </a:lnTo>
                  <a:lnTo>
                    <a:pt x="284" y="0"/>
                  </a:lnTo>
                  <a:lnTo>
                    <a:pt x="340" y="0"/>
                  </a:lnTo>
                  <a:lnTo>
                    <a:pt x="425" y="85"/>
                  </a:lnTo>
                  <a:lnTo>
                    <a:pt x="425" y="113"/>
                  </a:lnTo>
                  <a:lnTo>
                    <a:pt x="454" y="142"/>
                  </a:lnTo>
                  <a:lnTo>
                    <a:pt x="454" y="113"/>
                  </a:lnTo>
                  <a:lnTo>
                    <a:pt x="482" y="113"/>
                  </a:lnTo>
                  <a:lnTo>
                    <a:pt x="482" y="85"/>
                  </a:lnTo>
                  <a:lnTo>
                    <a:pt x="595" y="113"/>
                  </a:lnTo>
                  <a:lnTo>
                    <a:pt x="595" y="85"/>
                  </a:lnTo>
                  <a:lnTo>
                    <a:pt x="652" y="113"/>
                  </a:lnTo>
                  <a:lnTo>
                    <a:pt x="652" y="142"/>
                  </a:lnTo>
                  <a:lnTo>
                    <a:pt x="737" y="170"/>
                  </a:lnTo>
                  <a:lnTo>
                    <a:pt x="765" y="227"/>
                  </a:lnTo>
                  <a:lnTo>
                    <a:pt x="794" y="227"/>
                  </a:lnTo>
                  <a:lnTo>
                    <a:pt x="794" y="283"/>
                  </a:lnTo>
                  <a:lnTo>
                    <a:pt x="765" y="312"/>
                  </a:lnTo>
                  <a:lnTo>
                    <a:pt x="794" y="368"/>
                  </a:lnTo>
                  <a:lnTo>
                    <a:pt x="765" y="368"/>
                  </a:lnTo>
                  <a:lnTo>
                    <a:pt x="765" y="397"/>
                  </a:lnTo>
                  <a:lnTo>
                    <a:pt x="737" y="368"/>
                  </a:lnTo>
                  <a:lnTo>
                    <a:pt x="680" y="425"/>
                  </a:lnTo>
                  <a:lnTo>
                    <a:pt x="709" y="510"/>
                  </a:lnTo>
                  <a:lnTo>
                    <a:pt x="680" y="510"/>
                  </a:lnTo>
                  <a:lnTo>
                    <a:pt x="624" y="482"/>
                  </a:lnTo>
                  <a:lnTo>
                    <a:pt x="652" y="510"/>
                  </a:lnTo>
                  <a:lnTo>
                    <a:pt x="624" y="567"/>
                  </a:lnTo>
                  <a:lnTo>
                    <a:pt x="567" y="567"/>
                  </a:lnTo>
                  <a:lnTo>
                    <a:pt x="510" y="539"/>
                  </a:lnTo>
                  <a:lnTo>
                    <a:pt x="482" y="53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2" name="Freeform 726"/>
            <p:cNvSpPr>
              <a:spLocks/>
            </p:cNvSpPr>
            <p:nvPr/>
          </p:nvSpPr>
          <p:spPr bwMode="auto">
            <a:xfrm>
              <a:off x="1877" y="5377"/>
              <a:ext cx="85" cy="57"/>
            </a:xfrm>
            <a:custGeom>
              <a:avLst/>
              <a:gdLst>
                <a:gd name="T0" fmla="*/ 85 w 85"/>
                <a:gd name="T1" fmla="*/ 0 h 57"/>
                <a:gd name="T2" fmla="*/ 29 w 85"/>
                <a:gd name="T3" fmla="*/ 0 h 57"/>
                <a:gd name="T4" fmla="*/ 0 w 85"/>
                <a:gd name="T5" fmla="*/ 28 h 57"/>
                <a:gd name="T6" fmla="*/ 29 w 85"/>
                <a:gd name="T7" fmla="*/ 57 h 57"/>
                <a:gd name="T8" fmla="*/ 85 w 85"/>
                <a:gd name="T9" fmla="*/ 28 h 57"/>
                <a:gd name="T10" fmla="*/ 85 w 85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57">
                  <a:moveTo>
                    <a:pt x="85" y="0"/>
                  </a:moveTo>
                  <a:lnTo>
                    <a:pt x="29" y="0"/>
                  </a:lnTo>
                  <a:lnTo>
                    <a:pt x="0" y="28"/>
                  </a:lnTo>
                  <a:lnTo>
                    <a:pt x="29" y="57"/>
                  </a:lnTo>
                  <a:lnTo>
                    <a:pt x="85" y="28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3" name="Freeform 727"/>
            <p:cNvSpPr>
              <a:spLocks/>
            </p:cNvSpPr>
            <p:nvPr/>
          </p:nvSpPr>
          <p:spPr bwMode="auto">
            <a:xfrm>
              <a:off x="1934" y="5434"/>
              <a:ext cx="57" cy="56"/>
            </a:xfrm>
            <a:custGeom>
              <a:avLst/>
              <a:gdLst>
                <a:gd name="T0" fmla="*/ 0 w 57"/>
                <a:gd name="T1" fmla="*/ 0 h 56"/>
                <a:gd name="T2" fmla="*/ 0 w 57"/>
                <a:gd name="T3" fmla="*/ 28 h 56"/>
                <a:gd name="T4" fmla="*/ 57 w 57"/>
                <a:gd name="T5" fmla="*/ 56 h 56"/>
                <a:gd name="T6" fmla="*/ 57 w 57"/>
                <a:gd name="T7" fmla="*/ 28 h 56"/>
                <a:gd name="T8" fmla="*/ 0 w 57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6">
                  <a:moveTo>
                    <a:pt x="0" y="0"/>
                  </a:moveTo>
                  <a:lnTo>
                    <a:pt x="0" y="28"/>
                  </a:lnTo>
                  <a:lnTo>
                    <a:pt x="57" y="56"/>
                  </a:lnTo>
                  <a:lnTo>
                    <a:pt x="57" y="28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4" name="Freeform 730"/>
            <p:cNvSpPr>
              <a:spLocks/>
            </p:cNvSpPr>
            <p:nvPr/>
          </p:nvSpPr>
          <p:spPr bwMode="auto">
            <a:xfrm>
              <a:off x="6754" y="2911"/>
              <a:ext cx="28" cy="56"/>
            </a:xfrm>
            <a:custGeom>
              <a:avLst/>
              <a:gdLst>
                <a:gd name="T0" fmla="*/ 28 w 28"/>
                <a:gd name="T1" fmla="*/ 0 h 56"/>
                <a:gd name="T2" fmla="*/ 0 w 28"/>
                <a:gd name="T3" fmla="*/ 0 h 56"/>
                <a:gd name="T4" fmla="*/ 0 w 28"/>
                <a:gd name="T5" fmla="*/ 28 h 56"/>
                <a:gd name="T6" fmla="*/ 28 w 28"/>
                <a:gd name="T7" fmla="*/ 56 h 56"/>
                <a:gd name="T8" fmla="*/ 28 w 28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56">
                  <a:moveTo>
                    <a:pt x="28" y="0"/>
                  </a:moveTo>
                  <a:lnTo>
                    <a:pt x="0" y="0"/>
                  </a:lnTo>
                  <a:lnTo>
                    <a:pt x="0" y="28"/>
                  </a:lnTo>
                  <a:lnTo>
                    <a:pt x="28" y="56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5" name="Freeform 731"/>
            <p:cNvSpPr>
              <a:spLocks/>
            </p:cNvSpPr>
            <p:nvPr/>
          </p:nvSpPr>
          <p:spPr bwMode="auto">
            <a:xfrm>
              <a:off x="6697" y="2996"/>
              <a:ext cx="57" cy="56"/>
            </a:xfrm>
            <a:custGeom>
              <a:avLst/>
              <a:gdLst>
                <a:gd name="T0" fmla="*/ 28 w 57"/>
                <a:gd name="T1" fmla="*/ 0 h 56"/>
                <a:gd name="T2" fmla="*/ 0 w 57"/>
                <a:gd name="T3" fmla="*/ 0 h 56"/>
                <a:gd name="T4" fmla="*/ 0 w 57"/>
                <a:gd name="T5" fmla="*/ 28 h 56"/>
                <a:gd name="T6" fmla="*/ 28 w 57"/>
                <a:gd name="T7" fmla="*/ 56 h 56"/>
                <a:gd name="T8" fmla="*/ 57 w 57"/>
                <a:gd name="T9" fmla="*/ 28 h 56"/>
                <a:gd name="T10" fmla="*/ 28 w 57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6">
                  <a:moveTo>
                    <a:pt x="28" y="0"/>
                  </a:moveTo>
                  <a:lnTo>
                    <a:pt x="0" y="0"/>
                  </a:lnTo>
                  <a:lnTo>
                    <a:pt x="0" y="28"/>
                  </a:lnTo>
                  <a:lnTo>
                    <a:pt x="28" y="56"/>
                  </a:lnTo>
                  <a:lnTo>
                    <a:pt x="57" y="28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6" name="Freeform 732"/>
            <p:cNvSpPr>
              <a:spLocks/>
            </p:cNvSpPr>
            <p:nvPr/>
          </p:nvSpPr>
          <p:spPr bwMode="auto">
            <a:xfrm>
              <a:off x="6300" y="3591"/>
              <a:ext cx="85" cy="85"/>
            </a:xfrm>
            <a:custGeom>
              <a:avLst/>
              <a:gdLst>
                <a:gd name="T0" fmla="*/ 85 w 85"/>
                <a:gd name="T1" fmla="*/ 57 h 85"/>
                <a:gd name="T2" fmla="*/ 28 w 85"/>
                <a:gd name="T3" fmla="*/ 85 h 85"/>
                <a:gd name="T4" fmla="*/ 0 w 85"/>
                <a:gd name="T5" fmla="*/ 28 h 85"/>
                <a:gd name="T6" fmla="*/ 28 w 85"/>
                <a:gd name="T7" fmla="*/ 0 h 85"/>
                <a:gd name="T8" fmla="*/ 85 w 85"/>
                <a:gd name="T9" fmla="*/ 28 h 85"/>
                <a:gd name="T10" fmla="*/ 85 w 85"/>
                <a:gd name="T11" fmla="*/ 5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85">
                  <a:moveTo>
                    <a:pt x="85" y="57"/>
                  </a:moveTo>
                  <a:lnTo>
                    <a:pt x="28" y="85"/>
                  </a:lnTo>
                  <a:lnTo>
                    <a:pt x="0" y="28"/>
                  </a:lnTo>
                  <a:lnTo>
                    <a:pt x="28" y="0"/>
                  </a:lnTo>
                  <a:lnTo>
                    <a:pt x="85" y="28"/>
                  </a:lnTo>
                  <a:lnTo>
                    <a:pt x="85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7" name="Freeform 733"/>
            <p:cNvSpPr>
              <a:spLocks/>
            </p:cNvSpPr>
            <p:nvPr/>
          </p:nvSpPr>
          <p:spPr bwMode="auto">
            <a:xfrm>
              <a:off x="6016" y="3846"/>
              <a:ext cx="256" cy="199"/>
            </a:xfrm>
            <a:custGeom>
              <a:avLst/>
              <a:gdLst>
                <a:gd name="T0" fmla="*/ 199 w 256"/>
                <a:gd name="T1" fmla="*/ 199 h 199"/>
                <a:gd name="T2" fmla="*/ 142 w 256"/>
                <a:gd name="T3" fmla="*/ 142 h 199"/>
                <a:gd name="T4" fmla="*/ 114 w 256"/>
                <a:gd name="T5" fmla="*/ 199 h 199"/>
                <a:gd name="T6" fmla="*/ 29 w 256"/>
                <a:gd name="T7" fmla="*/ 170 h 199"/>
                <a:gd name="T8" fmla="*/ 0 w 256"/>
                <a:gd name="T9" fmla="*/ 114 h 199"/>
                <a:gd name="T10" fmla="*/ 0 w 256"/>
                <a:gd name="T11" fmla="*/ 85 h 199"/>
                <a:gd name="T12" fmla="*/ 29 w 256"/>
                <a:gd name="T13" fmla="*/ 57 h 199"/>
                <a:gd name="T14" fmla="*/ 57 w 256"/>
                <a:gd name="T15" fmla="*/ 85 h 199"/>
                <a:gd name="T16" fmla="*/ 86 w 256"/>
                <a:gd name="T17" fmla="*/ 85 h 199"/>
                <a:gd name="T18" fmla="*/ 57 w 256"/>
                <a:gd name="T19" fmla="*/ 0 h 199"/>
                <a:gd name="T20" fmla="*/ 114 w 256"/>
                <a:gd name="T21" fmla="*/ 0 h 199"/>
                <a:gd name="T22" fmla="*/ 227 w 256"/>
                <a:gd name="T23" fmla="*/ 57 h 199"/>
                <a:gd name="T24" fmla="*/ 256 w 256"/>
                <a:gd name="T25" fmla="*/ 114 h 199"/>
                <a:gd name="T26" fmla="*/ 256 w 256"/>
                <a:gd name="T27" fmla="*/ 170 h 199"/>
                <a:gd name="T28" fmla="*/ 227 w 256"/>
                <a:gd name="T29" fmla="*/ 199 h 199"/>
                <a:gd name="T30" fmla="*/ 199 w 256"/>
                <a:gd name="T31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6" h="199">
                  <a:moveTo>
                    <a:pt x="199" y="199"/>
                  </a:moveTo>
                  <a:lnTo>
                    <a:pt x="142" y="142"/>
                  </a:lnTo>
                  <a:lnTo>
                    <a:pt x="114" y="199"/>
                  </a:lnTo>
                  <a:lnTo>
                    <a:pt x="29" y="170"/>
                  </a:lnTo>
                  <a:lnTo>
                    <a:pt x="0" y="114"/>
                  </a:lnTo>
                  <a:lnTo>
                    <a:pt x="0" y="85"/>
                  </a:lnTo>
                  <a:lnTo>
                    <a:pt x="29" y="57"/>
                  </a:lnTo>
                  <a:lnTo>
                    <a:pt x="57" y="85"/>
                  </a:lnTo>
                  <a:lnTo>
                    <a:pt x="86" y="85"/>
                  </a:lnTo>
                  <a:lnTo>
                    <a:pt x="57" y="0"/>
                  </a:lnTo>
                  <a:lnTo>
                    <a:pt x="114" y="0"/>
                  </a:lnTo>
                  <a:lnTo>
                    <a:pt x="227" y="57"/>
                  </a:lnTo>
                  <a:lnTo>
                    <a:pt x="256" y="114"/>
                  </a:lnTo>
                  <a:lnTo>
                    <a:pt x="256" y="170"/>
                  </a:lnTo>
                  <a:lnTo>
                    <a:pt x="227" y="199"/>
                  </a:lnTo>
                  <a:lnTo>
                    <a:pt x="199" y="19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8" name="Freeform 734"/>
            <p:cNvSpPr>
              <a:spLocks/>
            </p:cNvSpPr>
            <p:nvPr/>
          </p:nvSpPr>
          <p:spPr bwMode="auto">
            <a:xfrm>
              <a:off x="6328" y="4271"/>
              <a:ext cx="57" cy="57"/>
            </a:xfrm>
            <a:custGeom>
              <a:avLst/>
              <a:gdLst>
                <a:gd name="T0" fmla="*/ 0 w 57"/>
                <a:gd name="T1" fmla="*/ 0 h 57"/>
                <a:gd name="T2" fmla="*/ 0 w 57"/>
                <a:gd name="T3" fmla="*/ 57 h 57"/>
                <a:gd name="T4" fmla="*/ 29 w 57"/>
                <a:gd name="T5" fmla="*/ 57 h 57"/>
                <a:gd name="T6" fmla="*/ 57 w 57"/>
                <a:gd name="T7" fmla="*/ 29 h 57"/>
                <a:gd name="T8" fmla="*/ 29 w 57"/>
                <a:gd name="T9" fmla="*/ 0 h 57"/>
                <a:gd name="T10" fmla="*/ 0 w 57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7">
                  <a:moveTo>
                    <a:pt x="0" y="0"/>
                  </a:moveTo>
                  <a:lnTo>
                    <a:pt x="0" y="57"/>
                  </a:lnTo>
                  <a:lnTo>
                    <a:pt x="29" y="57"/>
                  </a:lnTo>
                  <a:lnTo>
                    <a:pt x="57" y="29"/>
                  </a:lnTo>
                  <a:lnTo>
                    <a:pt x="29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9" name="Freeform 735"/>
            <p:cNvSpPr>
              <a:spLocks/>
            </p:cNvSpPr>
            <p:nvPr/>
          </p:nvSpPr>
          <p:spPr bwMode="auto">
            <a:xfrm>
              <a:off x="6357" y="3687"/>
              <a:ext cx="652" cy="641"/>
            </a:xfrm>
            <a:custGeom>
              <a:avLst/>
              <a:gdLst>
                <a:gd name="T0" fmla="*/ 28 w 652"/>
                <a:gd name="T1" fmla="*/ 443 h 641"/>
                <a:gd name="T2" fmla="*/ 0 w 652"/>
                <a:gd name="T3" fmla="*/ 499 h 641"/>
                <a:gd name="T4" fmla="*/ 56 w 652"/>
                <a:gd name="T5" fmla="*/ 584 h 641"/>
                <a:gd name="T6" fmla="*/ 170 w 652"/>
                <a:gd name="T7" fmla="*/ 641 h 641"/>
                <a:gd name="T8" fmla="*/ 226 w 652"/>
                <a:gd name="T9" fmla="*/ 613 h 641"/>
                <a:gd name="T10" fmla="*/ 283 w 652"/>
                <a:gd name="T11" fmla="*/ 613 h 641"/>
                <a:gd name="T12" fmla="*/ 340 w 652"/>
                <a:gd name="T13" fmla="*/ 584 h 641"/>
                <a:gd name="T14" fmla="*/ 368 w 652"/>
                <a:gd name="T15" fmla="*/ 613 h 641"/>
                <a:gd name="T16" fmla="*/ 425 w 652"/>
                <a:gd name="T17" fmla="*/ 584 h 641"/>
                <a:gd name="T18" fmla="*/ 510 w 652"/>
                <a:gd name="T19" fmla="*/ 613 h 641"/>
                <a:gd name="T20" fmla="*/ 538 w 652"/>
                <a:gd name="T21" fmla="*/ 584 h 641"/>
                <a:gd name="T22" fmla="*/ 567 w 652"/>
                <a:gd name="T23" fmla="*/ 613 h 641"/>
                <a:gd name="T24" fmla="*/ 595 w 652"/>
                <a:gd name="T25" fmla="*/ 584 h 641"/>
                <a:gd name="T26" fmla="*/ 623 w 652"/>
                <a:gd name="T27" fmla="*/ 613 h 641"/>
                <a:gd name="T28" fmla="*/ 652 w 652"/>
                <a:gd name="T29" fmla="*/ 613 h 641"/>
                <a:gd name="T30" fmla="*/ 567 w 652"/>
                <a:gd name="T31" fmla="*/ 528 h 641"/>
                <a:gd name="T32" fmla="*/ 567 w 652"/>
                <a:gd name="T33" fmla="*/ 499 h 641"/>
                <a:gd name="T34" fmla="*/ 538 w 652"/>
                <a:gd name="T35" fmla="*/ 471 h 641"/>
                <a:gd name="T36" fmla="*/ 453 w 652"/>
                <a:gd name="T37" fmla="*/ 471 h 641"/>
                <a:gd name="T38" fmla="*/ 425 w 652"/>
                <a:gd name="T39" fmla="*/ 443 h 641"/>
                <a:gd name="T40" fmla="*/ 397 w 652"/>
                <a:gd name="T41" fmla="*/ 414 h 641"/>
                <a:gd name="T42" fmla="*/ 340 w 652"/>
                <a:gd name="T43" fmla="*/ 386 h 641"/>
                <a:gd name="T44" fmla="*/ 312 w 652"/>
                <a:gd name="T45" fmla="*/ 386 h 641"/>
                <a:gd name="T46" fmla="*/ 255 w 652"/>
                <a:gd name="T47" fmla="*/ 358 h 641"/>
                <a:gd name="T48" fmla="*/ 226 w 652"/>
                <a:gd name="T49" fmla="*/ 301 h 641"/>
                <a:gd name="T50" fmla="*/ 255 w 652"/>
                <a:gd name="T51" fmla="*/ 301 h 641"/>
                <a:gd name="T52" fmla="*/ 198 w 652"/>
                <a:gd name="T53" fmla="*/ 244 h 641"/>
                <a:gd name="T54" fmla="*/ 141 w 652"/>
                <a:gd name="T55" fmla="*/ 102 h 641"/>
                <a:gd name="T56" fmla="*/ 113 w 652"/>
                <a:gd name="T57" fmla="*/ 102 h 641"/>
                <a:gd name="T58" fmla="*/ 85 w 652"/>
                <a:gd name="T59" fmla="*/ 46 h 641"/>
                <a:gd name="T60" fmla="*/ 68 w 652"/>
                <a:gd name="T61" fmla="*/ 0 h 641"/>
                <a:gd name="T62" fmla="*/ 53 w 652"/>
                <a:gd name="T63" fmla="*/ 20 h 641"/>
                <a:gd name="T64" fmla="*/ 21 w 652"/>
                <a:gd name="T65" fmla="*/ 11 h 641"/>
                <a:gd name="T66" fmla="*/ 56 w 652"/>
                <a:gd name="T67" fmla="*/ 74 h 641"/>
                <a:gd name="T68" fmla="*/ 85 w 652"/>
                <a:gd name="T69" fmla="*/ 131 h 641"/>
                <a:gd name="T70" fmla="*/ 113 w 652"/>
                <a:gd name="T71" fmla="*/ 187 h 641"/>
                <a:gd name="T72" fmla="*/ 141 w 652"/>
                <a:gd name="T73" fmla="*/ 216 h 641"/>
                <a:gd name="T74" fmla="*/ 141 w 652"/>
                <a:gd name="T75" fmla="*/ 244 h 641"/>
                <a:gd name="T76" fmla="*/ 113 w 652"/>
                <a:gd name="T77" fmla="*/ 216 h 641"/>
                <a:gd name="T78" fmla="*/ 85 w 652"/>
                <a:gd name="T79" fmla="*/ 244 h 641"/>
                <a:gd name="T80" fmla="*/ 85 w 652"/>
                <a:gd name="T81" fmla="*/ 301 h 641"/>
                <a:gd name="T82" fmla="*/ 56 w 652"/>
                <a:gd name="T83" fmla="*/ 358 h 641"/>
                <a:gd name="T84" fmla="*/ 28 w 652"/>
                <a:gd name="T85" fmla="*/ 358 h 641"/>
                <a:gd name="T86" fmla="*/ 28 w 652"/>
                <a:gd name="T87" fmla="*/ 414 h 641"/>
                <a:gd name="T88" fmla="*/ 56 w 652"/>
                <a:gd name="T89" fmla="*/ 414 h 641"/>
                <a:gd name="T90" fmla="*/ 85 w 652"/>
                <a:gd name="T91" fmla="*/ 471 h 641"/>
                <a:gd name="T92" fmla="*/ 113 w 652"/>
                <a:gd name="T93" fmla="*/ 528 h 641"/>
                <a:gd name="T94" fmla="*/ 56 w 652"/>
                <a:gd name="T95" fmla="*/ 499 h 641"/>
                <a:gd name="T96" fmla="*/ 28 w 652"/>
                <a:gd name="T97" fmla="*/ 499 h 641"/>
                <a:gd name="T98" fmla="*/ 56 w 652"/>
                <a:gd name="T99" fmla="*/ 471 h 641"/>
                <a:gd name="T100" fmla="*/ 28 w 652"/>
                <a:gd name="T101" fmla="*/ 443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52" h="641">
                  <a:moveTo>
                    <a:pt x="28" y="443"/>
                  </a:moveTo>
                  <a:lnTo>
                    <a:pt x="0" y="499"/>
                  </a:lnTo>
                  <a:lnTo>
                    <a:pt x="56" y="584"/>
                  </a:lnTo>
                  <a:lnTo>
                    <a:pt x="170" y="641"/>
                  </a:lnTo>
                  <a:lnTo>
                    <a:pt x="226" y="613"/>
                  </a:lnTo>
                  <a:lnTo>
                    <a:pt x="283" y="613"/>
                  </a:lnTo>
                  <a:lnTo>
                    <a:pt x="340" y="584"/>
                  </a:lnTo>
                  <a:lnTo>
                    <a:pt x="368" y="613"/>
                  </a:lnTo>
                  <a:lnTo>
                    <a:pt x="425" y="584"/>
                  </a:lnTo>
                  <a:lnTo>
                    <a:pt x="510" y="613"/>
                  </a:lnTo>
                  <a:lnTo>
                    <a:pt x="538" y="584"/>
                  </a:lnTo>
                  <a:lnTo>
                    <a:pt x="567" y="613"/>
                  </a:lnTo>
                  <a:lnTo>
                    <a:pt x="595" y="584"/>
                  </a:lnTo>
                  <a:lnTo>
                    <a:pt x="623" y="613"/>
                  </a:lnTo>
                  <a:lnTo>
                    <a:pt x="652" y="613"/>
                  </a:lnTo>
                  <a:lnTo>
                    <a:pt x="567" y="528"/>
                  </a:lnTo>
                  <a:lnTo>
                    <a:pt x="567" y="499"/>
                  </a:lnTo>
                  <a:lnTo>
                    <a:pt x="538" y="471"/>
                  </a:lnTo>
                  <a:lnTo>
                    <a:pt x="453" y="471"/>
                  </a:lnTo>
                  <a:lnTo>
                    <a:pt x="425" y="443"/>
                  </a:lnTo>
                  <a:lnTo>
                    <a:pt x="397" y="414"/>
                  </a:lnTo>
                  <a:lnTo>
                    <a:pt x="340" y="386"/>
                  </a:lnTo>
                  <a:lnTo>
                    <a:pt x="312" y="386"/>
                  </a:lnTo>
                  <a:lnTo>
                    <a:pt x="255" y="358"/>
                  </a:lnTo>
                  <a:lnTo>
                    <a:pt x="226" y="301"/>
                  </a:lnTo>
                  <a:lnTo>
                    <a:pt x="255" y="301"/>
                  </a:lnTo>
                  <a:lnTo>
                    <a:pt x="198" y="244"/>
                  </a:lnTo>
                  <a:lnTo>
                    <a:pt x="141" y="102"/>
                  </a:lnTo>
                  <a:lnTo>
                    <a:pt x="113" y="102"/>
                  </a:lnTo>
                  <a:lnTo>
                    <a:pt x="85" y="46"/>
                  </a:lnTo>
                  <a:lnTo>
                    <a:pt x="68" y="0"/>
                  </a:lnTo>
                  <a:lnTo>
                    <a:pt x="53" y="20"/>
                  </a:lnTo>
                  <a:lnTo>
                    <a:pt x="21" y="11"/>
                  </a:lnTo>
                  <a:lnTo>
                    <a:pt x="56" y="74"/>
                  </a:lnTo>
                  <a:lnTo>
                    <a:pt x="85" y="131"/>
                  </a:lnTo>
                  <a:lnTo>
                    <a:pt x="113" y="187"/>
                  </a:lnTo>
                  <a:lnTo>
                    <a:pt x="141" y="216"/>
                  </a:lnTo>
                  <a:lnTo>
                    <a:pt x="141" y="244"/>
                  </a:lnTo>
                  <a:lnTo>
                    <a:pt x="113" y="216"/>
                  </a:lnTo>
                  <a:lnTo>
                    <a:pt x="85" y="244"/>
                  </a:lnTo>
                  <a:lnTo>
                    <a:pt x="85" y="301"/>
                  </a:lnTo>
                  <a:lnTo>
                    <a:pt x="56" y="358"/>
                  </a:lnTo>
                  <a:lnTo>
                    <a:pt x="28" y="358"/>
                  </a:lnTo>
                  <a:lnTo>
                    <a:pt x="28" y="414"/>
                  </a:lnTo>
                  <a:lnTo>
                    <a:pt x="56" y="414"/>
                  </a:lnTo>
                  <a:lnTo>
                    <a:pt x="85" y="471"/>
                  </a:lnTo>
                  <a:lnTo>
                    <a:pt x="113" y="528"/>
                  </a:lnTo>
                  <a:lnTo>
                    <a:pt x="56" y="499"/>
                  </a:lnTo>
                  <a:lnTo>
                    <a:pt x="28" y="499"/>
                  </a:lnTo>
                  <a:lnTo>
                    <a:pt x="56" y="471"/>
                  </a:lnTo>
                  <a:lnTo>
                    <a:pt x="28" y="44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0" name="Freeform 736"/>
            <p:cNvSpPr>
              <a:spLocks/>
            </p:cNvSpPr>
            <p:nvPr/>
          </p:nvSpPr>
          <p:spPr bwMode="auto">
            <a:xfrm>
              <a:off x="3267" y="2372"/>
              <a:ext cx="85" cy="142"/>
            </a:xfrm>
            <a:custGeom>
              <a:avLst/>
              <a:gdLst>
                <a:gd name="T0" fmla="*/ 28 w 85"/>
                <a:gd name="T1" fmla="*/ 0 h 142"/>
                <a:gd name="T2" fmla="*/ 0 w 85"/>
                <a:gd name="T3" fmla="*/ 28 h 142"/>
                <a:gd name="T4" fmla="*/ 28 w 85"/>
                <a:gd name="T5" fmla="*/ 142 h 142"/>
                <a:gd name="T6" fmla="*/ 85 w 85"/>
                <a:gd name="T7" fmla="*/ 113 h 142"/>
                <a:gd name="T8" fmla="*/ 85 w 85"/>
                <a:gd name="T9" fmla="*/ 85 h 142"/>
                <a:gd name="T10" fmla="*/ 56 w 85"/>
                <a:gd name="T11" fmla="*/ 85 h 142"/>
                <a:gd name="T12" fmla="*/ 28 w 85"/>
                <a:gd name="T13" fmla="*/ 57 h 142"/>
                <a:gd name="T14" fmla="*/ 56 w 85"/>
                <a:gd name="T15" fmla="*/ 28 h 142"/>
                <a:gd name="T16" fmla="*/ 28 w 85"/>
                <a:gd name="T17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142">
                  <a:moveTo>
                    <a:pt x="28" y="0"/>
                  </a:moveTo>
                  <a:lnTo>
                    <a:pt x="0" y="28"/>
                  </a:lnTo>
                  <a:lnTo>
                    <a:pt x="28" y="142"/>
                  </a:lnTo>
                  <a:lnTo>
                    <a:pt x="85" y="113"/>
                  </a:lnTo>
                  <a:lnTo>
                    <a:pt x="85" y="85"/>
                  </a:lnTo>
                  <a:lnTo>
                    <a:pt x="56" y="85"/>
                  </a:lnTo>
                  <a:lnTo>
                    <a:pt x="28" y="57"/>
                  </a:lnTo>
                  <a:lnTo>
                    <a:pt x="56" y="28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1" name="Freeform 737"/>
            <p:cNvSpPr>
              <a:spLocks/>
            </p:cNvSpPr>
            <p:nvPr/>
          </p:nvSpPr>
          <p:spPr bwMode="auto">
            <a:xfrm>
              <a:off x="2019" y="2344"/>
              <a:ext cx="340" cy="340"/>
            </a:xfrm>
            <a:custGeom>
              <a:avLst/>
              <a:gdLst>
                <a:gd name="T0" fmla="*/ 312 w 340"/>
                <a:gd name="T1" fmla="*/ 340 h 340"/>
                <a:gd name="T2" fmla="*/ 284 w 340"/>
                <a:gd name="T3" fmla="*/ 340 h 340"/>
                <a:gd name="T4" fmla="*/ 199 w 340"/>
                <a:gd name="T5" fmla="*/ 283 h 340"/>
                <a:gd name="T6" fmla="*/ 170 w 340"/>
                <a:gd name="T7" fmla="*/ 226 h 340"/>
                <a:gd name="T8" fmla="*/ 170 w 340"/>
                <a:gd name="T9" fmla="*/ 198 h 340"/>
                <a:gd name="T10" fmla="*/ 114 w 340"/>
                <a:gd name="T11" fmla="*/ 170 h 340"/>
                <a:gd name="T12" fmla="*/ 29 w 340"/>
                <a:gd name="T13" fmla="*/ 141 h 340"/>
                <a:gd name="T14" fmla="*/ 0 w 340"/>
                <a:gd name="T15" fmla="*/ 85 h 340"/>
                <a:gd name="T16" fmla="*/ 29 w 340"/>
                <a:gd name="T17" fmla="*/ 56 h 340"/>
                <a:gd name="T18" fmla="*/ 85 w 340"/>
                <a:gd name="T19" fmla="*/ 56 h 340"/>
                <a:gd name="T20" fmla="*/ 142 w 340"/>
                <a:gd name="T21" fmla="*/ 28 h 340"/>
                <a:gd name="T22" fmla="*/ 199 w 340"/>
                <a:gd name="T23" fmla="*/ 0 h 340"/>
                <a:gd name="T24" fmla="*/ 255 w 340"/>
                <a:gd name="T25" fmla="*/ 28 h 340"/>
                <a:gd name="T26" fmla="*/ 255 w 340"/>
                <a:gd name="T27" fmla="*/ 85 h 340"/>
                <a:gd name="T28" fmla="*/ 284 w 340"/>
                <a:gd name="T29" fmla="*/ 85 h 340"/>
                <a:gd name="T30" fmla="*/ 340 w 340"/>
                <a:gd name="T31" fmla="*/ 141 h 340"/>
                <a:gd name="T32" fmla="*/ 284 w 340"/>
                <a:gd name="T33" fmla="*/ 283 h 340"/>
                <a:gd name="T34" fmla="*/ 312 w 340"/>
                <a:gd name="T35" fmla="*/ 311 h 340"/>
                <a:gd name="T36" fmla="*/ 312 w 340"/>
                <a:gd name="T37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0" h="340">
                  <a:moveTo>
                    <a:pt x="312" y="340"/>
                  </a:moveTo>
                  <a:lnTo>
                    <a:pt x="284" y="340"/>
                  </a:lnTo>
                  <a:lnTo>
                    <a:pt x="199" y="283"/>
                  </a:lnTo>
                  <a:lnTo>
                    <a:pt x="170" y="226"/>
                  </a:lnTo>
                  <a:lnTo>
                    <a:pt x="170" y="198"/>
                  </a:lnTo>
                  <a:lnTo>
                    <a:pt x="114" y="170"/>
                  </a:lnTo>
                  <a:lnTo>
                    <a:pt x="29" y="141"/>
                  </a:lnTo>
                  <a:lnTo>
                    <a:pt x="0" y="85"/>
                  </a:lnTo>
                  <a:lnTo>
                    <a:pt x="29" y="56"/>
                  </a:lnTo>
                  <a:lnTo>
                    <a:pt x="85" y="56"/>
                  </a:lnTo>
                  <a:lnTo>
                    <a:pt x="142" y="28"/>
                  </a:lnTo>
                  <a:lnTo>
                    <a:pt x="199" y="0"/>
                  </a:lnTo>
                  <a:lnTo>
                    <a:pt x="255" y="28"/>
                  </a:lnTo>
                  <a:lnTo>
                    <a:pt x="255" y="85"/>
                  </a:lnTo>
                  <a:lnTo>
                    <a:pt x="284" y="85"/>
                  </a:lnTo>
                  <a:lnTo>
                    <a:pt x="340" y="141"/>
                  </a:lnTo>
                  <a:lnTo>
                    <a:pt x="284" y="283"/>
                  </a:lnTo>
                  <a:lnTo>
                    <a:pt x="312" y="311"/>
                  </a:lnTo>
                  <a:lnTo>
                    <a:pt x="312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2" name="Freeform 738"/>
            <p:cNvSpPr>
              <a:spLocks/>
            </p:cNvSpPr>
            <p:nvPr/>
          </p:nvSpPr>
          <p:spPr bwMode="auto">
            <a:xfrm>
              <a:off x="2359" y="2514"/>
              <a:ext cx="29" cy="28"/>
            </a:xfrm>
            <a:custGeom>
              <a:avLst/>
              <a:gdLst>
                <a:gd name="T0" fmla="*/ 0 w 29"/>
                <a:gd name="T1" fmla="*/ 28 h 28"/>
                <a:gd name="T2" fmla="*/ 29 w 29"/>
                <a:gd name="T3" fmla="*/ 28 h 28"/>
                <a:gd name="T4" fmla="*/ 29 w 29"/>
                <a:gd name="T5" fmla="*/ 0 h 28"/>
                <a:gd name="T6" fmla="*/ 0 w 29"/>
                <a:gd name="T7" fmla="*/ 0 h 28"/>
                <a:gd name="T8" fmla="*/ 0 w 29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8">
                  <a:moveTo>
                    <a:pt x="0" y="28"/>
                  </a:moveTo>
                  <a:lnTo>
                    <a:pt x="29" y="28"/>
                  </a:lnTo>
                  <a:lnTo>
                    <a:pt x="29" y="0"/>
                  </a:lnTo>
                  <a:lnTo>
                    <a:pt x="0" y="0"/>
                  </a:lnTo>
                  <a:lnTo>
                    <a:pt x="0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3" name="Freeform 739"/>
            <p:cNvSpPr>
              <a:spLocks/>
            </p:cNvSpPr>
            <p:nvPr/>
          </p:nvSpPr>
          <p:spPr bwMode="auto">
            <a:xfrm>
              <a:off x="3465" y="1663"/>
              <a:ext cx="142" cy="114"/>
            </a:xfrm>
            <a:custGeom>
              <a:avLst/>
              <a:gdLst>
                <a:gd name="T0" fmla="*/ 113 w 142"/>
                <a:gd name="T1" fmla="*/ 114 h 114"/>
                <a:gd name="T2" fmla="*/ 57 w 142"/>
                <a:gd name="T3" fmla="*/ 85 h 114"/>
                <a:gd name="T4" fmla="*/ 0 w 142"/>
                <a:gd name="T5" fmla="*/ 114 h 114"/>
                <a:gd name="T6" fmla="*/ 0 w 142"/>
                <a:gd name="T7" fmla="*/ 85 h 114"/>
                <a:gd name="T8" fmla="*/ 57 w 142"/>
                <a:gd name="T9" fmla="*/ 0 h 114"/>
                <a:gd name="T10" fmla="*/ 113 w 142"/>
                <a:gd name="T11" fmla="*/ 29 h 114"/>
                <a:gd name="T12" fmla="*/ 142 w 142"/>
                <a:gd name="T13" fmla="*/ 85 h 114"/>
                <a:gd name="T14" fmla="*/ 113 w 142"/>
                <a:gd name="T1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" h="114">
                  <a:moveTo>
                    <a:pt x="113" y="114"/>
                  </a:moveTo>
                  <a:lnTo>
                    <a:pt x="57" y="85"/>
                  </a:lnTo>
                  <a:lnTo>
                    <a:pt x="0" y="114"/>
                  </a:lnTo>
                  <a:lnTo>
                    <a:pt x="0" y="85"/>
                  </a:lnTo>
                  <a:lnTo>
                    <a:pt x="57" y="0"/>
                  </a:lnTo>
                  <a:lnTo>
                    <a:pt x="113" y="29"/>
                  </a:lnTo>
                  <a:lnTo>
                    <a:pt x="142" y="85"/>
                  </a:lnTo>
                  <a:lnTo>
                    <a:pt x="113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4" name="Freeform 740"/>
            <p:cNvSpPr>
              <a:spLocks/>
            </p:cNvSpPr>
            <p:nvPr/>
          </p:nvSpPr>
          <p:spPr bwMode="auto">
            <a:xfrm>
              <a:off x="5620" y="2542"/>
              <a:ext cx="56" cy="85"/>
            </a:xfrm>
            <a:custGeom>
              <a:avLst/>
              <a:gdLst>
                <a:gd name="T0" fmla="*/ 56 w 56"/>
                <a:gd name="T1" fmla="*/ 28 h 85"/>
                <a:gd name="T2" fmla="*/ 28 w 56"/>
                <a:gd name="T3" fmla="*/ 85 h 85"/>
                <a:gd name="T4" fmla="*/ 0 w 56"/>
                <a:gd name="T5" fmla="*/ 57 h 85"/>
                <a:gd name="T6" fmla="*/ 0 w 56"/>
                <a:gd name="T7" fmla="*/ 28 h 85"/>
                <a:gd name="T8" fmla="*/ 28 w 56"/>
                <a:gd name="T9" fmla="*/ 0 h 85"/>
                <a:gd name="T10" fmla="*/ 56 w 56"/>
                <a:gd name="T11" fmla="*/ 2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85">
                  <a:moveTo>
                    <a:pt x="56" y="28"/>
                  </a:moveTo>
                  <a:lnTo>
                    <a:pt x="28" y="85"/>
                  </a:lnTo>
                  <a:lnTo>
                    <a:pt x="0" y="57"/>
                  </a:lnTo>
                  <a:lnTo>
                    <a:pt x="0" y="28"/>
                  </a:lnTo>
                  <a:lnTo>
                    <a:pt x="28" y="0"/>
                  </a:lnTo>
                  <a:lnTo>
                    <a:pt x="56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5" name="Freeform 742"/>
            <p:cNvSpPr>
              <a:spLocks/>
            </p:cNvSpPr>
            <p:nvPr/>
          </p:nvSpPr>
          <p:spPr bwMode="auto">
            <a:xfrm>
              <a:off x="5591" y="2315"/>
              <a:ext cx="199" cy="199"/>
            </a:xfrm>
            <a:custGeom>
              <a:avLst/>
              <a:gdLst>
                <a:gd name="T0" fmla="*/ 0 w 199"/>
                <a:gd name="T1" fmla="*/ 142 h 199"/>
                <a:gd name="T2" fmla="*/ 29 w 199"/>
                <a:gd name="T3" fmla="*/ 170 h 199"/>
                <a:gd name="T4" fmla="*/ 0 w 199"/>
                <a:gd name="T5" fmla="*/ 199 h 199"/>
                <a:gd name="T6" fmla="*/ 85 w 199"/>
                <a:gd name="T7" fmla="*/ 199 h 199"/>
                <a:gd name="T8" fmla="*/ 114 w 199"/>
                <a:gd name="T9" fmla="*/ 170 h 199"/>
                <a:gd name="T10" fmla="*/ 170 w 199"/>
                <a:gd name="T11" fmla="*/ 142 h 199"/>
                <a:gd name="T12" fmla="*/ 170 w 199"/>
                <a:gd name="T13" fmla="*/ 114 h 199"/>
                <a:gd name="T14" fmla="*/ 142 w 199"/>
                <a:gd name="T15" fmla="*/ 85 h 199"/>
                <a:gd name="T16" fmla="*/ 170 w 199"/>
                <a:gd name="T17" fmla="*/ 85 h 199"/>
                <a:gd name="T18" fmla="*/ 199 w 199"/>
                <a:gd name="T19" fmla="*/ 0 h 199"/>
                <a:gd name="T20" fmla="*/ 170 w 199"/>
                <a:gd name="T21" fmla="*/ 0 h 199"/>
                <a:gd name="T22" fmla="*/ 142 w 199"/>
                <a:gd name="T23" fmla="*/ 29 h 199"/>
                <a:gd name="T24" fmla="*/ 142 w 199"/>
                <a:gd name="T25" fmla="*/ 57 h 199"/>
                <a:gd name="T26" fmla="*/ 114 w 199"/>
                <a:gd name="T27" fmla="*/ 85 h 199"/>
                <a:gd name="T28" fmla="*/ 85 w 199"/>
                <a:gd name="T29" fmla="*/ 142 h 199"/>
                <a:gd name="T30" fmla="*/ 0 w 199"/>
                <a:gd name="T31" fmla="*/ 14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9" h="199">
                  <a:moveTo>
                    <a:pt x="0" y="142"/>
                  </a:moveTo>
                  <a:lnTo>
                    <a:pt x="29" y="170"/>
                  </a:lnTo>
                  <a:lnTo>
                    <a:pt x="0" y="199"/>
                  </a:lnTo>
                  <a:lnTo>
                    <a:pt x="85" y="199"/>
                  </a:lnTo>
                  <a:lnTo>
                    <a:pt x="114" y="170"/>
                  </a:lnTo>
                  <a:lnTo>
                    <a:pt x="170" y="142"/>
                  </a:lnTo>
                  <a:lnTo>
                    <a:pt x="170" y="114"/>
                  </a:lnTo>
                  <a:lnTo>
                    <a:pt x="142" y="85"/>
                  </a:lnTo>
                  <a:lnTo>
                    <a:pt x="170" y="85"/>
                  </a:lnTo>
                  <a:lnTo>
                    <a:pt x="199" y="0"/>
                  </a:lnTo>
                  <a:lnTo>
                    <a:pt x="170" y="0"/>
                  </a:lnTo>
                  <a:lnTo>
                    <a:pt x="142" y="29"/>
                  </a:lnTo>
                  <a:lnTo>
                    <a:pt x="142" y="57"/>
                  </a:lnTo>
                  <a:lnTo>
                    <a:pt x="114" y="85"/>
                  </a:lnTo>
                  <a:lnTo>
                    <a:pt x="85" y="142"/>
                  </a:lnTo>
                  <a:lnTo>
                    <a:pt x="0" y="14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6" name="Freeform 743"/>
            <p:cNvSpPr>
              <a:spLocks/>
            </p:cNvSpPr>
            <p:nvPr/>
          </p:nvSpPr>
          <p:spPr bwMode="auto">
            <a:xfrm>
              <a:off x="5166" y="2174"/>
              <a:ext cx="397" cy="510"/>
            </a:xfrm>
            <a:custGeom>
              <a:avLst/>
              <a:gdLst>
                <a:gd name="T0" fmla="*/ 369 w 397"/>
                <a:gd name="T1" fmla="*/ 510 h 510"/>
                <a:gd name="T2" fmla="*/ 227 w 397"/>
                <a:gd name="T3" fmla="*/ 368 h 510"/>
                <a:gd name="T4" fmla="*/ 198 w 397"/>
                <a:gd name="T5" fmla="*/ 396 h 510"/>
                <a:gd name="T6" fmla="*/ 85 w 397"/>
                <a:gd name="T7" fmla="*/ 311 h 510"/>
                <a:gd name="T8" fmla="*/ 85 w 397"/>
                <a:gd name="T9" fmla="*/ 283 h 510"/>
                <a:gd name="T10" fmla="*/ 142 w 397"/>
                <a:gd name="T11" fmla="*/ 198 h 510"/>
                <a:gd name="T12" fmla="*/ 85 w 397"/>
                <a:gd name="T13" fmla="*/ 170 h 510"/>
                <a:gd name="T14" fmla="*/ 85 w 397"/>
                <a:gd name="T15" fmla="*/ 198 h 510"/>
                <a:gd name="T16" fmla="*/ 57 w 397"/>
                <a:gd name="T17" fmla="*/ 170 h 510"/>
                <a:gd name="T18" fmla="*/ 28 w 397"/>
                <a:gd name="T19" fmla="*/ 198 h 510"/>
                <a:gd name="T20" fmla="*/ 0 w 397"/>
                <a:gd name="T21" fmla="*/ 85 h 510"/>
                <a:gd name="T22" fmla="*/ 85 w 397"/>
                <a:gd name="T23" fmla="*/ 0 h 510"/>
                <a:gd name="T24" fmla="*/ 113 w 397"/>
                <a:gd name="T25" fmla="*/ 0 h 510"/>
                <a:gd name="T26" fmla="*/ 142 w 397"/>
                <a:gd name="T27" fmla="*/ 28 h 510"/>
                <a:gd name="T28" fmla="*/ 170 w 397"/>
                <a:gd name="T29" fmla="*/ 56 h 510"/>
                <a:gd name="T30" fmla="*/ 142 w 397"/>
                <a:gd name="T31" fmla="*/ 56 h 510"/>
                <a:gd name="T32" fmla="*/ 113 w 397"/>
                <a:gd name="T33" fmla="*/ 56 h 510"/>
                <a:gd name="T34" fmla="*/ 142 w 397"/>
                <a:gd name="T35" fmla="*/ 113 h 510"/>
                <a:gd name="T36" fmla="*/ 227 w 397"/>
                <a:gd name="T37" fmla="*/ 198 h 510"/>
                <a:gd name="T38" fmla="*/ 255 w 397"/>
                <a:gd name="T39" fmla="*/ 226 h 510"/>
                <a:gd name="T40" fmla="*/ 227 w 397"/>
                <a:gd name="T41" fmla="*/ 283 h 510"/>
                <a:gd name="T42" fmla="*/ 312 w 397"/>
                <a:gd name="T43" fmla="*/ 368 h 510"/>
                <a:gd name="T44" fmla="*/ 369 w 397"/>
                <a:gd name="T45" fmla="*/ 396 h 510"/>
                <a:gd name="T46" fmla="*/ 397 w 397"/>
                <a:gd name="T47" fmla="*/ 425 h 510"/>
                <a:gd name="T48" fmla="*/ 369 w 397"/>
                <a:gd name="T49" fmla="*/ 425 h 510"/>
                <a:gd name="T50" fmla="*/ 397 w 397"/>
                <a:gd name="T51" fmla="*/ 481 h 510"/>
                <a:gd name="T52" fmla="*/ 397 w 397"/>
                <a:gd name="T53" fmla="*/ 510 h 510"/>
                <a:gd name="T54" fmla="*/ 369 w 397"/>
                <a:gd name="T55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97" h="510">
                  <a:moveTo>
                    <a:pt x="369" y="510"/>
                  </a:moveTo>
                  <a:lnTo>
                    <a:pt x="227" y="368"/>
                  </a:lnTo>
                  <a:lnTo>
                    <a:pt x="198" y="396"/>
                  </a:lnTo>
                  <a:lnTo>
                    <a:pt x="85" y="311"/>
                  </a:lnTo>
                  <a:lnTo>
                    <a:pt x="85" y="283"/>
                  </a:lnTo>
                  <a:lnTo>
                    <a:pt x="142" y="198"/>
                  </a:lnTo>
                  <a:lnTo>
                    <a:pt x="85" y="170"/>
                  </a:lnTo>
                  <a:lnTo>
                    <a:pt x="85" y="198"/>
                  </a:lnTo>
                  <a:lnTo>
                    <a:pt x="57" y="170"/>
                  </a:lnTo>
                  <a:lnTo>
                    <a:pt x="28" y="198"/>
                  </a:lnTo>
                  <a:lnTo>
                    <a:pt x="0" y="85"/>
                  </a:lnTo>
                  <a:lnTo>
                    <a:pt x="85" y="0"/>
                  </a:lnTo>
                  <a:lnTo>
                    <a:pt x="113" y="0"/>
                  </a:lnTo>
                  <a:lnTo>
                    <a:pt x="142" y="28"/>
                  </a:lnTo>
                  <a:lnTo>
                    <a:pt x="170" y="56"/>
                  </a:lnTo>
                  <a:lnTo>
                    <a:pt x="142" y="56"/>
                  </a:lnTo>
                  <a:lnTo>
                    <a:pt x="113" y="56"/>
                  </a:lnTo>
                  <a:lnTo>
                    <a:pt x="142" y="113"/>
                  </a:lnTo>
                  <a:lnTo>
                    <a:pt x="227" y="198"/>
                  </a:lnTo>
                  <a:lnTo>
                    <a:pt x="255" y="226"/>
                  </a:lnTo>
                  <a:lnTo>
                    <a:pt x="227" y="283"/>
                  </a:lnTo>
                  <a:lnTo>
                    <a:pt x="312" y="368"/>
                  </a:lnTo>
                  <a:lnTo>
                    <a:pt x="369" y="396"/>
                  </a:lnTo>
                  <a:lnTo>
                    <a:pt x="397" y="425"/>
                  </a:lnTo>
                  <a:lnTo>
                    <a:pt x="369" y="425"/>
                  </a:lnTo>
                  <a:lnTo>
                    <a:pt x="397" y="481"/>
                  </a:lnTo>
                  <a:lnTo>
                    <a:pt x="397" y="510"/>
                  </a:lnTo>
                  <a:lnTo>
                    <a:pt x="369" y="51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7" name="Freeform 744"/>
            <p:cNvSpPr>
              <a:spLocks/>
            </p:cNvSpPr>
            <p:nvPr/>
          </p:nvSpPr>
          <p:spPr bwMode="auto">
            <a:xfrm>
              <a:off x="5279" y="2003"/>
              <a:ext cx="369" cy="227"/>
            </a:xfrm>
            <a:custGeom>
              <a:avLst/>
              <a:gdLst>
                <a:gd name="T0" fmla="*/ 57 w 369"/>
                <a:gd name="T1" fmla="*/ 227 h 227"/>
                <a:gd name="T2" fmla="*/ 0 w 369"/>
                <a:gd name="T3" fmla="*/ 171 h 227"/>
                <a:gd name="T4" fmla="*/ 29 w 369"/>
                <a:gd name="T5" fmla="*/ 114 h 227"/>
                <a:gd name="T6" fmla="*/ 114 w 369"/>
                <a:gd name="T7" fmla="*/ 85 h 227"/>
                <a:gd name="T8" fmla="*/ 170 w 369"/>
                <a:gd name="T9" fmla="*/ 85 h 227"/>
                <a:gd name="T10" fmla="*/ 170 w 369"/>
                <a:gd name="T11" fmla="*/ 57 h 227"/>
                <a:gd name="T12" fmla="*/ 227 w 369"/>
                <a:gd name="T13" fmla="*/ 29 h 227"/>
                <a:gd name="T14" fmla="*/ 227 w 369"/>
                <a:gd name="T15" fmla="*/ 57 h 227"/>
                <a:gd name="T16" fmla="*/ 256 w 369"/>
                <a:gd name="T17" fmla="*/ 0 h 227"/>
                <a:gd name="T18" fmla="*/ 284 w 369"/>
                <a:gd name="T19" fmla="*/ 0 h 227"/>
                <a:gd name="T20" fmla="*/ 284 w 369"/>
                <a:gd name="T21" fmla="*/ 29 h 227"/>
                <a:gd name="T22" fmla="*/ 312 w 369"/>
                <a:gd name="T23" fmla="*/ 57 h 227"/>
                <a:gd name="T24" fmla="*/ 312 w 369"/>
                <a:gd name="T25" fmla="*/ 85 h 227"/>
                <a:gd name="T26" fmla="*/ 341 w 369"/>
                <a:gd name="T27" fmla="*/ 114 h 227"/>
                <a:gd name="T28" fmla="*/ 341 w 369"/>
                <a:gd name="T29" fmla="*/ 142 h 227"/>
                <a:gd name="T30" fmla="*/ 341 w 369"/>
                <a:gd name="T31" fmla="*/ 171 h 227"/>
                <a:gd name="T32" fmla="*/ 369 w 369"/>
                <a:gd name="T33" fmla="*/ 199 h 227"/>
                <a:gd name="T34" fmla="*/ 312 w 369"/>
                <a:gd name="T35" fmla="*/ 199 h 227"/>
                <a:gd name="T36" fmla="*/ 284 w 369"/>
                <a:gd name="T37" fmla="*/ 199 h 227"/>
                <a:gd name="T38" fmla="*/ 227 w 369"/>
                <a:gd name="T39" fmla="*/ 171 h 227"/>
                <a:gd name="T40" fmla="*/ 199 w 369"/>
                <a:gd name="T41" fmla="*/ 171 h 227"/>
                <a:gd name="T42" fmla="*/ 142 w 369"/>
                <a:gd name="T43" fmla="*/ 142 h 227"/>
                <a:gd name="T44" fmla="*/ 114 w 369"/>
                <a:gd name="T45" fmla="*/ 142 h 227"/>
                <a:gd name="T46" fmla="*/ 57 w 369"/>
                <a:gd name="T47" fmla="*/ 171 h 227"/>
                <a:gd name="T48" fmla="*/ 57 w 369"/>
                <a:gd name="T4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9" h="227">
                  <a:moveTo>
                    <a:pt x="57" y="227"/>
                  </a:moveTo>
                  <a:lnTo>
                    <a:pt x="0" y="171"/>
                  </a:lnTo>
                  <a:lnTo>
                    <a:pt x="29" y="114"/>
                  </a:lnTo>
                  <a:lnTo>
                    <a:pt x="114" y="85"/>
                  </a:lnTo>
                  <a:lnTo>
                    <a:pt x="170" y="85"/>
                  </a:lnTo>
                  <a:lnTo>
                    <a:pt x="170" y="57"/>
                  </a:lnTo>
                  <a:lnTo>
                    <a:pt x="227" y="29"/>
                  </a:lnTo>
                  <a:lnTo>
                    <a:pt x="227" y="57"/>
                  </a:lnTo>
                  <a:lnTo>
                    <a:pt x="256" y="0"/>
                  </a:lnTo>
                  <a:lnTo>
                    <a:pt x="284" y="0"/>
                  </a:lnTo>
                  <a:lnTo>
                    <a:pt x="284" y="29"/>
                  </a:lnTo>
                  <a:lnTo>
                    <a:pt x="312" y="57"/>
                  </a:lnTo>
                  <a:lnTo>
                    <a:pt x="312" y="85"/>
                  </a:lnTo>
                  <a:lnTo>
                    <a:pt x="341" y="114"/>
                  </a:lnTo>
                  <a:lnTo>
                    <a:pt x="341" y="142"/>
                  </a:lnTo>
                  <a:lnTo>
                    <a:pt x="341" y="171"/>
                  </a:lnTo>
                  <a:lnTo>
                    <a:pt x="369" y="199"/>
                  </a:lnTo>
                  <a:lnTo>
                    <a:pt x="312" y="199"/>
                  </a:lnTo>
                  <a:lnTo>
                    <a:pt x="284" y="199"/>
                  </a:lnTo>
                  <a:lnTo>
                    <a:pt x="227" y="171"/>
                  </a:lnTo>
                  <a:lnTo>
                    <a:pt x="199" y="171"/>
                  </a:lnTo>
                  <a:lnTo>
                    <a:pt x="142" y="142"/>
                  </a:lnTo>
                  <a:lnTo>
                    <a:pt x="114" y="142"/>
                  </a:lnTo>
                  <a:lnTo>
                    <a:pt x="57" y="171"/>
                  </a:lnTo>
                  <a:lnTo>
                    <a:pt x="57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8" name="Freeform 745"/>
            <p:cNvSpPr>
              <a:spLocks/>
            </p:cNvSpPr>
            <p:nvPr/>
          </p:nvSpPr>
          <p:spPr bwMode="auto">
            <a:xfrm>
              <a:off x="5563" y="1918"/>
              <a:ext cx="227" cy="199"/>
            </a:xfrm>
            <a:custGeom>
              <a:avLst/>
              <a:gdLst>
                <a:gd name="T0" fmla="*/ 0 w 227"/>
                <a:gd name="T1" fmla="*/ 85 h 199"/>
                <a:gd name="T2" fmla="*/ 0 w 227"/>
                <a:gd name="T3" fmla="*/ 114 h 199"/>
                <a:gd name="T4" fmla="*/ 28 w 227"/>
                <a:gd name="T5" fmla="*/ 142 h 199"/>
                <a:gd name="T6" fmla="*/ 28 w 227"/>
                <a:gd name="T7" fmla="*/ 170 h 199"/>
                <a:gd name="T8" fmla="*/ 57 w 227"/>
                <a:gd name="T9" fmla="*/ 199 h 199"/>
                <a:gd name="T10" fmla="*/ 85 w 227"/>
                <a:gd name="T11" fmla="*/ 170 h 199"/>
                <a:gd name="T12" fmla="*/ 113 w 227"/>
                <a:gd name="T13" fmla="*/ 199 h 199"/>
                <a:gd name="T14" fmla="*/ 227 w 227"/>
                <a:gd name="T15" fmla="*/ 142 h 199"/>
                <a:gd name="T16" fmla="*/ 170 w 227"/>
                <a:gd name="T17" fmla="*/ 85 h 199"/>
                <a:gd name="T18" fmla="*/ 198 w 227"/>
                <a:gd name="T19" fmla="*/ 57 h 199"/>
                <a:gd name="T20" fmla="*/ 198 w 227"/>
                <a:gd name="T21" fmla="*/ 29 h 199"/>
                <a:gd name="T22" fmla="*/ 142 w 227"/>
                <a:gd name="T23" fmla="*/ 0 h 199"/>
                <a:gd name="T24" fmla="*/ 113 w 227"/>
                <a:gd name="T25" fmla="*/ 29 h 199"/>
                <a:gd name="T26" fmla="*/ 28 w 227"/>
                <a:gd name="T27" fmla="*/ 57 h 199"/>
                <a:gd name="T28" fmla="*/ 0 w 227"/>
                <a:gd name="T29" fmla="*/ 85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7" h="199">
                  <a:moveTo>
                    <a:pt x="0" y="85"/>
                  </a:moveTo>
                  <a:lnTo>
                    <a:pt x="0" y="114"/>
                  </a:lnTo>
                  <a:lnTo>
                    <a:pt x="28" y="142"/>
                  </a:lnTo>
                  <a:lnTo>
                    <a:pt x="28" y="170"/>
                  </a:lnTo>
                  <a:lnTo>
                    <a:pt x="57" y="199"/>
                  </a:lnTo>
                  <a:lnTo>
                    <a:pt x="85" y="170"/>
                  </a:lnTo>
                  <a:lnTo>
                    <a:pt x="113" y="199"/>
                  </a:lnTo>
                  <a:lnTo>
                    <a:pt x="227" y="142"/>
                  </a:lnTo>
                  <a:lnTo>
                    <a:pt x="170" y="85"/>
                  </a:lnTo>
                  <a:lnTo>
                    <a:pt x="198" y="57"/>
                  </a:lnTo>
                  <a:lnTo>
                    <a:pt x="198" y="29"/>
                  </a:lnTo>
                  <a:lnTo>
                    <a:pt x="142" y="0"/>
                  </a:lnTo>
                  <a:lnTo>
                    <a:pt x="113" y="29"/>
                  </a:lnTo>
                  <a:lnTo>
                    <a:pt x="28" y="57"/>
                  </a:lnTo>
                  <a:lnTo>
                    <a:pt x="0" y="8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9" name="Freeform 746"/>
            <p:cNvSpPr>
              <a:spLocks/>
            </p:cNvSpPr>
            <p:nvPr/>
          </p:nvSpPr>
          <p:spPr bwMode="auto">
            <a:xfrm>
              <a:off x="5478" y="1521"/>
              <a:ext cx="737" cy="454"/>
            </a:xfrm>
            <a:custGeom>
              <a:avLst/>
              <a:gdLst>
                <a:gd name="T0" fmla="*/ 113 w 737"/>
                <a:gd name="T1" fmla="*/ 454 h 454"/>
                <a:gd name="T2" fmla="*/ 85 w 737"/>
                <a:gd name="T3" fmla="*/ 369 h 454"/>
                <a:gd name="T4" fmla="*/ 85 w 737"/>
                <a:gd name="T5" fmla="*/ 341 h 454"/>
                <a:gd name="T6" fmla="*/ 113 w 737"/>
                <a:gd name="T7" fmla="*/ 369 h 454"/>
                <a:gd name="T8" fmla="*/ 227 w 737"/>
                <a:gd name="T9" fmla="*/ 284 h 454"/>
                <a:gd name="T10" fmla="*/ 255 w 737"/>
                <a:gd name="T11" fmla="*/ 199 h 454"/>
                <a:gd name="T12" fmla="*/ 170 w 737"/>
                <a:gd name="T13" fmla="*/ 199 h 454"/>
                <a:gd name="T14" fmla="*/ 85 w 737"/>
                <a:gd name="T15" fmla="*/ 142 h 454"/>
                <a:gd name="T16" fmla="*/ 57 w 737"/>
                <a:gd name="T17" fmla="*/ 142 h 454"/>
                <a:gd name="T18" fmla="*/ 57 w 737"/>
                <a:gd name="T19" fmla="*/ 171 h 454"/>
                <a:gd name="T20" fmla="*/ 0 w 737"/>
                <a:gd name="T21" fmla="*/ 142 h 454"/>
                <a:gd name="T22" fmla="*/ 0 w 737"/>
                <a:gd name="T23" fmla="*/ 114 h 454"/>
                <a:gd name="T24" fmla="*/ 57 w 737"/>
                <a:gd name="T25" fmla="*/ 57 h 454"/>
                <a:gd name="T26" fmla="*/ 113 w 737"/>
                <a:gd name="T27" fmla="*/ 57 h 454"/>
                <a:gd name="T28" fmla="*/ 170 w 737"/>
                <a:gd name="T29" fmla="*/ 29 h 454"/>
                <a:gd name="T30" fmla="*/ 198 w 737"/>
                <a:gd name="T31" fmla="*/ 29 h 454"/>
                <a:gd name="T32" fmla="*/ 255 w 737"/>
                <a:gd name="T33" fmla="*/ 29 h 454"/>
                <a:gd name="T34" fmla="*/ 255 w 737"/>
                <a:gd name="T35" fmla="*/ 0 h 454"/>
                <a:gd name="T36" fmla="*/ 312 w 737"/>
                <a:gd name="T37" fmla="*/ 29 h 454"/>
                <a:gd name="T38" fmla="*/ 312 w 737"/>
                <a:gd name="T39" fmla="*/ 57 h 454"/>
                <a:gd name="T40" fmla="*/ 368 w 737"/>
                <a:gd name="T41" fmla="*/ 57 h 454"/>
                <a:gd name="T42" fmla="*/ 397 w 737"/>
                <a:gd name="T43" fmla="*/ 29 h 454"/>
                <a:gd name="T44" fmla="*/ 482 w 737"/>
                <a:gd name="T45" fmla="*/ 29 h 454"/>
                <a:gd name="T46" fmla="*/ 510 w 737"/>
                <a:gd name="T47" fmla="*/ 0 h 454"/>
                <a:gd name="T48" fmla="*/ 538 w 737"/>
                <a:gd name="T49" fmla="*/ 86 h 454"/>
                <a:gd name="T50" fmla="*/ 567 w 737"/>
                <a:gd name="T51" fmla="*/ 86 h 454"/>
                <a:gd name="T52" fmla="*/ 595 w 737"/>
                <a:gd name="T53" fmla="*/ 114 h 454"/>
                <a:gd name="T54" fmla="*/ 567 w 737"/>
                <a:gd name="T55" fmla="*/ 142 h 454"/>
                <a:gd name="T56" fmla="*/ 624 w 737"/>
                <a:gd name="T57" fmla="*/ 171 h 454"/>
                <a:gd name="T58" fmla="*/ 624 w 737"/>
                <a:gd name="T59" fmla="*/ 199 h 454"/>
                <a:gd name="T60" fmla="*/ 680 w 737"/>
                <a:gd name="T61" fmla="*/ 199 h 454"/>
                <a:gd name="T62" fmla="*/ 737 w 737"/>
                <a:gd name="T63" fmla="*/ 256 h 454"/>
                <a:gd name="T64" fmla="*/ 680 w 737"/>
                <a:gd name="T65" fmla="*/ 284 h 454"/>
                <a:gd name="T66" fmla="*/ 680 w 737"/>
                <a:gd name="T67" fmla="*/ 312 h 454"/>
                <a:gd name="T68" fmla="*/ 595 w 737"/>
                <a:gd name="T69" fmla="*/ 341 h 454"/>
                <a:gd name="T70" fmla="*/ 595 w 737"/>
                <a:gd name="T71" fmla="*/ 369 h 454"/>
                <a:gd name="T72" fmla="*/ 567 w 737"/>
                <a:gd name="T73" fmla="*/ 341 h 454"/>
                <a:gd name="T74" fmla="*/ 595 w 737"/>
                <a:gd name="T75" fmla="*/ 397 h 454"/>
                <a:gd name="T76" fmla="*/ 538 w 737"/>
                <a:gd name="T77" fmla="*/ 369 h 454"/>
                <a:gd name="T78" fmla="*/ 510 w 737"/>
                <a:gd name="T79" fmla="*/ 341 h 454"/>
                <a:gd name="T80" fmla="*/ 453 w 737"/>
                <a:gd name="T81" fmla="*/ 312 h 454"/>
                <a:gd name="T82" fmla="*/ 425 w 737"/>
                <a:gd name="T83" fmla="*/ 341 h 454"/>
                <a:gd name="T84" fmla="*/ 397 w 737"/>
                <a:gd name="T85" fmla="*/ 312 h 454"/>
                <a:gd name="T86" fmla="*/ 453 w 737"/>
                <a:gd name="T87" fmla="*/ 397 h 454"/>
                <a:gd name="T88" fmla="*/ 453 w 737"/>
                <a:gd name="T89" fmla="*/ 426 h 454"/>
                <a:gd name="T90" fmla="*/ 397 w 737"/>
                <a:gd name="T91" fmla="*/ 426 h 454"/>
                <a:gd name="T92" fmla="*/ 368 w 737"/>
                <a:gd name="T93" fmla="*/ 454 h 454"/>
                <a:gd name="T94" fmla="*/ 312 w 737"/>
                <a:gd name="T95" fmla="*/ 426 h 454"/>
                <a:gd name="T96" fmla="*/ 312 w 737"/>
                <a:gd name="T97" fmla="*/ 454 h 454"/>
                <a:gd name="T98" fmla="*/ 283 w 737"/>
                <a:gd name="T99" fmla="*/ 454 h 454"/>
                <a:gd name="T100" fmla="*/ 283 w 737"/>
                <a:gd name="T101" fmla="*/ 426 h 454"/>
                <a:gd name="T102" fmla="*/ 227 w 737"/>
                <a:gd name="T103" fmla="*/ 397 h 454"/>
                <a:gd name="T104" fmla="*/ 198 w 737"/>
                <a:gd name="T105" fmla="*/ 426 h 454"/>
                <a:gd name="T106" fmla="*/ 113 w 737"/>
                <a:gd name="T10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7" h="454">
                  <a:moveTo>
                    <a:pt x="113" y="454"/>
                  </a:moveTo>
                  <a:lnTo>
                    <a:pt x="85" y="369"/>
                  </a:lnTo>
                  <a:lnTo>
                    <a:pt x="85" y="341"/>
                  </a:lnTo>
                  <a:lnTo>
                    <a:pt x="113" y="369"/>
                  </a:lnTo>
                  <a:lnTo>
                    <a:pt x="227" y="284"/>
                  </a:lnTo>
                  <a:lnTo>
                    <a:pt x="255" y="199"/>
                  </a:lnTo>
                  <a:lnTo>
                    <a:pt x="170" y="199"/>
                  </a:lnTo>
                  <a:lnTo>
                    <a:pt x="85" y="142"/>
                  </a:lnTo>
                  <a:lnTo>
                    <a:pt x="57" y="142"/>
                  </a:lnTo>
                  <a:lnTo>
                    <a:pt x="57" y="171"/>
                  </a:lnTo>
                  <a:lnTo>
                    <a:pt x="0" y="142"/>
                  </a:lnTo>
                  <a:lnTo>
                    <a:pt x="0" y="114"/>
                  </a:lnTo>
                  <a:lnTo>
                    <a:pt x="57" y="57"/>
                  </a:lnTo>
                  <a:lnTo>
                    <a:pt x="113" y="57"/>
                  </a:lnTo>
                  <a:lnTo>
                    <a:pt x="170" y="29"/>
                  </a:lnTo>
                  <a:lnTo>
                    <a:pt x="198" y="29"/>
                  </a:lnTo>
                  <a:lnTo>
                    <a:pt x="255" y="29"/>
                  </a:lnTo>
                  <a:lnTo>
                    <a:pt x="255" y="0"/>
                  </a:lnTo>
                  <a:lnTo>
                    <a:pt x="312" y="29"/>
                  </a:lnTo>
                  <a:lnTo>
                    <a:pt x="312" y="57"/>
                  </a:lnTo>
                  <a:lnTo>
                    <a:pt x="368" y="57"/>
                  </a:lnTo>
                  <a:lnTo>
                    <a:pt x="397" y="29"/>
                  </a:lnTo>
                  <a:lnTo>
                    <a:pt x="482" y="29"/>
                  </a:lnTo>
                  <a:lnTo>
                    <a:pt x="510" y="0"/>
                  </a:lnTo>
                  <a:lnTo>
                    <a:pt x="538" y="86"/>
                  </a:lnTo>
                  <a:lnTo>
                    <a:pt x="567" y="86"/>
                  </a:lnTo>
                  <a:lnTo>
                    <a:pt x="595" y="114"/>
                  </a:lnTo>
                  <a:lnTo>
                    <a:pt x="567" y="142"/>
                  </a:lnTo>
                  <a:lnTo>
                    <a:pt x="624" y="171"/>
                  </a:lnTo>
                  <a:lnTo>
                    <a:pt x="624" y="199"/>
                  </a:lnTo>
                  <a:lnTo>
                    <a:pt x="680" y="199"/>
                  </a:lnTo>
                  <a:lnTo>
                    <a:pt x="737" y="256"/>
                  </a:lnTo>
                  <a:lnTo>
                    <a:pt x="680" y="284"/>
                  </a:lnTo>
                  <a:lnTo>
                    <a:pt x="680" y="312"/>
                  </a:lnTo>
                  <a:lnTo>
                    <a:pt x="595" y="341"/>
                  </a:lnTo>
                  <a:lnTo>
                    <a:pt x="595" y="369"/>
                  </a:lnTo>
                  <a:lnTo>
                    <a:pt x="567" y="341"/>
                  </a:lnTo>
                  <a:lnTo>
                    <a:pt x="595" y="397"/>
                  </a:lnTo>
                  <a:lnTo>
                    <a:pt x="538" y="369"/>
                  </a:lnTo>
                  <a:lnTo>
                    <a:pt x="510" y="341"/>
                  </a:lnTo>
                  <a:lnTo>
                    <a:pt x="453" y="312"/>
                  </a:lnTo>
                  <a:lnTo>
                    <a:pt x="425" y="341"/>
                  </a:lnTo>
                  <a:lnTo>
                    <a:pt x="397" y="312"/>
                  </a:lnTo>
                  <a:lnTo>
                    <a:pt x="453" y="397"/>
                  </a:lnTo>
                  <a:lnTo>
                    <a:pt x="453" y="426"/>
                  </a:lnTo>
                  <a:lnTo>
                    <a:pt x="397" y="426"/>
                  </a:lnTo>
                  <a:lnTo>
                    <a:pt x="368" y="454"/>
                  </a:lnTo>
                  <a:lnTo>
                    <a:pt x="312" y="426"/>
                  </a:lnTo>
                  <a:lnTo>
                    <a:pt x="312" y="454"/>
                  </a:lnTo>
                  <a:lnTo>
                    <a:pt x="283" y="454"/>
                  </a:lnTo>
                  <a:lnTo>
                    <a:pt x="283" y="426"/>
                  </a:lnTo>
                  <a:lnTo>
                    <a:pt x="227" y="397"/>
                  </a:lnTo>
                  <a:lnTo>
                    <a:pt x="198" y="426"/>
                  </a:lnTo>
                  <a:lnTo>
                    <a:pt x="113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0" name="Freeform 747"/>
            <p:cNvSpPr>
              <a:spLocks/>
            </p:cNvSpPr>
            <p:nvPr/>
          </p:nvSpPr>
          <p:spPr bwMode="auto">
            <a:xfrm>
              <a:off x="6045" y="1323"/>
              <a:ext cx="510" cy="397"/>
            </a:xfrm>
            <a:custGeom>
              <a:avLst/>
              <a:gdLst>
                <a:gd name="T0" fmla="*/ 113 w 510"/>
                <a:gd name="T1" fmla="*/ 397 h 397"/>
                <a:gd name="T2" fmla="*/ 57 w 510"/>
                <a:gd name="T3" fmla="*/ 397 h 397"/>
                <a:gd name="T4" fmla="*/ 57 w 510"/>
                <a:gd name="T5" fmla="*/ 369 h 397"/>
                <a:gd name="T6" fmla="*/ 0 w 510"/>
                <a:gd name="T7" fmla="*/ 340 h 397"/>
                <a:gd name="T8" fmla="*/ 28 w 510"/>
                <a:gd name="T9" fmla="*/ 312 h 397"/>
                <a:gd name="T10" fmla="*/ 28 w 510"/>
                <a:gd name="T11" fmla="*/ 255 h 397"/>
                <a:gd name="T12" fmla="*/ 57 w 510"/>
                <a:gd name="T13" fmla="*/ 255 h 397"/>
                <a:gd name="T14" fmla="*/ 113 w 510"/>
                <a:gd name="T15" fmla="*/ 198 h 397"/>
                <a:gd name="T16" fmla="*/ 170 w 510"/>
                <a:gd name="T17" fmla="*/ 227 h 397"/>
                <a:gd name="T18" fmla="*/ 283 w 510"/>
                <a:gd name="T19" fmla="*/ 113 h 397"/>
                <a:gd name="T20" fmla="*/ 312 w 510"/>
                <a:gd name="T21" fmla="*/ 57 h 397"/>
                <a:gd name="T22" fmla="*/ 340 w 510"/>
                <a:gd name="T23" fmla="*/ 57 h 397"/>
                <a:gd name="T24" fmla="*/ 368 w 510"/>
                <a:gd name="T25" fmla="*/ 0 h 397"/>
                <a:gd name="T26" fmla="*/ 425 w 510"/>
                <a:gd name="T27" fmla="*/ 28 h 397"/>
                <a:gd name="T28" fmla="*/ 453 w 510"/>
                <a:gd name="T29" fmla="*/ 113 h 397"/>
                <a:gd name="T30" fmla="*/ 510 w 510"/>
                <a:gd name="T31" fmla="*/ 142 h 397"/>
                <a:gd name="T32" fmla="*/ 510 w 510"/>
                <a:gd name="T33" fmla="*/ 170 h 397"/>
                <a:gd name="T34" fmla="*/ 482 w 510"/>
                <a:gd name="T35" fmla="*/ 170 h 397"/>
                <a:gd name="T36" fmla="*/ 425 w 510"/>
                <a:gd name="T37" fmla="*/ 255 h 397"/>
                <a:gd name="T38" fmla="*/ 255 w 510"/>
                <a:gd name="T39" fmla="*/ 284 h 397"/>
                <a:gd name="T40" fmla="*/ 170 w 510"/>
                <a:gd name="T41" fmla="*/ 255 h 397"/>
                <a:gd name="T42" fmla="*/ 142 w 510"/>
                <a:gd name="T43" fmla="*/ 284 h 397"/>
                <a:gd name="T44" fmla="*/ 170 w 510"/>
                <a:gd name="T45" fmla="*/ 312 h 397"/>
                <a:gd name="T46" fmla="*/ 170 w 510"/>
                <a:gd name="T47" fmla="*/ 369 h 397"/>
                <a:gd name="T48" fmla="*/ 85 w 510"/>
                <a:gd name="T49" fmla="*/ 340 h 397"/>
                <a:gd name="T50" fmla="*/ 113 w 510"/>
                <a:gd name="T51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10" h="397">
                  <a:moveTo>
                    <a:pt x="113" y="397"/>
                  </a:moveTo>
                  <a:lnTo>
                    <a:pt x="57" y="397"/>
                  </a:lnTo>
                  <a:lnTo>
                    <a:pt x="57" y="369"/>
                  </a:lnTo>
                  <a:lnTo>
                    <a:pt x="0" y="340"/>
                  </a:lnTo>
                  <a:lnTo>
                    <a:pt x="28" y="312"/>
                  </a:lnTo>
                  <a:lnTo>
                    <a:pt x="28" y="255"/>
                  </a:lnTo>
                  <a:lnTo>
                    <a:pt x="57" y="255"/>
                  </a:lnTo>
                  <a:lnTo>
                    <a:pt x="113" y="198"/>
                  </a:lnTo>
                  <a:lnTo>
                    <a:pt x="170" y="227"/>
                  </a:lnTo>
                  <a:lnTo>
                    <a:pt x="283" y="113"/>
                  </a:lnTo>
                  <a:lnTo>
                    <a:pt x="312" y="57"/>
                  </a:lnTo>
                  <a:lnTo>
                    <a:pt x="340" y="57"/>
                  </a:lnTo>
                  <a:lnTo>
                    <a:pt x="368" y="0"/>
                  </a:lnTo>
                  <a:lnTo>
                    <a:pt x="425" y="28"/>
                  </a:lnTo>
                  <a:lnTo>
                    <a:pt x="453" y="113"/>
                  </a:lnTo>
                  <a:lnTo>
                    <a:pt x="510" y="142"/>
                  </a:lnTo>
                  <a:lnTo>
                    <a:pt x="510" y="170"/>
                  </a:lnTo>
                  <a:lnTo>
                    <a:pt x="482" y="170"/>
                  </a:lnTo>
                  <a:lnTo>
                    <a:pt x="425" y="255"/>
                  </a:lnTo>
                  <a:lnTo>
                    <a:pt x="255" y="284"/>
                  </a:lnTo>
                  <a:lnTo>
                    <a:pt x="170" y="255"/>
                  </a:lnTo>
                  <a:lnTo>
                    <a:pt x="142" y="284"/>
                  </a:lnTo>
                  <a:lnTo>
                    <a:pt x="170" y="312"/>
                  </a:lnTo>
                  <a:lnTo>
                    <a:pt x="170" y="369"/>
                  </a:lnTo>
                  <a:lnTo>
                    <a:pt x="85" y="340"/>
                  </a:lnTo>
                  <a:lnTo>
                    <a:pt x="113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1" name="Freeform 748"/>
            <p:cNvSpPr>
              <a:spLocks/>
            </p:cNvSpPr>
            <p:nvPr/>
          </p:nvSpPr>
          <p:spPr bwMode="auto">
            <a:xfrm>
              <a:off x="5988" y="1295"/>
              <a:ext cx="369" cy="340"/>
            </a:xfrm>
            <a:custGeom>
              <a:avLst/>
              <a:gdLst>
                <a:gd name="T0" fmla="*/ 0 w 369"/>
                <a:gd name="T1" fmla="*/ 226 h 340"/>
                <a:gd name="T2" fmla="*/ 28 w 369"/>
                <a:gd name="T3" fmla="*/ 312 h 340"/>
                <a:gd name="T4" fmla="*/ 57 w 369"/>
                <a:gd name="T5" fmla="*/ 312 h 340"/>
                <a:gd name="T6" fmla="*/ 85 w 369"/>
                <a:gd name="T7" fmla="*/ 340 h 340"/>
                <a:gd name="T8" fmla="*/ 85 w 369"/>
                <a:gd name="T9" fmla="*/ 283 h 340"/>
                <a:gd name="T10" fmla="*/ 114 w 369"/>
                <a:gd name="T11" fmla="*/ 283 h 340"/>
                <a:gd name="T12" fmla="*/ 170 w 369"/>
                <a:gd name="T13" fmla="*/ 226 h 340"/>
                <a:gd name="T14" fmla="*/ 227 w 369"/>
                <a:gd name="T15" fmla="*/ 255 h 340"/>
                <a:gd name="T16" fmla="*/ 340 w 369"/>
                <a:gd name="T17" fmla="*/ 141 h 340"/>
                <a:gd name="T18" fmla="*/ 369 w 369"/>
                <a:gd name="T19" fmla="*/ 85 h 340"/>
                <a:gd name="T20" fmla="*/ 284 w 369"/>
                <a:gd name="T21" fmla="*/ 56 h 340"/>
                <a:gd name="T22" fmla="*/ 255 w 369"/>
                <a:gd name="T23" fmla="*/ 0 h 340"/>
                <a:gd name="T24" fmla="*/ 227 w 369"/>
                <a:gd name="T25" fmla="*/ 0 h 340"/>
                <a:gd name="T26" fmla="*/ 199 w 369"/>
                <a:gd name="T27" fmla="*/ 28 h 340"/>
                <a:gd name="T28" fmla="*/ 114 w 369"/>
                <a:gd name="T29" fmla="*/ 56 h 340"/>
                <a:gd name="T30" fmla="*/ 57 w 369"/>
                <a:gd name="T31" fmla="*/ 113 h 340"/>
                <a:gd name="T32" fmla="*/ 57 w 369"/>
                <a:gd name="T33" fmla="*/ 141 h 340"/>
                <a:gd name="T34" fmla="*/ 114 w 369"/>
                <a:gd name="T35" fmla="*/ 141 h 340"/>
                <a:gd name="T36" fmla="*/ 142 w 369"/>
                <a:gd name="T37" fmla="*/ 198 h 340"/>
                <a:gd name="T38" fmla="*/ 85 w 369"/>
                <a:gd name="T39" fmla="*/ 170 h 340"/>
                <a:gd name="T40" fmla="*/ 57 w 369"/>
                <a:gd name="T41" fmla="*/ 170 h 340"/>
                <a:gd name="T42" fmla="*/ 28 w 369"/>
                <a:gd name="T43" fmla="*/ 226 h 340"/>
                <a:gd name="T44" fmla="*/ 0 w 369"/>
                <a:gd name="T45" fmla="*/ 226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340">
                  <a:moveTo>
                    <a:pt x="0" y="226"/>
                  </a:moveTo>
                  <a:lnTo>
                    <a:pt x="28" y="312"/>
                  </a:lnTo>
                  <a:lnTo>
                    <a:pt x="57" y="312"/>
                  </a:lnTo>
                  <a:lnTo>
                    <a:pt x="85" y="340"/>
                  </a:lnTo>
                  <a:lnTo>
                    <a:pt x="85" y="283"/>
                  </a:lnTo>
                  <a:lnTo>
                    <a:pt x="114" y="283"/>
                  </a:lnTo>
                  <a:lnTo>
                    <a:pt x="170" y="226"/>
                  </a:lnTo>
                  <a:lnTo>
                    <a:pt x="227" y="255"/>
                  </a:lnTo>
                  <a:lnTo>
                    <a:pt x="340" y="141"/>
                  </a:lnTo>
                  <a:lnTo>
                    <a:pt x="369" y="85"/>
                  </a:lnTo>
                  <a:lnTo>
                    <a:pt x="284" y="56"/>
                  </a:lnTo>
                  <a:lnTo>
                    <a:pt x="255" y="0"/>
                  </a:lnTo>
                  <a:lnTo>
                    <a:pt x="227" y="0"/>
                  </a:lnTo>
                  <a:lnTo>
                    <a:pt x="199" y="28"/>
                  </a:lnTo>
                  <a:lnTo>
                    <a:pt x="114" y="56"/>
                  </a:lnTo>
                  <a:lnTo>
                    <a:pt x="57" y="113"/>
                  </a:lnTo>
                  <a:lnTo>
                    <a:pt x="57" y="141"/>
                  </a:lnTo>
                  <a:lnTo>
                    <a:pt x="114" y="141"/>
                  </a:lnTo>
                  <a:lnTo>
                    <a:pt x="142" y="198"/>
                  </a:lnTo>
                  <a:lnTo>
                    <a:pt x="85" y="170"/>
                  </a:lnTo>
                  <a:lnTo>
                    <a:pt x="57" y="170"/>
                  </a:lnTo>
                  <a:lnTo>
                    <a:pt x="28" y="226"/>
                  </a:lnTo>
                  <a:lnTo>
                    <a:pt x="0" y="22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2" name="Freeform 749"/>
            <p:cNvSpPr>
              <a:spLocks/>
            </p:cNvSpPr>
            <p:nvPr/>
          </p:nvSpPr>
          <p:spPr bwMode="auto">
            <a:xfrm>
              <a:off x="6215" y="784"/>
              <a:ext cx="510" cy="681"/>
            </a:xfrm>
            <a:custGeom>
              <a:avLst/>
              <a:gdLst>
                <a:gd name="T0" fmla="*/ 340 w 510"/>
                <a:gd name="T1" fmla="*/ 681 h 681"/>
                <a:gd name="T2" fmla="*/ 283 w 510"/>
                <a:gd name="T3" fmla="*/ 652 h 681"/>
                <a:gd name="T4" fmla="*/ 255 w 510"/>
                <a:gd name="T5" fmla="*/ 567 h 681"/>
                <a:gd name="T6" fmla="*/ 198 w 510"/>
                <a:gd name="T7" fmla="*/ 539 h 681"/>
                <a:gd name="T8" fmla="*/ 170 w 510"/>
                <a:gd name="T9" fmla="*/ 596 h 681"/>
                <a:gd name="T10" fmla="*/ 142 w 510"/>
                <a:gd name="T11" fmla="*/ 596 h 681"/>
                <a:gd name="T12" fmla="*/ 57 w 510"/>
                <a:gd name="T13" fmla="*/ 567 h 681"/>
                <a:gd name="T14" fmla="*/ 28 w 510"/>
                <a:gd name="T15" fmla="*/ 511 h 681"/>
                <a:gd name="T16" fmla="*/ 0 w 510"/>
                <a:gd name="T17" fmla="*/ 511 h 681"/>
                <a:gd name="T18" fmla="*/ 28 w 510"/>
                <a:gd name="T19" fmla="*/ 482 h 681"/>
                <a:gd name="T20" fmla="*/ 0 w 510"/>
                <a:gd name="T21" fmla="*/ 426 h 681"/>
                <a:gd name="T22" fmla="*/ 57 w 510"/>
                <a:gd name="T23" fmla="*/ 426 h 681"/>
                <a:gd name="T24" fmla="*/ 85 w 510"/>
                <a:gd name="T25" fmla="*/ 397 h 681"/>
                <a:gd name="T26" fmla="*/ 113 w 510"/>
                <a:gd name="T27" fmla="*/ 369 h 681"/>
                <a:gd name="T28" fmla="*/ 227 w 510"/>
                <a:gd name="T29" fmla="*/ 256 h 681"/>
                <a:gd name="T30" fmla="*/ 227 w 510"/>
                <a:gd name="T31" fmla="*/ 227 h 681"/>
                <a:gd name="T32" fmla="*/ 283 w 510"/>
                <a:gd name="T33" fmla="*/ 114 h 681"/>
                <a:gd name="T34" fmla="*/ 283 w 510"/>
                <a:gd name="T35" fmla="*/ 85 h 681"/>
                <a:gd name="T36" fmla="*/ 255 w 510"/>
                <a:gd name="T37" fmla="*/ 57 h 681"/>
                <a:gd name="T38" fmla="*/ 255 w 510"/>
                <a:gd name="T39" fmla="*/ 29 h 681"/>
                <a:gd name="T40" fmla="*/ 312 w 510"/>
                <a:gd name="T41" fmla="*/ 0 h 681"/>
                <a:gd name="T42" fmla="*/ 340 w 510"/>
                <a:gd name="T43" fmla="*/ 0 h 681"/>
                <a:gd name="T44" fmla="*/ 312 w 510"/>
                <a:gd name="T45" fmla="*/ 29 h 681"/>
                <a:gd name="T46" fmla="*/ 397 w 510"/>
                <a:gd name="T47" fmla="*/ 114 h 681"/>
                <a:gd name="T48" fmla="*/ 425 w 510"/>
                <a:gd name="T49" fmla="*/ 85 h 681"/>
                <a:gd name="T50" fmla="*/ 454 w 510"/>
                <a:gd name="T51" fmla="*/ 114 h 681"/>
                <a:gd name="T52" fmla="*/ 454 w 510"/>
                <a:gd name="T53" fmla="*/ 170 h 681"/>
                <a:gd name="T54" fmla="*/ 482 w 510"/>
                <a:gd name="T55" fmla="*/ 199 h 681"/>
                <a:gd name="T56" fmla="*/ 482 w 510"/>
                <a:gd name="T57" fmla="*/ 284 h 681"/>
                <a:gd name="T58" fmla="*/ 510 w 510"/>
                <a:gd name="T59" fmla="*/ 312 h 681"/>
                <a:gd name="T60" fmla="*/ 482 w 510"/>
                <a:gd name="T61" fmla="*/ 341 h 681"/>
                <a:gd name="T62" fmla="*/ 510 w 510"/>
                <a:gd name="T63" fmla="*/ 426 h 681"/>
                <a:gd name="T64" fmla="*/ 482 w 510"/>
                <a:gd name="T65" fmla="*/ 426 h 681"/>
                <a:gd name="T66" fmla="*/ 482 w 510"/>
                <a:gd name="T67" fmla="*/ 454 h 681"/>
                <a:gd name="T68" fmla="*/ 425 w 510"/>
                <a:gd name="T69" fmla="*/ 511 h 681"/>
                <a:gd name="T70" fmla="*/ 425 w 510"/>
                <a:gd name="T71" fmla="*/ 539 h 681"/>
                <a:gd name="T72" fmla="*/ 397 w 510"/>
                <a:gd name="T73" fmla="*/ 539 h 681"/>
                <a:gd name="T74" fmla="*/ 397 w 510"/>
                <a:gd name="T75" fmla="*/ 567 h 681"/>
                <a:gd name="T76" fmla="*/ 368 w 510"/>
                <a:gd name="T77" fmla="*/ 596 h 681"/>
                <a:gd name="T78" fmla="*/ 368 w 510"/>
                <a:gd name="T79" fmla="*/ 652 h 681"/>
                <a:gd name="T80" fmla="*/ 340 w 510"/>
                <a:gd name="T81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0" h="681">
                  <a:moveTo>
                    <a:pt x="340" y="681"/>
                  </a:moveTo>
                  <a:lnTo>
                    <a:pt x="283" y="652"/>
                  </a:lnTo>
                  <a:lnTo>
                    <a:pt x="255" y="567"/>
                  </a:lnTo>
                  <a:lnTo>
                    <a:pt x="198" y="539"/>
                  </a:lnTo>
                  <a:lnTo>
                    <a:pt x="170" y="596"/>
                  </a:lnTo>
                  <a:lnTo>
                    <a:pt x="142" y="596"/>
                  </a:lnTo>
                  <a:lnTo>
                    <a:pt x="57" y="567"/>
                  </a:lnTo>
                  <a:lnTo>
                    <a:pt x="28" y="511"/>
                  </a:lnTo>
                  <a:lnTo>
                    <a:pt x="0" y="511"/>
                  </a:lnTo>
                  <a:lnTo>
                    <a:pt x="28" y="482"/>
                  </a:lnTo>
                  <a:lnTo>
                    <a:pt x="0" y="426"/>
                  </a:lnTo>
                  <a:lnTo>
                    <a:pt x="57" y="426"/>
                  </a:lnTo>
                  <a:lnTo>
                    <a:pt x="85" y="397"/>
                  </a:lnTo>
                  <a:lnTo>
                    <a:pt x="113" y="369"/>
                  </a:lnTo>
                  <a:lnTo>
                    <a:pt x="227" y="256"/>
                  </a:lnTo>
                  <a:lnTo>
                    <a:pt x="227" y="227"/>
                  </a:lnTo>
                  <a:lnTo>
                    <a:pt x="283" y="114"/>
                  </a:lnTo>
                  <a:lnTo>
                    <a:pt x="283" y="85"/>
                  </a:lnTo>
                  <a:lnTo>
                    <a:pt x="255" y="57"/>
                  </a:lnTo>
                  <a:lnTo>
                    <a:pt x="255" y="29"/>
                  </a:lnTo>
                  <a:lnTo>
                    <a:pt x="312" y="0"/>
                  </a:lnTo>
                  <a:lnTo>
                    <a:pt x="340" y="0"/>
                  </a:lnTo>
                  <a:lnTo>
                    <a:pt x="312" y="29"/>
                  </a:lnTo>
                  <a:lnTo>
                    <a:pt x="397" y="114"/>
                  </a:lnTo>
                  <a:lnTo>
                    <a:pt x="425" y="85"/>
                  </a:lnTo>
                  <a:lnTo>
                    <a:pt x="454" y="114"/>
                  </a:lnTo>
                  <a:lnTo>
                    <a:pt x="454" y="170"/>
                  </a:lnTo>
                  <a:lnTo>
                    <a:pt x="482" y="199"/>
                  </a:lnTo>
                  <a:lnTo>
                    <a:pt x="482" y="284"/>
                  </a:lnTo>
                  <a:lnTo>
                    <a:pt x="510" y="312"/>
                  </a:lnTo>
                  <a:lnTo>
                    <a:pt x="482" y="341"/>
                  </a:lnTo>
                  <a:lnTo>
                    <a:pt x="510" y="426"/>
                  </a:lnTo>
                  <a:lnTo>
                    <a:pt x="482" y="426"/>
                  </a:lnTo>
                  <a:lnTo>
                    <a:pt x="482" y="454"/>
                  </a:lnTo>
                  <a:lnTo>
                    <a:pt x="425" y="511"/>
                  </a:lnTo>
                  <a:lnTo>
                    <a:pt x="425" y="539"/>
                  </a:lnTo>
                  <a:lnTo>
                    <a:pt x="397" y="539"/>
                  </a:lnTo>
                  <a:lnTo>
                    <a:pt x="397" y="567"/>
                  </a:lnTo>
                  <a:lnTo>
                    <a:pt x="368" y="596"/>
                  </a:lnTo>
                  <a:lnTo>
                    <a:pt x="368" y="652"/>
                  </a:lnTo>
                  <a:lnTo>
                    <a:pt x="340" y="68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3" name="Freeform 750"/>
            <p:cNvSpPr>
              <a:spLocks/>
            </p:cNvSpPr>
            <p:nvPr/>
          </p:nvSpPr>
          <p:spPr bwMode="auto">
            <a:xfrm>
              <a:off x="5535" y="1323"/>
              <a:ext cx="255" cy="227"/>
            </a:xfrm>
            <a:custGeom>
              <a:avLst/>
              <a:gdLst>
                <a:gd name="T0" fmla="*/ 198 w 255"/>
                <a:gd name="T1" fmla="*/ 227 h 227"/>
                <a:gd name="T2" fmla="*/ 113 w 255"/>
                <a:gd name="T3" fmla="*/ 227 h 227"/>
                <a:gd name="T4" fmla="*/ 141 w 255"/>
                <a:gd name="T5" fmla="*/ 198 h 227"/>
                <a:gd name="T6" fmla="*/ 113 w 255"/>
                <a:gd name="T7" fmla="*/ 142 h 227"/>
                <a:gd name="T8" fmla="*/ 85 w 255"/>
                <a:gd name="T9" fmla="*/ 113 h 227"/>
                <a:gd name="T10" fmla="*/ 56 w 255"/>
                <a:gd name="T11" fmla="*/ 142 h 227"/>
                <a:gd name="T12" fmla="*/ 0 w 255"/>
                <a:gd name="T13" fmla="*/ 85 h 227"/>
                <a:gd name="T14" fmla="*/ 0 w 255"/>
                <a:gd name="T15" fmla="*/ 28 h 227"/>
                <a:gd name="T16" fmla="*/ 85 w 255"/>
                <a:gd name="T17" fmla="*/ 0 h 227"/>
                <a:gd name="T18" fmla="*/ 170 w 255"/>
                <a:gd name="T19" fmla="*/ 28 h 227"/>
                <a:gd name="T20" fmla="*/ 141 w 255"/>
                <a:gd name="T21" fmla="*/ 57 h 227"/>
                <a:gd name="T22" fmla="*/ 198 w 255"/>
                <a:gd name="T23" fmla="*/ 28 h 227"/>
                <a:gd name="T24" fmla="*/ 255 w 255"/>
                <a:gd name="T25" fmla="*/ 57 h 227"/>
                <a:gd name="T26" fmla="*/ 255 w 255"/>
                <a:gd name="T27" fmla="*/ 85 h 227"/>
                <a:gd name="T28" fmla="*/ 226 w 255"/>
                <a:gd name="T29" fmla="*/ 113 h 227"/>
                <a:gd name="T30" fmla="*/ 198 w 255"/>
                <a:gd name="T31" fmla="*/ 198 h 227"/>
                <a:gd name="T32" fmla="*/ 198 w 255"/>
                <a:gd name="T33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5" h="227">
                  <a:moveTo>
                    <a:pt x="198" y="227"/>
                  </a:moveTo>
                  <a:lnTo>
                    <a:pt x="113" y="227"/>
                  </a:lnTo>
                  <a:lnTo>
                    <a:pt x="141" y="198"/>
                  </a:lnTo>
                  <a:lnTo>
                    <a:pt x="113" y="142"/>
                  </a:lnTo>
                  <a:lnTo>
                    <a:pt x="85" y="113"/>
                  </a:lnTo>
                  <a:lnTo>
                    <a:pt x="56" y="142"/>
                  </a:lnTo>
                  <a:lnTo>
                    <a:pt x="0" y="85"/>
                  </a:lnTo>
                  <a:lnTo>
                    <a:pt x="0" y="28"/>
                  </a:lnTo>
                  <a:lnTo>
                    <a:pt x="85" y="0"/>
                  </a:lnTo>
                  <a:lnTo>
                    <a:pt x="170" y="28"/>
                  </a:lnTo>
                  <a:lnTo>
                    <a:pt x="141" y="57"/>
                  </a:lnTo>
                  <a:lnTo>
                    <a:pt x="198" y="28"/>
                  </a:lnTo>
                  <a:lnTo>
                    <a:pt x="255" y="57"/>
                  </a:lnTo>
                  <a:lnTo>
                    <a:pt x="255" y="85"/>
                  </a:lnTo>
                  <a:lnTo>
                    <a:pt x="226" y="113"/>
                  </a:lnTo>
                  <a:lnTo>
                    <a:pt x="198" y="198"/>
                  </a:lnTo>
                  <a:lnTo>
                    <a:pt x="198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4" name="Freeform 751"/>
            <p:cNvSpPr>
              <a:spLocks/>
            </p:cNvSpPr>
            <p:nvPr/>
          </p:nvSpPr>
          <p:spPr bwMode="auto">
            <a:xfrm>
              <a:off x="5393" y="1323"/>
              <a:ext cx="283" cy="340"/>
            </a:xfrm>
            <a:custGeom>
              <a:avLst/>
              <a:gdLst>
                <a:gd name="T0" fmla="*/ 85 w 283"/>
                <a:gd name="T1" fmla="*/ 340 h 340"/>
                <a:gd name="T2" fmla="*/ 56 w 283"/>
                <a:gd name="T3" fmla="*/ 312 h 340"/>
                <a:gd name="T4" fmla="*/ 28 w 283"/>
                <a:gd name="T5" fmla="*/ 227 h 340"/>
                <a:gd name="T6" fmla="*/ 28 w 283"/>
                <a:gd name="T7" fmla="*/ 170 h 340"/>
                <a:gd name="T8" fmla="*/ 56 w 283"/>
                <a:gd name="T9" fmla="*/ 170 h 340"/>
                <a:gd name="T10" fmla="*/ 56 w 283"/>
                <a:gd name="T11" fmla="*/ 113 h 340"/>
                <a:gd name="T12" fmla="*/ 0 w 283"/>
                <a:gd name="T13" fmla="*/ 85 h 340"/>
                <a:gd name="T14" fmla="*/ 28 w 283"/>
                <a:gd name="T15" fmla="*/ 28 h 340"/>
                <a:gd name="T16" fmla="*/ 28 w 283"/>
                <a:gd name="T17" fmla="*/ 0 h 340"/>
                <a:gd name="T18" fmla="*/ 85 w 283"/>
                <a:gd name="T19" fmla="*/ 28 h 340"/>
                <a:gd name="T20" fmla="*/ 142 w 283"/>
                <a:gd name="T21" fmla="*/ 28 h 340"/>
                <a:gd name="T22" fmla="*/ 142 w 283"/>
                <a:gd name="T23" fmla="*/ 85 h 340"/>
                <a:gd name="T24" fmla="*/ 198 w 283"/>
                <a:gd name="T25" fmla="*/ 142 h 340"/>
                <a:gd name="T26" fmla="*/ 227 w 283"/>
                <a:gd name="T27" fmla="*/ 113 h 340"/>
                <a:gd name="T28" fmla="*/ 255 w 283"/>
                <a:gd name="T29" fmla="*/ 142 h 340"/>
                <a:gd name="T30" fmla="*/ 283 w 283"/>
                <a:gd name="T31" fmla="*/ 198 h 340"/>
                <a:gd name="T32" fmla="*/ 255 w 283"/>
                <a:gd name="T33" fmla="*/ 227 h 340"/>
                <a:gd name="T34" fmla="*/ 198 w 283"/>
                <a:gd name="T35" fmla="*/ 255 h 340"/>
                <a:gd name="T36" fmla="*/ 142 w 283"/>
                <a:gd name="T37" fmla="*/ 255 h 340"/>
                <a:gd name="T38" fmla="*/ 85 w 283"/>
                <a:gd name="T39" fmla="*/ 312 h 340"/>
                <a:gd name="T40" fmla="*/ 85 w 283"/>
                <a:gd name="T41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3" h="340">
                  <a:moveTo>
                    <a:pt x="85" y="340"/>
                  </a:moveTo>
                  <a:lnTo>
                    <a:pt x="56" y="312"/>
                  </a:lnTo>
                  <a:lnTo>
                    <a:pt x="28" y="227"/>
                  </a:lnTo>
                  <a:lnTo>
                    <a:pt x="28" y="170"/>
                  </a:lnTo>
                  <a:lnTo>
                    <a:pt x="56" y="170"/>
                  </a:lnTo>
                  <a:lnTo>
                    <a:pt x="56" y="113"/>
                  </a:lnTo>
                  <a:lnTo>
                    <a:pt x="0" y="85"/>
                  </a:lnTo>
                  <a:lnTo>
                    <a:pt x="28" y="28"/>
                  </a:lnTo>
                  <a:lnTo>
                    <a:pt x="28" y="0"/>
                  </a:lnTo>
                  <a:lnTo>
                    <a:pt x="85" y="28"/>
                  </a:lnTo>
                  <a:lnTo>
                    <a:pt x="142" y="28"/>
                  </a:lnTo>
                  <a:lnTo>
                    <a:pt x="142" y="85"/>
                  </a:lnTo>
                  <a:lnTo>
                    <a:pt x="198" y="142"/>
                  </a:lnTo>
                  <a:lnTo>
                    <a:pt x="227" y="113"/>
                  </a:lnTo>
                  <a:lnTo>
                    <a:pt x="255" y="142"/>
                  </a:lnTo>
                  <a:lnTo>
                    <a:pt x="283" y="198"/>
                  </a:lnTo>
                  <a:lnTo>
                    <a:pt x="255" y="227"/>
                  </a:lnTo>
                  <a:lnTo>
                    <a:pt x="198" y="255"/>
                  </a:lnTo>
                  <a:lnTo>
                    <a:pt x="142" y="255"/>
                  </a:lnTo>
                  <a:lnTo>
                    <a:pt x="85" y="312"/>
                  </a:lnTo>
                  <a:lnTo>
                    <a:pt x="85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5" name="Freeform 753"/>
            <p:cNvSpPr>
              <a:spLocks/>
            </p:cNvSpPr>
            <p:nvPr/>
          </p:nvSpPr>
          <p:spPr bwMode="auto">
            <a:xfrm>
              <a:off x="5336" y="1493"/>
              <a:ext cx="57" cy="114"/>
            </a:xfrm>
            <a:custGeom>
              <a:avLst/>
              <a:gdLst>
                <a:gd name="T0" fmla="*/ 57 w 57"/>
                <a:gd name="T1" fmla="*/ 0 h 114"/>
                <a:gd name="T2" fmla="*/ 57 w 57"/>
                <a:gd name="T3" fmla="*/ 57 h 114"/>
                <a:gd name="T4" fmla="*/ 28 w 57"/>
                <a:gd name="T5" fmla="*/ 114 h 114"/>
                <a:gd name="T6" fmla="*/ 0 w 57"/>
                <a:gd name="T7" fmla="*/ 85 h 114"/>
                <a:gd name="T8" fmla="*/ 28 w 57"/>
                <a:gd name="T9" fmla="*/ 57 h 114"/>
                <a:gd name="T10" fmla="*/ 0 w 57"/>
                <a:gd name="T11" fmla="*/ 28 h 114"/>
                <a:gd name="T12" fmla="*/ 57 w 57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114">
                  <a:moveTo>
                    <a:pt x="57" y="0"/>
                  </a:moveTo>
                  <a:lnTo>
                    <a:pt x="57" y="57"/>
                  </a:lnTo>
                  <a:lnTo>
                    <a:pt x="28" y="114"/>
                  </a:lnTo>
                  <a:lnTo>
                    <a:pt x="0" y="85"/>
                  </a:lnTo>
                  <a:lnTo>
                    <a:pt x="28" y="57"/>
                  </a:lnTo>
                  <a:lnTo>
                    <a:pt x="0" y="28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" name="Freeform 754"/>
            <p:cNvSpPr>
              <a:spLocks/>
            </p:cNvSpPr>
            <p:nvPr/>
          </p:nvSpPr>
          <p:spPr bwMode="auto">
            <a:xfrm>
              <a:off x="5761" y="1436"/>
              <a:ext cx="114" cy="85"/>
            </a:xfrm>
            <a:custGeom>
              <a:avLst/>
              <a:gdLst>
                <a:gd name="T0" fmla="*/ 57 w 114"/>
                <a:gd name="T1" fmla="*/ 0 h 85"/>
                <a:gd name="T2" fmla="*/ 0 w 114"/>
                <a:gd name="T3" fmla="*/ 29 h 85"/>
                <a:gd name="T4" fmla="*/ 0 w 114"/>
                <a:gd name="T5" fmla="*/ 57 h 85"/>
                <a:gd name="T6" fmla="*/ 29 w 114"/>
                <a:gd name="T7" fmla="*/ 85 h 85"/>
                <a:gd name="T8" fmla="*/ 57 w 114"/>
                <a:gd name="T9" fmla="*/ 57 h 85"/>
                <a:gd name="T10" fmla="*/ 114 w 114"/>
                <a:gd name="T11" fmla="*/ 85 h 85"/>
                <a:gd name="T12" fmla="*/ 114 w 114"/>
                <a:gd name="T13" fmla="*/ 57 h 85"/>
                <a:gd name="T14" fmla="*/ 85 w 114"/>
                <a:gd name="T15" fmla="*/ 0 h 85"/>
                <a:gd name="T16" fmla="*/ 57 w 114"/>
                <a:gd name="T17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85">
                  <a:moveTo>
                    <a:pt x="57" y="0"/>
                  </a:moveTo>
                  <a:lnTo>
                    <a:pt x="0" y="29"/>
                  </a:lnTo>
                  <a:lnTo>
                    <a:pt x="0" y="57"/>
                  </a:lnTo>
                  <a:lnTo>
                    <a:pt x="29" y="85"/>
                  </a:lnTo>
                  <a:lnTo>
                    <a:pt x="57" y="57"/>
                  </a:lnTo>
                  <a:lnTo>
                    <a:pt x="114" y="85"/>
                  </a:lnTo>
                  <a:lnTo>
                    <a:pt x="114" y="57"/>
                  </a:lnTo>
                  <a:lnTo>
                    <a:pt x="85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7" name="Freeform 755"/>
            <p:cNvSpPr>
              <a:spLocks/>
            </p:cNvSpPr>
            <p:nvPr/>
          </p:nvSpPr>
          <p:spPr bwMode="auto">
            <a:xfrm>
              <a:off x="5790" y="1295"/>
              <a:ext cx="56" cy="85"/>
            </a:xfrm>
            <a:custGeom>
              <a:avLst/>
              <a:gdLst>
                <a:gd name="T0" fmla="*/ 28 w 56"/>
                <a:gd name="T1" fmla="*/ 0 h 85"/>
                <a:gd name="T2" fmla="*/ 0 w 56"/>
                <a:gd name="T3" fmla="*/ 28 h 85"/>
                <a:gd name="T4" fmla="*/ 0 w 56"/>
                <a:gd name="T5" fmla="*/ 56 h 85"/>
                <a:gd name="T6" fmla="*/ 28 w 56"/>
                <a:gd name="T7" fmla="*/ 85 h 85"/>
                <a:gd name="T8" fmla="*/ 56 w 56"/>
                <a:gd name="T9" fmla="*/ 85 h 85"/>
                <a:gd name="T10" fmla="*/ 56 w 56"/>
                <a:gd name="T11" fmla="*/ 28 h 85"/>
                <a:gd name="T12" fmla="*/ 28 w 56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85">
                  <a:moveTo>
                    <a:pt x="28" y="0"/>
                  </a:moveTo>
                  <a:lnTo>
                    <a:pt x="0" y="28"/>
                  </a:lnTo>
                  <a:lnTo>
                    <a:pt x="0" y="56"/>
                  </a:lnTo>
                  <a:lnTo>
                    <a:pt x="28" y="85"/>
                  </a:lnTo>
                  <a:lnTo>
                    <a:pt x="56" y="85"/>
                  </a:lnTo>
                  <a:lnTo>
                    <a:pt x="56" y="28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8" name="Freeform 756"/>
            <p:cNvSpPr>
              <a:spLocks/>
            </p:cNvSpPr>
            <p:nvPr/>
          </p:nvSpPr>
          <p:spPr bwMode="auto">
            <a:xfrm>
              <a:off x="5024" y="1890"/>
              <a:ext cx="567" cy="397"/>
            </a:xfrm>
            <a:custGeom>
              <a:avLst/>
              <a:gdLst>
                <a:gd name="T0" fmla="*/ 539 w 567"/>
                <a:gd name="T1" fmla="*/ 0 h 397"/>
                <a:gd name="T2" fmla="*/ 567 w 567"/>
                <a:gd name="T3" fmla="*/ 85 h 397"/>
                <a:gd name="T4" fmla="*/ 539 w 567"/>
                <a:gd name="T5" fmla="*/ 113 h 397"/>
                <a:gd name="T6" fmla="*/ 511 w 567"/>
                <a:gd name="T7" fmla="*/ 113 h 397"/>
                <a:gd name="T8" fmla="*/ 482 w 567"/>
                <a:gd name="T9" fmla="*/ 170 h 397"/>
                <a:gd name="T10" fmla="*/ 482 w 567"/>
                <a:gd name="T11" fmla="*/ 142 h 397"/>
                <a:gd name="T12" fmla="*/ 425 w 567"/>
                <a:gd name="T13" fmla="*/ 170 h 397"/>
                <a:gd name="T14" fmla="*/ 425 w 567"/>
                <a:gd name="T15" fmla="*/ 198 h 397"/>
                <a:gd name="T16" fmla="*/ 369 w 567"/>
                <a:gd name="T17" fmla="*/ 198 h 397"/>
                <a:gd name="T18" fmla="*/ 284 w 567"/>
                <a:gd name="T19" fmla="*/ 227 h 397"/>
                <a:gd name="T20" fmla="*/ 255 w 567"/>
                <a:gd name="T21" fmla="*/ 284 h 397"/>
                <a:gd name="T22" fmla="*/ 227 w 567"/>
                <a:gd name="T23" fmla="*/ 284 h 397"/>
                <a:gd name="T24" fmla="*/ 142 w 567"/>
                <a:gd name="T25" fmla="*/ 369 h 397"/>
                <a:gd name="T26" fmla="*/ 114 w 567"/>
                <a:gd name="T27" fmla="*/ 397 h 397"/>
                <a:gd name="T28" fmla="*/ 85 w 567"/>
                <a:gd name="T29" fmla="*/ 369 h 397"/>
                <a:gd name="T30" fmla="*/ 29 w 567"/>
                <a:gd name="T31" fmla="*/ 397 h 397"/>
                <a:gd name="T32" fmla="*/ 0 w 567"/>
                <a:gd name="T33" fmla="*/ 369 h 397"/>
                <a:gd name="T34" fmla="*/ 85 w 567"/>
                <a:gd name="T35" fmla="*/ 284 h 397"/>
                <a:gd name="T36" fmla="*/ 114 w 567"/>
                <a:gd name="T37" fmla="*/ 312 h 397"/>
                <a:gd name="T38" fmla="*/ 170 w 567"/>
                <a:gd name="T39" fmla="*/ 312 h 397"/>
                <a:gd name="T40" fmla="*/ 170 w 567"/>
                <a:gd name="T41" fmla="*/ 255 h 397"/>
                <a:gd name="T42" fmla="*/ 284 w 567"/>
                <a:gd name="T43" fmla="*/ 170 h 397"/>
                <a:gd name="T44" fmla="*/ 284 w 567"/>
                <a:gd name="T45" fmla="*/ 142 h 397"/>
                <a:gd name="T46" fmla="*/ 255 w 567"/>
                <a:gd name="T47" fmla="*/ 113 h 397"/>
                <a:gd name="T48" fmla="*/ 312 w 567"/>
                <a:gd name="T49" fmla="*/ 85 h 397"/>
                <a:gd name="T50" fmla="*/ 340 w 567"/>
                <a:gd name="T51" fmla="*/ 113 h 397"/>
                <a:gd name="T52" fmla="*/ 340 w 567"/>
                <a:gd name="T53" fmla="*/ 85 h 397"/>
                <a:gd name="T54" fmla="*/ 369 w 567"/>
                <a:gd name="T55" fmla="*/ 57 h 397"/>
                <a:gd name="T56" fmla="*/ 425 w 567"/>
                <a:gd name="T57" fmla="*/ 113 h 397"/>
                <a:gd name="T58" fmla="*/ 454 w 567"/>
                <a:gd name="T59" fmla="*/ 57 h 397"/>
                <a:gd name="T60" fmla="*/ 511 w 567"/>
                <a:gd name="T61" fmla="*/ 57 h 397"/>
                <a:gd name="T62" fmla="*/ 511 w 567"/>
                <a:gd name="T63" fmla="*/ 28 h 397"/>
                <a:gd name="T64" fmla="*/ 539 w 567"/>
                <a:gd name="T6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7" h="397">
                  <a:moveTo>
                    <a:pt x="539" y="0"/>
                  </a:moveTo>
                  <a:lnTo>
                    <a:pt x="567" y="85"/>
                  </a:lnTo>
                  <a:lnTo>
                    <a:pt x="539" y="113"/>
                  </a:lnTo>
                  <a:lnTo>
                    <a:pt x="511" y="113"/>
                  </a:lnTo>
                  <a:lnTo>
                    <a:pt x="482" y="170"/>
                  </a:lnTo>
                  <a:lnTo>
                    <a:pt x="482" y="142"/>
                  </a:lnTo>
                  <a:lnTo>
                    <a:pt x="425" y="170"/>
                  </a:lnTo>
                  <a:lnTo>
                    <a:pt x="425" y="198"/>
                  </a:lnTo>
                  <a:lnTo>
                    <a:pt x="369" y="198"/>
                  </a:lnTo>
                  <a:lnTo>
                    <a:pt x="284" y="227"/>
                  </a:lnTo>
                  <a:lnTo>
                    <a:pt x="255" y="284"/>
                  </a:lnTo>
                  <a:lnTo>
                    <a:pt x="227" y="284"/>
                  </a:lnTo>
                  <a:lnTo>
                    <a:pt x="142" y="369"/>
                  </a:lnTo>
                  <a:lnTo>
                    <a:pt x="114" y="397"/>
                  </a:lnTo>
                  <a:lnTo>
                    <a:pt x="85" y="369"/>
                  </a:lnTo>
                  <a:lnTo>
                    <a:pt x="29" y="397"/>
                  </a:lnTo>
                  <a:lnTo>
                    <a:pt x="0" y="369"/>
                  </a:lnTo>
                  <a:lnTo>
                    <a:pt x="85" y="284"/>
                  </a:lnTo>
                  <a:lnTo>
                    <a:pt x="114" y="312"/>
                  </a:lnTo>
                  <a:lnTo>
                    <a:pt x="170" y="312"/>
                  </a:lnTo>
                  <a:lnTo>
                    <a:pt x="170" y="255"/>
                  </a:lnTo>
                  <a:lnTo>
                    <a:pt x="284" y="170"/>
                  </a:lnTo>
                  <a:lnTo>
                    <a:pt x="284" y="142"/>
                  </a:lnTo>
                  <a:lnTo>
                    <a:pt x="255" y="113"/>
                  </a:lnTo>
                  <a:lnTo>
                    <a:pt x="312" y="85"/>
                  </a:lnTo>
                  <a:lnTo>
                    <a:pt x="340" y="113"/>
                  </a:lnTo>
                  <a:lnTo>
                    <a:pt x="340" y="85"/>
                  </a:lnTo>
                  <a:lnTo>
                    <a:pt x="369" y="57"/>
                  </a:lnTo>
                  <a:lnTo>
                    <a:pt x="425" y="113"/>
                  </a:lnTo>
                  <a:lnTo>
                    <a:pt x="454" y="57"/>
                  </a:lnTo>
                  <a:lnTo>
                    <a:pt x="511" y="57"/>
                  </a:lnTo>
                  <a:lnTo>
                    <a:pt x="511" y="28"/>
                  </a:lnTo>
                  <a:lnTo>
                    <a:pt x="539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9" name="Freeform 757"/>
            <p:cNvSpPr>
              <a:spLocks/>
            </p:cNvSpPr>
            <p:nvPr/>
          </p:nvSpPr>
          <p:spPr bwMode="auto">
            <a:xfrm>
              <a:off x="5109" y="2259"/>
              <a:ext cx="255" cy="396"/>
            </a:xfrm>
            <a:custGeom>
              <a:avLst/>
              <a:gdLst>
                <a:gd name="T0" fmla="*/ 29 w 255"/>
                <a:gd name="T1" fmla="*/ 28 h 396"/>
                <a:gd name="T2" fmla="*/ 57 w 255"/>
                <a:gd name="T3" fmla="*/ 0 h 396"/>
                <a:gd name="T4" fmla="*/ 85 w 255"/>
                <a:gd name="T5" fmla="*/ 113 h 396"/>
                <a:gd name="T6" fmla="*/ 114 w 255"/>
                <a:gd name="T7" fmla="*/ 85 h 396"/>
                <a:gd name="T8" fmla="*/ 142 w 255"/>
                <a:gd name="T9" fmla="*/ 113 h 396"/>
                <a:gd name="T10" fmla="*/ 142 w 255"/>
                <a:gd name="T11" fmla="*/ 85 h 396"/>
                <a:gd name="T12" fmla="*/ 199 w 255"/>
                <a:gd name="T13" fmla="*/ 113 h 396"/>
                <a:gd name="T14" fmla="*/ 142 w 255"/>
                <a:gd name="T15" fmla="*/ 198 h 396"/>
                <a:gd name="T16" fmla="*/ 142 w 255"/>
                <a:gd name="T17" fmla="*/ 226 h 396"/>
                <a:gd name="T18" fmla="*/ 255 w 255"/>
                <a:gd name="T19" fmla="*/ 311 h 396"/>
                <a:gd name="T20" fmla="*/ 199 w 255"/>
                <a:gd name="T21" fmla="*/ 311 h 396"/>
                <a:gd name="T22" fmla="*/ 227 w 255"/>
                <a:gd name="T23" fmla="*/ 340 h 396"/>
                <a:gd name="T24" fmla="*/ 142 w 255"/>
                <a:gd name="T25" fmla="*/ 368 h 396"/>
                <a:gd name="T26" fmla="*/ 114 w 255"/>
                <a:gd name="T27" fmla="*/ 396 h 396"/>
                <a:gd name="T28" fmla="*/ 114 w 255"/>
                <a:gd name="T29" fmla="*/ 368 h 396"/>
                <a:gd name="T30" fmla="*/ 114 w 255"/>
                <a:gd name="T31" fmla="*/ 311 h 396"/>
                <a:gd name="T32" fmla="*/ 85 w 255"/>
                <a:gd name="T33" fmla="*/ 311 h 396"/>
                <a:gd name="T34" fmla="*/ 57 w 255"/>
                <a:gd name="T35" fmla="*/ 340 h 396"/>
                <a:gd name="T36" fmla="*/ 29 w 255"/>
                <a:gd name="T37" fmla="*/ 340 h 396"/>
                <a:gd name="T38" fmla="*/ 0 w 255"/>
                <a:gd name="T39" fmla="*/ 283 h 396"/>
                <a:gd name="T40" fmla="*/ 29 w 255"/>
                <a:gd name="T41" fmla="*/ 255 h 396"/>
                <a:gd name="T42" fmla="*/ 29 w 255"/>
                <a:gd name="T43" fmla="*/ 226 h 396"/>
                <a:gd name="T44" fmla="*/ 0 w 255"/>
                <a:gd name="T45" fmla="*/ 198 h 396"/>
                <a:gd name="T46" fmla="*/ 57 w 255"/>
                <a:gd name="T47" fmla="*/ 85 h 396"/>
                <a:gd name="T48" fmla="*/ 57 w 255"/>
                <a:gd name="T49" fmla="*/ 56 h 396"/>
                <a:gd name="T50" fmla="*/ 29 w 255"/>
                <a:gd name="T51" fmla="*/ 28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5" h="396">
                  <a:moveTo>
                    <a:pt x="29" y="28"/>
                  </a:moveTo>
                  <a:lnTo>
                    <a:pt x="57" y="0"/>
                  </a:lnTo>
                  <a:lnTo>
                    <a:pt x="85" y="113"/>
                  </a:lnTo>
                  <a:lnTo>
                    <a:pt x="114" y="85"/>
                  </a:lnTo>
                  <a:lnTo>
                    <a:pt x="142" y="113"/>
                  </a:lnTo>
                  <a:lnTo>
                    <a:pt x="142" y="85"/>
                  </a:lnTo>
                  <a:lnTo>
                    <a:pt x="199" y="113"/>
                  </a:lnTo>
                  <a:lnTo>
                    <a:pt x="142" y="198"/>
                  </a:lnTo>
                  <a:lnTo>
                    <a:pt x="142" y="226"/>
                  </a:lnTo>
                  <a:lnTo>
                    <a:pt x="255" y="311"/>
                  </a:lnTo>
                  <a:lnTo>
                    <a:pt x="199" y="311"/>
                  </a:lnTo>
                  <a:lnTo>
                    <a:pt x="227" y="340"/>
                  </a:lnTo>
                  <a:lnTo>
                    <a:pt x="142" y="368"/>
                  </a:lnTo>
                  <a:lnTo>
                    <a:pt x="114" y="396"/>
                  </a:lnTo>
                  <a:lnTo>
                    <a:pt x="114" y="368"/>
                  </a:lnTo>
                  <a:lnTo>
                    <a:pt x="114" y="311"/>
                  </a:lnTo>
                  <a:lnTo>
                    <a:pt x="85" y="311"/>
                  </a:lnTo>
                  <a:lnTo>
                    <a:pt x="57" y="340"/>
                  </a:lnTo>
                  <a:lnTo>
                    <a:pt x="29" y="340"/>
                  </a:lnTo>
                  <a:lnTo>
                    <a:pt x="0" y="283"/>
                  </a:lnTo>
                  <a:lnTo>
                    <a:pt x="29" y="255"/>
                  </a:lnTo>
                  <a:lnTo>
                    <a:pt x="29" y="226"/>
                  </a:lnTo>
                  <a:lnTo>
                    <a:pt x="0" y="198"/>
                  </a:lnTo>
                  <a:lnTo>
                    <a:pt x="57" y="85"/>
                  </a:lnTo>
                  <a:lnTo>
                    <a:pt x="57" y="56"/>
                  </a:lnTo>
                  <a:lnTo>
                    <a:pt x="29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0" name="Freeform 758"/>
            <p:cNvSpPr>
              <a:spLocks/>
            </p:cNvSpPr>
            <p:nvPr/>
          </p:nvSpPr>
          <p:spPr bwMode="auto">
            <a:xfrm>
              <a:off x="4996" y="2287"/>
              <a:ext cx="170" cy="227"/>
            </a:xfrm>
            <a:custGeom>
              <a:avLst/>
              <a:gdLst>
                <a:gd name="T0" fmla="*/ 142 w 170"/>
                <a:gd name="T1" fmla="*/ 0 h 227"/>
                <a:gd name="T2" fmla="*/ 170 w 170"/>
                <a:gd name="T3" fmla="*/ 28 h 227"/>
                <a:gd name="T4" fmla="*/ 170 w 170"/>
                <a:gd name="T5" fmla="*/ 57 h 227"/>
                <a:gd name="T6" fmla="*/ 113 w 170"/>
                <a:gd name="T7" fmla="*/ 170 h 227"/>
                <a:gd name="T8" fmla="*/ 142 w 170"/>
                <a:gd name="T9" fmla="*/ 198 h 227"/>
                <a:gd name="T10" fmla="*/ 142 w 170"/>
                <a:gd name="T11" fmla="*/ 227 h 227"/>
                <a:gd name="T12" fmla="*/ 113 w 170"/>
                <a:gd name="T13" fmla="*/ 198 h 227"/>
                <a:gd name="T14" fmla="*/ 85 w 170"/>
                <a:gd name="T15" fmla="*/ 227 h 227"/>
                <a:gd name="T16" fmla="*/ 28 w 170"/>
                <a:gd name="T17" fmla="*/ 227 h 227"/>
                <a:gd name="T18" fmla="*/ 0 w 170"/>
                <a:gd name="T19" fmla="*/ 142 h 227"/>
                <a:gd name="T20" fmla="*/ 57 w 170"/>
                <a:gd name="T21" fmla="*/ 170 h 227"/>
                <a:gd name="T22" fmla="*/ 57 w 170"/>
                <a:gd name="T23" fmla="*/ 142 h 227"/>
                <a:gd name="T24" fmla="*/ 113 w 170"/>
                <a:gd name="T25" fmla="*/ 142 h 227"/>
                <a:gd name="T26" fmla="*/ 113 w 170"/>
                <a:gd name="T27" fmla="*/ 85 h 227"/>
                <a:gd name="T28" fmla="*/ 142 w 170"/>
                <a:gd name="T29" fmla="*/ 28 h 227"/>
                <a:gd name="T30" fmla="*/ 142 w 170"/>
                <a:gd name="T3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0" h="227">
                  <a:moveTo>
                    <a:pt x="142" y="0"/>
                  </a:moveTo>
                  <a:lnTo>
                    <a:pt x="170" y="28"/>
                  </a:lnTo>
                  <a:lnTo>
                    <a:pt x="170" y="57"/>
                  </a:lnTo>
                  <a:lnTo>
                    <a:pt x="113" y="170"/>
                  </a:lnTo>
                  <a:lnTo>
                    <a:pt x="142" y="198"/>
                  </a:lnTo>
                  <a:lnTo>
                    <a:pt x="142" y="227"/>
                  </a:lnTo>
                  <a:lnTo>
                    <a:pt x="113" y="198"/>
                  </a:lnTo>
                  <a:lnTo>
                    <a:pt x="85" y="227"/>
                  </a:lnTo>
                  <a:lnTo>
                    <a:pt x="28" y="227"/>
                  </a:lnTo>
                  <a:lnTo>
                    <a:pt x="0" y="142"/>
                  </a:lnTo>
                  <a:lnTo>
                    <a:pt x="57" y="170"/>
                  </a:lnTo>
                  <a:lnTo>
                    <a:pt x="57" y="142"/>
                  </a:lnTo>
                  <a:lnTo>
                    <a:pt x="113" y="142"/>
                  </a:lnTo>
                  <a:lnTo>
                    <a:pt x="113" y="85"/>
                  </a:lnTo>
                  <a:lnTo>
                    <a:pt x="142" y="28"/>
                  </a:lnTo>
                  <a:lnTo>
                    <a:pt x="142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1" name="Freeform 759"/>
            <p:cNvSpPr>
              <a:spLocks/>
            </p:cNvSpPr>
            <p:nvPr/>
          </p:nvSpPr>
          <p:spPr bwMode="auto">
            <a:xfrm>
              <a:off x="4939" y="2174"/>
              <a:ext cx="199" cy="283"/>
            </a:xfrm>
            <a:custGeom>
              <a:avLst/>
              <a:gdLst>
                <a:gd name="T0" fmla="*/ 85 w 199"/>
                <a:gd name="T1" fmla="*/ 85 h 283"/>
                <a:gd name="T2" fmla="*/ 114 w 199"/>
                <a:gd name="T3" fmla="*/ 113 h 283"/>
                <a:gd name="T4" fmla="*/ 170 w 199"/>
                <a:gd name="T5" fmla="*/ 85 h 283"/>
                <a:gd name="T6" fmla="*/ 199 w 199"/>
                <a:gd name="T7" fmla="*/ 113 h 283"/>
                <a:gd name="T8" fmla="*/ 199 w 199"/>
                <a:gd name="T9" fmla="*/ 141 h 283"/>
                <a:gd name="T10" fmla="*/ 170 w 199"/>
                <a:gd name="T11" fmla="*/ 198 h 283"/>
                <a:gd name="T12" fmla="*/ 170 w 199"/>
                <a:gd name="T13" fmla="*/ 255 h 283"/>
                <a:gd name="T14" fmla="*/ 114 w 199"/>
                <a:gd name="T15" fmla="*/ 255 h 283"/>
                <a:gd name="T16" fmla="*/ 114 w 199"/>
                <a:gd name="T17" fmla="*/ 283 h 283"/>
                <a:gd name="T18" fmla="*/ 57 w 199"/>
                <a:gd name="T19" fmla="*/ 255 h 283"/>
                <a:gd name="T20" fmla="*/ 0 w 199"/>
                <a:gd name="T21" fmla="*/ 170 h 283"/>
                <a:gd name="T22" fmla="*/ 0 w 199"/>
                <a:gd name="T23" fmla="*/ 85 h 283"/>
                <a:gd name="T24" fmla="*/ 29 w 199"/>
                <a:gd name="T25" fmla="*/ 28 h 283"/>
                <a:gd name="T26" fmla="*/ 0 w 199"/>
                <a:gd name="T27" fmla="*/ 0 h 283"/>
                <a:gd name="T28" fmla="*/ 57 w 199"/>
                <a:gd name="T29" fmla="*/ 28 h 283"/>
                <a:gd name="T30" fmla="*/ 85 w 199"/>
                <a:gd name="T31" fmla="*/ 85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9" h="283">
                  <a:moveTo>
                    <a:pt x="85" y="85"/>
                  </a:moveTo>
                  <a:lnTo>
                    <a:pt x="114" y="113"/>
                  </a:lnTo>
                  <a:lnTo>
                    <a:pt x="170" y="85"/>
                  </a:lnTo>
                  <a:lnTo>
                    <a:pt x="199" y="113"/>
                  </a:lnTo>
                  <a:lnTo>
                    <a:pt x="199" y="141"/>
                  </a:lnTo>
                  <a:lnTo>
                    <a:pt x="170" y="198"/>
                  </a:lnTo>
                  <a:lnTo>
                    <a:pt x="170" y="255"/>
                  </a:lnTo>
                  <a:lnTo>
                    <a:pt x="114" y="255"/>
                  </a:lnTo>
                  <a:lnTo>
                    <a:pt x="114" y="283"/>
                  </a:lnTo>
                  <a:lnTo>
                    <a:pt x="57" y="255"/>
                  </a:lnTo>
                  <a:lnTo>
                    <a:pt x="0" y="170"/>
                  </a:lnTo>
                  <a:lnTo>
                    <a:pt x="0" y="85"/>
                  </a:lnTo>
                  <a:lnTo>
                    <a:pt x="29" y="28"/>
                  </a:lnTo>
                  <a:lnTo>
                    <a:pt x="0" y="0"/>
                  </a:lnTo>
                  <a:lnTo>
                    <a:pt x="57" y="28"/>
                  </a:lnTo>
                  <a:lnTo>
                    <a:pt x="85" y="8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2" name="Freeform 761"/>
            <p:cNvSpPr>
              <a:spLocks/>
            </p:cNvSpPr>
            <p:nvPr/>
          </p:nvSpPr>
          <p:spPr bwMode="auto">
            <a:xfrm>
              <a:off x="5109" y="2570"/>
              <a:ext cx="142" cy="142"/>
            </a:xfrm>
            <a:custGeom>
              <a:avLst/>
              <a:gdLst>
                <a:gd name="T0" fmla="*/ 29 w 142"/>
                <a:gd name="T1" fmla="*/ 29 h 142"/>
                <a:gd name="T2" fmla="*/ 57 w 142"/>
                <a:gd name="T3" fmla="*/ 29 h 142"/>
                <a:gd name="T4" fmla="*/ 85 w 142"/>
                <a:gd name="T5" fmla="*/ 0 h 142"/>
                <a:gd name="T6" fmla="*/ 114 w 142"/>
                <a:gd name="T7" fmla="*/ 0 h 142"/>
                <a:gd name="T8" fmla="*/ 114 w 142"/>
                <a:gd name="T9" fmla="*/ 85 h 142"/>
                <a:gd name="T10" fmla="*/ 142 w 142"/>
                <a:gd name="T11" fmla="*/ 114 h 142"/>
                <a:gd name="T12" fmla="*/ 85 w 142"/>
                <a:gd name="T13" fmla="*/ 142 h 142"/>
                <a:gd name="T14" fmla="*/ 29 w 142"/>
                <a:gd name="T15" fmla="*/ 114 h 142"/>
                <a:gd name="T16" fmla="*/ 0 w 142"/>
                <a:gd name="T17" fmla="*/ 85 h 142"/>
                <a:gd name="T18" fmla="*/ 0 w 142"/>
                <a:gd name="T19" fmla="*/ 57 h 142"/>
                <a:gd name="T20" fmla="*/ 29 w 142"/>
                <a:gd name="T21" fmla="*/ 2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142">
                  <a:moveTo>
                    <a:pt x="29" y="29"/>
                  </a:moveTo>
                  <a:lnTo>
                    <a:pt x="57" y="29"/>
                  </a:lnTo>
                  <a:lnTo>
                    <a:pt x="85" y="0"/>
                  </a:lnTo>
                  <a:lnTo>
                    <a:pt x="114" y="0"/>
                  </a:lnTo>
                  <a:lnTo>
                    <a:pt x="114" y="85"/>
                  </a:lnTo>
                  <a:lnTo>
                    <a:pt x="142" y="114"/>
                  </a:lnTo>
                  <a:lnTo>
                    <a:pt x="85" y="142"/>
                  </a:lnTo>
                  <a:lnTo>
                    <a:pt x="29" y="114"/>
                  </a:lnTo>
                  <a:lnTo>
                    <a:pt x="0" y="85"/>
                  </a:lnTo>
                  <a:lnTo>
                    <a:pt x="0" y="57"/>
                  </a:lnTo>
                  <a:lnTo>
                    <a:pt x="29" y="2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3" name="Freeform 762"/>
            <p:cNvSpPr>
              <a:spLocks/>
            </p:cNvSpPr>
            <p:nvPr/>
          </p:nvSpPr>
          <p:spPr bwMode="auto">
            <a:xfrm>
              <a:off x="4996" y="2485"/>
              <a:ext cx="142" cy="199"/>
            </a:xfrm>
            <a:custGeom>
              <a:avLst/>
              <a:gdLst>
                <a:gd name="T0" fmla="*/ 113 w 142"/>
                <a:gd name="T1" fmla="*/ 170 h 199"/>
                <a:gd name="T2" fmla="*/ 113 w 142"/>
                <a:gd name="T3" fmla="*/ 142 h 199"/>
                <a:gd name="T4" fmla="*/ 142 w 142"/>
                <a:gd name="T5" fmla="*/ 114 h 199"/>
                <a:gd name="T6" fmla="*/ 113 w 142"/>
                <a:gd name="T7" fmla="*/ 57 h 199"/>
                <a:gd name="T8" fmla="*/ 142 w 142"/>
                <a:gd name="T9" fmla="*/ 29 h 199"/>
                <a:gd name="T10" fmla="*/ 113 w 142"/>
                <a:gd name="T11" fmla="*/ 0 h 199"/>
                <a:gd name="T12" fmla="*/ 85 w 142"/>
                <a:gd name="T13" fmla="*/ 29 h 199"/>
                <a:gd name="T14" fmla="*/ 28 w 142"/>
                <a:gd name="T15" fmla="*/ 29 h 199"/>
                <a:gd name="T16" fmla="*/ 0 w 142"/>
                <a:gd name="T17" fmla="*/ 85 h 199"/>
                <a:gd name="T18" fmla="*/ 57 w 142"/>
                <a:gd name="T19" fmla="*/ 114 h 199"/>
                <a:gd name="T20" fmla="*/ 57 w 142"/>
                <a:gd name="T21" fmla="*/ 170 h 199"/>
                <a:gd name="T22" fmla="*/ 85 w 142"/>
                <a:gd name="T23" fmla="*/ 199 h 199"/>
                <a:gd name="T24" fmla="*/ 113 w 142"/>
                <a:gd name="T25" fmla="*/ 17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2" h="199">
                  <a:moveTo>
                    <a:pt x="113" y="170"/>
                  </a:moveTo>
                  <a:lnTo>
                    <a:pt x="113" y="142"/>
                  </a:lnTo>
                  <a:lnTo>
                    <a:pt x="142" y="114"/>
                  </a:lnTo>
                  <a:lnTo>
                    <a:pt x="113" y="57"/>
                  </a:lnTo>
                  <a:lnTo>
                    <a:pt x="142" y="29"/>
                  </a:lnTo>
                  <a:lnTo>
                    <a:pt x="113" y="0"/>
                  </a:lnTo>
                  <a:lnTo>
                    <a:pt x="85" y="29"/>
                  </a:lnTo>
                  <a:lnTo>
                    <a:pt x="28" y="29"/>
                  </a:lnTo>
                  <a:lnTo>
                    <a:pt x="0" y="85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85" y="199"/>
                  </a:lnTo>
                  <a:lnTo>
                    <a:pt x="113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4" name="Freeform 763"/>
            <p:cNvSpPr>
              <a:spLocks/>
            </p:cNvSpPr>
            <p:nvPr/>
          </p:nvSpPr>
          <p:spPr bwMode="auto">
            <a:xfrm>
              <a:off x="5081" y="2684"/>
              <a:ext cx="170" cy="198"/>
            </a:xfrm>
            <a:custGeom>
              <a:avLst/>
              <a:gdLst>
                <a:gd name="T0" fmla="*/ 170 w 170"/>
                <a:gd name="T1" fmla="*/ 0 h 198"/>
                <a:gd name="T2" fmla="*/ 113 w 170"/>
                <a:gd name="T3" fmla="*/ 28 h 198"/>
                <a:gd name="T4" fmla="*/ 57 w 170"/>
                <a:gd name="T5" fmla="*/ 0 h 198"/>
                <a:gd name="T6" fmla="*/ 57 w 170"/>
                <a:gd name="T7" fmla="*/ 57 h 198"/>
                <a:gd name="T8" fmla="*/ 0 w 170"/>
                <a:gd name="T9" fmla="*/ 113 h 198"/>
                <a:gd name="T10" fmla="*/ 28 w 170"/>
                <a:gd name="T11" fmla="*/ 170 h 198"/>
                <a:gd name="T12" fmla="*/ 85 w 170"/>
                <a:gd name="T13" fmla="*/ 198 h 198"/>
                <a:gd name="T14" fmla="*/ 85 w 170"/>
                <a:gd name="T15" fmla="*/ 113 h 198"/>
                <a:gd name="T16" fmla="*/ 170 w 170"/>
                <a:gd name="T17" fmla="*/ 28 h 198"/>
                <a:gd name="T18" fmla="*/ 170 w 170"/>
                <a:gd name="T19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198">
                  <a:moveTo>
                    <a:pt x="170" y="0"/>
                  </a:moveTo>
                  <a:lnTo>
                    <a:pt x="113" y="28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113"/>
                  </a:lnTo>
                  <a:lnTo>
                    <a:pt x="28" y="170"/>
                  </a:lnTo>
                  <a:lnTo>
                    <a:pt x="85" y="198"/>
                  </a:lnTo>
                  <a:lnTo>
                    <a:pt x="85" y="113"/>
                  </a:lnTo>
                  <a:lnTo>
                    <a:pt x="170" y="28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5" name="Freeform 764"/>
            <p:cNvSpPr>
              <a:spLocks/>
            </p:cNvSpPr>
            <p:nvPr/>
          </p:nvSpPr>
          <p:spPr bwMode="auto">
            <a:xfrm>
              <a:off x="4996" y="2797"/>
              <a:ext cx="170" cy="142"/>
            </a:xfrm>
            <a:custGeom>
              <a:avLst/>
              <a:gdLst>
                <a:gd name="T0" fmla="*/ 85 w 170"/>
                <a:gd name="T1" fmla="*/ 0 h 142"/>
                <a:gd name="T2" fmla="*/ 28 w 170"/>
                <a:gd name="T3" fmla="*/ 29 h 142"/>
                <a:gd name="T4" fmla="*/ 0 w 170"/>
                <a:gd name="T5" fmla="*/ 57 h 142"/>
                <a:gd name="T6" fmla="*/ 0 w 170"/>
                <a:gd name="T7" fmla="*/ 114 h 142"/>
                <a:gd name="T8" fmla="*/ 28 w 170"/>
                <a:gd name="T9" fmla="*/ 142 h 142"/>
                <a:gd name="T10" fmla="*/ 113 w 170"/>
                <a:gd name="T11" fmla="*/ 142 h 142"/>
                <a:gd name="T12" fmla="*/ 170 w 170"/>
                <a:gd name="T13" fmla="*/ 85 h 142"/>
                <a:gd name="T14" fmla="*/ 113 w 170"/>
                <a:gd name="T15" fmla="*/ 57 h 142"/>
                <a:gd name="T16" fmla="*/ 85 w 170"/>
                <a:gd name="T17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42">
                  <a:moveTo>
                    <a:pt x="85" y="0"/>
                  </a:moveTo>
                  <a:lnTo>
                    <a:pt x="28" y="29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28" y="142"/>
                  </a:lnTo>
                  <a:lnTo>
                    <a:pt x="113" y="142"/>
                  </a:lnTo>
                  <a:lnTo>
                    <a:pt x="170" y="85"/>
                  </a:lnTo>
                  <a:lnTo>
                    <a:pt x="113" y="57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" name="Freeform 765"/>
            <p:cNvSpPr>
              <a:spLocks/>
            </p:cNvSpPr>
            <p:nvPr/>
          </p:nvSpPr>
          <p:spPr bwMode="auto">
            <a:xfrm>
              <a:off x="5024" y="2939"/>
              <a:ext cx="114" cy="85"/>
            </a:xfrm>
            <a:custGeom>
              <a:avLst/>
              <a:gdLst>
                <a:gd name="T0" fmla="*/ 85 w 114"/>
                <a:gd name="T1" fmla="*/ 0 h 85"/>
                <a:gd name="T2" fmla="*/ 0 w 114"/>
                <a:gd name="T3" fmla="*/ 0 h 85"/>
                <a:gd name="T4" fmla="*/ 29 w 114"/>
                <a:gd name="T5" fmla="*/ 57 h 85"/>
                <a:gd name="T6" fmla="*/ 85 w 114"/>
                <a:gd name="T7" fmla="*/ 85 h 85"/>
                <a:gd name="T8" fmla="*/ 114 w 114"/>
                <a:gd name="T9" fmla="*/ 85 h 85"/>
                <a:gd name="T10" fmla="*/ 57 w 114"/>
                <a:gd name="T11" fmla="*/ 28 h 85"/>
                <a:gd name="T12" fmla="*/ 85 w 114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85">
                  <a:moveTo>
                    <a:pt x="85" y="0"/>
                  </a:moveTo>
                  <a:lnTo>
                    <a:pt x="0" y="0"/>
                  </a:lnTo>
                  <a:lnTo>
                    <a:pt x="29" y="57"/>
                  </a:lnTo>
                  <a:lnTo>
                    <a:pt x="85" y="85"/>
                  </a:lnTo>
                  <a:lnTo>
                    <a:pt x="114" y="85"/>
                  </a:lnTo>
                  <a:lnTo>
                    <a:pt x="57" y="28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7" name="Freeform 766"/>
            <p:cNvSpPr>
              <a:spLocks/>
            </p:cNvSpPr>
            <p:nvPr/>
          </p:nvSpPr>
          <p:spPr bwMode="auto">
            <a:xfrm>
              <a:off x="4996" y="2996"/>
              <a:ext cx="283" cy="198"/>
            </a:xfrm>
            <a:custGeom>
              <a:avLst/>
              <a:gdLst>
                <a:gd name="T0" fmla="*/ 142 w 283"/>
                <a:gd name="T1" fmla="*/ 28 h 198"/>
                <a:gd name="T2" fmla="*/ 113 w 283"/>
                <a:gd name="T3" fmla="*/ 28 h 198"/>
                <a:gd name="T4" fmla="*/ 57 w 283"/>
                <a:gd name="T5" fmla="*/ 0 h 198"/>
                <a:gd name="T6" fmla="*/ 0 w 283"/>
                <a:gd name="T7" fmla="*/ 28 h 198"/>
                <a:gd name="T8" fmla="*/ 0 w 283"/>
                <a:gd name="T9" fmla="*/ 85 h 198"/>
                <a:gd name="T10" fmla="*/ 0 w 283"/>
                <a:gd name="T11" fmla="*/ 141 h 198"/>
                <a:gd name="T12" fmla="*/ 28 w 283"/>
                <a:gd name="T13" fmla="*/ 141 h 198"/>
                <a:gd name="T14" fmla="*/ 85 w 283"/>
                <a:gd name="T15" fmla="*/ 198 h 198"/>
                <a:gd name="T16" fmla="*/ 113 w 283"/>
                <a:gd name="T17" fmla="*/ 198 h 198"/>
                <a:gd name="T18" fmla="*/ 170 w 283"/>
                <a:gd name="T19" fmla="*/ 198 h 198"/>
                <a:gd name="T20" fmla="*/ 255 w 283"/>
                <a:gd name="T21" fmla="*/ 113 h 198"/>
                <a:gd name="T22" fmla="*/ 283 w 283"/>
                <a:gd name="T23" fmla="*/ 113 h 198"/>
                <a:gd name="T24" fmla="*/ 283 w 283"/>
                <a:gd name="T25" fmla="*/ 56 h 198"/>
                <a:gd name="T26" fmla="*/ 255 w 283"/>
                <a:gd name="T27" fmla="*/ 56 h 198"/>
                <a:gd name="T28" fmla="*/ 283 w 283"/>
                <a:gd name="T29" fmla="*/ 28 h 198"/>
                <a:gd name="T30" fmla="*/ 255 w 283"/>
                <a:gd name="T31" fmla="*/ 0 h 198"/>
                <a:gd name="T32" fmla="*/ 170 w 283"/>
                <a:gd name="T33" fmla="*/ 28 h 198"/>
                <a:gd name="T34" fmla="*/ 170 w 283"/>
                <a:gd name="T35" fmla="*/ 85 h 198"/>
                <a:gd name="T36" fmla="*/ 142 w 283"/>
                <a:gd name="T37" fmla="*/ 56 h 198"/>
                <a:gd name="T38" fmla="*/ 142 w 283"/>
                <a:gd name="T39" fmla="*/ 2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198">
                  <a:moveTo>
                    <a:pt x="142" y="28"/>
                  </a:moveTo>
                  <a:lnTo>
                    <a:pt x="113" y="28"/>
                  </a:lnTo>
                  <a:lnTo>
                    <a:pt x="57" y="0"/>
                  </a:lnTo>
                  <a:lnTo>
                    <a:pt x="0" y="28"/>
                  </a:lnTo>
                  <a:lnTo>
                    <a:pt x="0" y="85"/>
                  </a:lnTo>
                  <a:lnTo>
                    <a:pt x="0" y="141"/>
                  </a:lnTo>
                  <a:lnTo>
                    <a:pt x="28" y="141"/>
                  </a:lnTo>
                  <a:lnTo>
                    <a:pt x="85" y="198"/>
                  </a:lnTo>
                  <a:lnTo>
                    <a:pt x="113" y="198"/>
                  </a:lnTo>
                  <a:lnTo>
                    <a:pt x="170" y="198"/>
                  </a:lnTo>
                  <a:lnTo>
                    <a:pt x="255" y="113"/>
                  </a:lnTo>
                  <a:lnTo>
                    <a:pt x="283" y="113"/>
                  </a:lnTo>
                  <a:lnTo>
                    <a:pt x="283" y="56"/>
                  </a:lnTo>
                  <a:lnTo>
                    <a:pt x="255" y="56"/>
                  </a:lnTo>
                  <a:lnTo>
                    <a:pt x="283" y="28"/>
                  </a:lnTo>
                  <a:lnTo>
                    <a:pt x="255" y="0"/>
                  </a:lnTo>
                  <a:lnTo>
                    <a:pt x="170" y="28"/>
                  </a:lnTo>
                  <a:lnTo>
                    <a:pt x="170" y="85"/>
                  </a:lnTo>
                  <a:lnTo>
                    <a:pt x="142" y="56"/>
                  </a:lnTo>
                  <a:lnTo>
                    <a:pt x="142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8" name="Freeform 767"/>
            <p:cNvSpPr>
              <a:spLocks/>
            </p:cNvSpPr>
            <p:nvPr/>
          </p:nvSpPr>
          <p:spPr bwMode="auto">
            <a:xfrm>
              <a:off x="4882" y="3024"/>
              <a:ext cx="199" cy="283"/>
            </a:xfrm>
            <a:custGeom>
              <a:avLst/>
              <a:gdLst>
                <a:gd name="T0" fmla="*/ 114 w 199"/>
                <a:gd name="T1" fmla="*/ 113 h 283"/>
                <a:gd name="T2" fmla="*/ 114 w 199"/>
                <a:gd name="T3" fmla="*/ 57 h 283"/>
                <a:gd name="T4" fmla="*/ 86 w 199"/>
                <a:gd name="T5" fmla="*/ 57 h 283"/>
                <a:gd name="T6" fmla="*/ 86 w 199"/>
                <a:gd name="T7" fmla="*/ 28 h 283"/>
                <a:gd name="T8" fmla="*/ 57 w 199"/>
                <a:gd name="T9" fmla="*/ 0 h 283"/>
                <a:gd name="T10" fmla="*/ 29 w 199"/>
                <a:gd name="T11" fmla="*/ 57 h 283"/>
                <a:gd name="T12" fmla="*/ 57 w 199"/>
                <a:gd name="T13" fmla="*/ 57 h 283"/>
                <a:gd name="T14" fmla="*/ 0 w 199"/>
                <a:gd name="T15" fmla="*/ 113 h 283"/>
                <a:gd name="T16" fmla="*/ 29 w 199"/>
                <a:gd name="T17" fmla="*/ 142 h 283"/>
                <a:gd name="T18" fmla="*/ 29 w 199"/>
                <a:gd name="T19" fmla="*/ 113 h 283"/>
                <a:gd name="T20" fmla="*/ 57 w 199"/>
                <a:gd name="T21" fmla="*/ 142 h 283"/>
                <a:gd name="T22" fmla="*/ 29 w 199"/>
                <a:gd name="T23" fmla="*/ 170 h 283"/>
                <a:gd name="T24" fmla="*/ 29 w 199"/>
                <a:gd name="T25" fmla="*/ 198 h 283"/>
                <a:gd name="T26" fmla="*/ 57 w 199"/>
                <a:gd name="T27" fmla="*/ 198 h 283"/>
                <a:gd name="T28" fmla="*/ 57 w 199"/>
                <a:gd name="T29" fmla="*/ 227 h 283"/>
                <a:gd name="T30" fmla="*/ 114 w 199"/>
                <a:gd name="T31" fmla="*/ 283 h 283"/>
                <a:gd name="T32" fmla="*/ 142 w 199"/>
                <a:gd name="T33" fmla="*/ 255 h 283"/>
                <a:gd name="T34" fmla="*/ 142 w 199"/>
                <a:gd name="T35" fmla="*/ 227 h 283"/>
                <a:gd name="T36" fmla="*/ 199 w 199"/>
                <a:gd name="T37" fmla="*/ 198 h 283"/>
                <a:gd name="T38" fmla="*/ 199 w 199"/>
                <a:gd name="T39" fmla="*/ 170 h 283"/>
                <a:gd name="T40" fmla="*/ 142 w 199"/>
                <a:gd name="T41" fmla="*/ 113 h 283"/>
                <a:gd name="T42" fmla="*/ 114 w 199"/>
                <a:gd name="T43" fmla="*/ 11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9" h="283">
                  <a:moveTo>
                    <a:pt x="114" y="113"/>
                  </a:moveTo>
                  <a:lnTo>
                    <a:pt x="114" y="57"/>
                  </a:lnTo>
                  <a:lnTo>
                    <a:pt x="86" y="57"/>
                  </a:lnTo>
                  <a:lnTo>
                    <a:pt x="86" y="28"/>
                  </a:lnTo>
                  <a:lnTo>
                    <a:pt x="57" y="0"/>
                  </a:lnTo>
                  <a:lnTo>
                    <a:pt x="29" y="57"/>
                  </a:lnTo>
                  <a:lnTo>
                    <a:pt x="57" y="57"/>
                  </a:lnTo>
                  <a:lnTo>
                    <a:pt x="0" y="113"/>
                  </a:lnTo>
                  <a:lnTo>
                    <a:pt x="29" y="142"/>
                  </a:lnTo>
                  <a:lnTo>
                    <a:pt x="29" y="113"/>
                  </a:lnTo>
                  <a:lnTo>
                    <a:pt x="57" y="142"/>
                  </a:lnTo>
                  <a:lnTo>
                    <a:pt x="29" y="170"/>
                  </a:lnTo>
                  <a:lnTo>
                    <a:pt x="29" y="198"/>
                  </a:lnTo>
                  <a:lnTo>
                    <a:pt x="57" y="198"/>
                  </a:lnTo>
                  <a:lnTo>
                    <a:pt x="57" y="227"/>
                  </a:lnTo>
                  <a:lnTo>
                    <a:pt x="114" y="283"/>
                  </a:lnTo>
                  <a:lnTo>
                    <a:pt x="142" y="255"/>
                  </a:lnTo>
                  <a:lnTo>
                    <a:pt x="142" y="227"/>
                  </a:lnTo>
                  <a:lnTo>
                    <a:pt x="199" y="198"/>
                  </a:lnTo>
                  <a:lnTo>
                    <a:pt x="199" y="170"/>
                  </a:lnTo>
                  <a:lnTo>
                    <a:pt x="142" y="113"/>
                  </a:lnTo>
                  <a:lnTo>
                    <a:pt x="114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9" name="Freeform 768"/>
            <p:cNvSpPr>
              <a:spLocks/>
            </p:cNvSpPr>
            <p:nvPr/>
          </p:nvSpPr>
          <p:spPr bwMode="auto">
            <a:xfrm>
              <a:off x="4741" y="3081"/>
              <a:ext cx="255" cy="312"/>
            </a:xfrm>
            <a:custGeom>
              <a:avLst/>
              <a:gdLst>
                <a:gd name="T0" fmla="*/ 198 w 255"/>
                <a:gd name="T1" fmla="*/ 0 h 312"/>
                <a:gd name="T2" fmla="*/ 170 w 255"/>
                <a:gd name="T3" fmla="*/ 0 h 312"/>
                <a:gd name="T4" fmla="*/ 113 w 255"/>
                <a:gd name="T5" fmla="*/ 28 h 312"/>
                <a:gd name="T6" fmla="*/ 85 w 255"/>
                <a:gd name="T7" fmla="*/ 0 h 312"/>
                <a:gd name="T8" fmla="*/ 85 w 255"/>
                <a:gd name="T9" fmla="*/ 28 h 312"/>
                <a:gd name="T10" fmla="*/ 28 w 255"/>
                <a:gd name="T11" fmla="*/ 56 h 312"/>
                <a:gd name="T12" fmla="*/ 0 w 255"/>
                <a:gd name="T13" fmla="*/ 85 h 312"/>
                <a:gd name="T14" fmla="*/ 28 w 255"/>
                <a:gd name="T15" fmla="*/ 141 h 312"/>
                <a:gd name="T16" fmla="*/ 28 w 255"/>
                <a:gd name="T17" fmla="*/ 113 h 312"/>
                <a:gd name="T18" fmla="*/ 56 w 255"/>
                <a:gd name="T19" fmla="*/ 113 h 312"/>
                <a:gd name="T20" fmla="*/ 56 w 255"/>
                <a:gd name="T21" fmla="*/ 170 h 312"/>
                <a:gd name="T22" fmla="*/ 28 w 255"/>
                <a:gd name="T23" fmla="*/ 198 h 312"/>
                <a:gd name="T24" fmla="*/ 28 w 255"/>
                <a:gd name="T25" fmla="*/ 283 h 312"/>
                <a:gd name="T26" fmla="*/ 85 w 255"/>
                <a:gd name="T27" fmla="*/ 283 h 312"/>
                <a:gd name="T28" fmla="*/ 85 w 255"/>
                <a:gd name="T29" fmla="*/ 312 h 312"/>
                <a:gd name="T30" fmla="*/ 113 w 255"/>
                <a:gd name="T31" fmla="*/ 283 h 312"/>
                <a:gd name="T32" fmla="*/ 198 w 255"/>
                <a:gd name="T33" fmla="*/ 255 h 312"/>
                <a:gd name="T34" fmla="*/ 255 w 255"/>
                <a:gd name="T35" fmla="*/ 226 h 312"/>
                <a:gd name="T36" fmla="*/ 198 w 255"/>
                <a:gd name="T37" fmla="*/ 170 h 312"/>
                <a:gd name="T38" fmla="*/ 198 w 255"/>
                <a:gd name="T39" fmla="*/ 141 h 312"/>
                <a:gd name="T40" fmla="*/ 170 w 255"/>
                <a:gd name="T41" fmla="*/ 141 h 312"/>
                <a:gd name="T42" fmla="*/ 170 w 255"/>
                <a:gd name="T43" fmla="*/ 113 h 312"/>
                <a:gd name="T44" fmla="*/ 198 w 255"/>
                <a:gd name="T45" fmla="*/ 85 h 312"/>
                <a:gd name="T46" fmla="*/ 170 w 255"/>
                <a:gd name="T47" fmla="*/ 56 h 312"/>
                <a:gd name="T48" fmla="*/ 170 w 255"/>
                <a:gd name="T49" fmla="*/ 85 h 312"/>
                <a:gd name="T50" fmla="*/ 141 w 255"/>
                <a:gd name="T51" fmla="*/ 56 h 312"/>
                <a:gd name="T52" fmla="*/ 198 w 255"/>
                <a:gd name="T53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55" h="312">
                  <a:moveTo>
                    <a:pt x="198" y="0"/>
                  </a:moveTo>
                  <a:lnTo>
                    <a:pt x="170" y="0"/>
                  </a:lnTo>
                  <a:lnTo>
                    <a:pt x="113" y="28"/>
                  </a:lnTo>
                  <a:lnTo>
                    <a:pt x="85" y="0"/>
                  </a:lnTo>
                  <a:lnTo>
                    <a:pt x="85" y="28"/>
                  </a:lnTo>
                  <a:lnTo>
                    <a:pt x="28" y="56"/>
                  </a:lnTo>
                  <a:lnTo>
                    <a:pt x="0" y="85"/>
                  </a:lnTo>
                  <a:lnTo>
                    <a:pt x="28" y="141"/>
                  </a:lnTo>
                  <a:lnTo>
                    <a:pt x="28" y="113"/>
                  </a:lnTo>
                  <a:lnTo>
                    <a:pt x="56" y="113"/>
                  </a:lnTo>
                  <a:lnTo>
                    <a:pt x="56" y="170"/>
                  </a:lnTo>
                  <a:lnTo>
                    <a:pt x="28" y="198"/>
                  </a:lnTo>
                  <a:lnTo>
                    <a:pt x="28" y="283"/>
                  </a:lnTo>
                  <a:lnTo>
                    <a:pt x="85" y="283"/>
                  </a:lnTo>
                  <a:lnTo>
                    <a:pt x="85" y="312"/>
                  </a:lnTo>
                  <a:lnTo>
                    <a:pt x="113" y="283"/>
                  </a:lnTo>
                  <a:lnTo>
                    <a:pt x="198" y="255"/>
                  </a:lnTo>
                  <a:lnTo>
                    <a:pt x="255" y="226"/>
                  </a:lnTo>
                  <a:lnTo>
                    <a:pt x="198" y="170"/>
                  </a:lnTo>
                  <a:lnTo>
                    <a:pt x="198" y="141"/>
                  </a:lnTo>
                  <a:lnTo>
                    <a:pt x="170" y="141"/>
                  </a:lnTo>
                  <a:lnTo>
                    <a:pt x="170" y="113"/>
                  </a:lnTo>
                  <a:lnTo>
                    <a:pt x="198" y="85"/>
                  </a:lnTo>
                  <a:lnTo>
                    <a:pt x="170" y="56"/>
                  </a:lnTo>
                  <a:lnTo>
                    <a:pt x="170" y="85"/>
                  </a:lnTo>
                  <a:lnTo>
                    <a:pt x="141" y="56"/>
                  </a:lnTo>
                  <a:lnTo>
                    <a:pt x="198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0" name="Freeform 769"/>
            <p:cNvSpPr>
              <a:spLocks/>
            </p:cNvSpPr>
            <p:nvPr/>
          </p:nvSpPr>
          <p:spPr bwMode="auto">
            <a:xfrm>
              <a:off x="4939" y="2911"/>
              <a:ext cx="114" cy="170"/>
            </a:xfrm>
            <a:custGeom>
              <a:avLst/>
              <a:gdLst>
                <a:gd name="T0" fmla="*/ 57 w 114"/>
                <a:gd name="T1" fmla="*/ 0 h 170"/>
                <a:gd name="T2" fmla="*/ 85 w 114"/>
                <a:gd name="T3" fmla="*/ 28 h 170"/>
                <a:gd name="T4" fmla="*/ 114 w 114"/>
                <a:gd name="T5" fmla="*/ 85 h 170"/>
                <a:gd name="T6" fmla="*/ 57 w 114"/>
                <a:gd name="T7" fmla="*/ 113 h 170"/>
                <a:gd name="T8" fmla="*/ 57 w 114"/>
                <a:gd name="T9" fmla="*/ 170 h 170"/>
                <a:gd name="T10" fmla="*/ 29 w 114"/>
                <a:gd name="T11" fmla="*/ 170 h 170"/>
                <a:gd name="T12" fmla="*/ 29 w 114"/>
                <a:gd name="T13" fmla="*/ 141 h 170"/>
                <a:gd name="T14" fmla="*/ 0 w 114"/>
                <a:gd name="T15" fmla="*/ 113 h 170"/>
                <a:gd name="T16" fmla="*/ 29 w 114"/>
                <a:gd name="T17" fmla="*/ 85 h 170"/>
                <a:gd name="T18" fmla="*/ 29 w 114"/>
                <a:gd name="T19" fmla="*/ 28 h 170"/>
                <a:gd name="T20" fmla="*/ 57 w 114"/>
                <a:gd name="T2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4" h="170">
                  <a:moveTo>
                    <a:pt x="57" y="0"/>
                  </a:moveTo>
                  <a:lnTo>
                    <a:pt x="85" y="28"/>
                  </a:lnTo>
                  <a:lnTo>
                    <a:pt x="114" y="85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29" y="170"/>
                  </a:lnTo>
                  <a:lnTo>
                    <a:pt x="29" y="141"/>
                  </a:lnTo>
                  <a:lnTo>
                    <a:pt x="0" y="113"/>
                  </a:lnTo>
                  <a:lnTo>
                    <a:pt x="29" y="85"/>
                  </a:lnTo>
                  <a:lnTo>
                    <a:pt x="29" y="28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1" name="Freeform 770"/>
            <p:cNvSpPr>
              <a:spLocks/>
            </p:cNvSpPr>
            <p:nvPr/>
          </p:nvSpPr>
          <p:spPr bwMode="auto">
            <a:xfrm>
              <a:off x="4741" y="2967"/>
              <a:ext cx="198" cy="170"/>
            </a:xfrm>
            <a:custGeom>
              <a:avLst/>
              <a:gdLst>
                <a:gd name="T0" fmla="*/ 198 w 198"/>
                <a:gd name="T1" fmla="*/ 57 h 170"/>
                <a:gd name="T2" fmla="*/ 170 w 198"/>
                <a:gd name="T3" fmla="*/ 29 h 170"/>
                <a:gd name="T4" fmla="*/ 141 w 198"/>
                <a:gd name="T5" fmla="*/ 29 h 170"/>
                <a:gd name="T6" fmla="*/ 113 w 198"/>
                <a:gd name="T7" fmla="*/ 0 h 170"/>
                <a:gd name="T8" fmla="*/ 85 w 198"/>
                <a:gd name="T9" fmla="*/ 57 h 170"/>
                <a:gd name="T10" fmla="*/ 0 w 198"/>
                <a:gd name="T11" fmla="*/ 85 h 170"/>
                <a:gd name="T12" fmla="*/ 28 w 198"/>
                <a:gd name="T13" fmla="*/ 114 h 170"/>
                <a:gd name="T14" fmla="*/ 0 w 198"/>
                <a:gd name="T15" fmla="*/ 142 h 170"/>
                <a:gd name="T16" fmla="*/ 0 w 198"/>
                <a:gd name="T17" fmla="*/ 170 h 170"/>
                <a:gd name="T18" fmla="*/ 28 w 198"/>
                <a:gd name="T19" fmla="*/ 170 h 170"/>
                <a:gd name="T20" fmla="*/ 85 w 198"/>
                <a:gd name="T21" fmla="*/ 142 h 170"/>
                <a:gd name="T22" fmla="*/ 85 w 198"/>
                <a:gd name="T23" fmla="*/ 114 h 170"/>
                <a:gd name="T24" fmla="*/ 113 w 198"/>
                <a:gd name="T25" fmla="*/ 142 h 170"/>
                <a:gd name="T26" fmla="*/ 170 w 198"/>
                <a:gd name="T27" fmla="*/ 114 h 170"/>
                <a:gd name="T28" fmla="*/ 198 w 198"/>
                <a:gd name="T29" fmla="*/ 5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8" h="170">
                  <a:moveTo>
                    <a:pt x="198" y="57"/>
                  </a:moveTo>
                  <a:lnTo>
                    <a:pt x="170" y="29"/>
                  </a:lnTo>
                  <a:lnTo>
                    <a:pt x="141" y="29"/>
                  </a:lnTo>
                  <a:lnTo>
                    <a:pt x="113" y="0"/>
                  </a:lnTo>
                  <a:lnTo>
                    <a:pt x="85" y="57"/>
                  </a:lnTo>
                  <a:lnTo>
                    <a:pt x="0" y="85"/>
                  </a:lnTo>
                  <a:lnTo>
                    <a:pt x="28" y="114"/>
                  </a:lnTo>
                  <a:lnTo>
                    <a:pt x="0" y="142"/>
                  </a:lnTo>
                  <a:lnTo>
                    <a:pt x="0" y="170"/>
                  </a:lnTo>
                  <a:lnTo>
                    <a:pt x="28" y="170"/>
                  </a:lnTo>
                  <a:lnTo>
                    <a:pt x="85" y="142"/>
                  </a:lnTo>
                  <a:lnTo>
                    <a:pt x="85" y="114"/>
                  </a:lnTo>
                  <a:lnTo>
                    <a:pt x="113" y="142"/>
                  </a:lnTo>
                  <a:lnTo>
                    <a:pt x="170" y="114"/>
                  </a:lnTo>
                  <a:lnTo>
                    <a:pt x="198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2" name="Freeform 772"/>
            <p:cNvSpPr>
              <a:spLocks/>
            </p:cNvSpPr>
            <p:nvPr/>
          </p:nvSpPr>
          <p:spPr bwMode="auto">
            <a:xfrm>
              <a:off x="4968" y="2655"/>
              <a:ext cx="170" cy="142"/>
            </a:xfrm>
            <a:custGeom>
              <a:avLst/>
              <a:gdLst>
                <a:gd name="T0" fmla="*/ 113 w 170"/>
                <a:gd name="T1" fmla="*/ 142 h 142"/>
                <a:gd name="T2" fmla="*/ 28 w 170"/>
                <a:gd name="T3" fmla="*/ 142 h 142"/>
                <a:gd name="T4" fmla="*/ 0 w 170"/>
                <a:gd name="T5" fmla="*/ 86 h 142"/>
                <a:gd name="T6" fmla="*/ 56 w 170"/>
                <a:gd name="T7" fmla="*/ 57 h 142"/>
                <a:gd name="T8" fmla="*/ 56 w 170"/>
                <a:gd name="T9" fmla="*/ 29 h 142"/>
                <a:gd name="T10" fmla="*/ 85 w 170"/>
                <a:gd name="T11" fmla="*/ 0 h 142"/>
                <a:gd name="T12" fmla="*/ 113 w 170"/>
                <a:gd name="T13" fmla="*/ 29 h 142"/>
                <a:gd name="T14" fmla="*/ 141 w 170"/>
                <a:gd name="T15" fmla="*/ 0 h 142"/>
                <a:gd name="T16" fmla="*/ 170 w 170"/>
                <a:gd name="T17" fmla="*/ 29 h 142"/>
                <a:gd name="T18" fmla="*/ 170 w 170"/>
                <a:gd name="T19" fmla="*/ 86 h 142"/>
                <a:gd name="T20" fmla="*/ 113 w 170"/>
                <a:gd name="T21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142">
                  <a:moveTo>
                    <a:pt x="113" y="142"/>
                  </a:moveTo>
                  <a:lnTo>
                    <a:pt x="28" y="142"/>
                  </a:lnTo>
                  <a:lnTo>
                    <a:pt x="0" y="86"/>
                  </a:lnTo>
                  <a:lnTo>
                    <a:pt x="56" y="57"/>
                  </a:lnTo>
                  <a:lnTo>
                    <a:pt x="56" y="29"/>
                  </a:lnTo>
                  <a:lnTo>
                    <a:pt x="85" y="0"/>
                  </a:lnTo>
                  <a:lnTo>
                    <a:pt x="113" y="29"/>
                  </a:lnTo>
                  <a:lnTo>
                    <a:pt x="141" y="0"/>
                  </a:lnTo>
                  <a:lnTo>
                    <a:pt x="170" y="29"/>
                  </a:lnTo>
                  <a:lnTo>
                    <a:pt x="170" y="86"/>
                  </a:lnTo>
                  <a:lnTo>
                    <a:pt x="113" y="14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3" name="Freeform 774"/>
            <p:cNvSpPr>
              <a:spLocks/>
            </p:cNvSpPr>
            <p:nvPr/>
          </p:nvSpPr>
          <p:spPr bwMode="auto">
            <a:xfrm>
              <a:off x="4826" y="2741"/>
              <a:ext cx="255" cy="113"/>
            </a:xfrm>
            <a:custGeom>
              <a:avLst/>
              <a:gdLst>
                <a:gd name="T0" fmla="*/ 142 w 255"/>
                <a:gd name="T1" fmla="*/ 0 h 113"/>
                <a:gd name="T2" fmla="*/ 85 w 255"/>
                <a:gd name="T3" fmla="*/ 0 h 113"/>
                <a:gd name="T4" fmla="*/ 0 w 255"/>
                <a:gd name="T5" fmla="*/ 85 h 113"/>
                <a:gd name="T6" fmla="*/ 85 w 255"/>
                <a:gd name="T7" fmla="*/ 113 h 113"/>
                <a:gd name="T8" fmla="*/ 170 w 255"/>
                <a:gd name="T9" fmla="*/ 113 h 113"/>
                <a:gd name="T10" fmla="*/ 198 w 255"/>
                <a:gd name="T11" fmla="*/ 85 h 113"/>
                <a:gd name="T12" fmla="*/ 255 w 255"/>
                <a:gd name="T13" fmla="*/ 56 h 113"/>
                <a:gd name="T14" fmla="*/ 170 w 255"/>
                <a:gd name="T15" fmla="*/ 56 h 113"/>
                <a:gd name="T16" fmla="*/ 142 w 255"/>
                <a:gd name="T1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5" h="113">
                  <a:moveTo>
                    <a:pt x="142" y="0"/>
                  </a:moveTo>
                  <a:lnTo>
                    <a:pt x="85" y="0"/>
                  </a:lnTo>
                  <a:lnTo>
                    <a:pt x="0" y="85"/>
                  </a:lnTo>
                  <a:lnTo>
                    <a:pt x="85" y="113"/>
                  </a:lnTo>
                  <a:lnTo>
                    <a:pt x="170" y="113"/>
                  </a:lnTo>
                  <a:lnTo>
                    <a:pt x="198" y="85"/>
                  </a:lnTo>
                  <a:lnTo>
                    <a:pt x="255" y="56"/>
                  </a:lnTo>
                  <a:lnTo>
                    <a:pt x="170" y="56"/>
                  </a:lnTo>
                  <a:lnTo>
                    <a:pt x="142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4" name="Freeform 775"/>
            <p:cNvSpPr>
              <a:spLocks/>
            </p:cNvSpPr>
            <p:nvPr/>
          </p:nvSpPr>
          <p:spPr bwMode="auto">
            <a:xfrm>
              <a:off x="4712" y="2797"/>
              <a:ext cx="284" cy="255"/>
            </a:xfrm>
            <a:custGeom>
              <a:avLst/>
              <a:gdLst>
                <a:gd name="T0" fmla="*/ 29 w 284"/>
                <a:gd name="T1" fmla="*/ 255 h 255"/>
                <a:gd name="T2" fmla="*/ 114 w 284"/>
                <a:gd name="T3" fmla="*/ 227 h 255"/>
                <a:gd name="T4" fmla="*/ 142 w 284"/>
                <a:gd name="T5" fmla="*/ 170 h 255"/>
                <a:gd name="T6" fmla="*/ 170 w 284"/>
                <a:gd name="T7" fmla="*/ 199 h 255"/>
                <a:gd name="T8" fmla="*/ 199 w 284"/>
                <a:gd name="T9" fmla="*/ 199 h 255"/>
                <a:gd name="T10" fmla="*/ 227 w 284"/>
                <a:gd name="T11" fmla="*/ 227 h 255"/>
                <a:gd name="T12" fmla="*/ 256 w 284"/>
                <a:gd name="T13" fmla="*/ 199 h 255"/>
                <a:gd name="T14" fmla="*/ 256 w 284"/>
                <a:gd name="T15" fmla="*/ 142 h 255"/>
                <a:gd name="T16" fmla="*/ 284 w 284"/>
                <a:gd name="T17" fmla="*/ 114 h 255"/>
                <a:gd name="T18" fmla="*/ 284 w 284"/>
                <a:gd name="T19" fmla="*/ 57 h 255"/>
                <a:gd name="T20" fmla="*/ 199 w 284"/>
                <a:gd name="T21" fmla="*/ 57 h 255"/>
                <a:gd name="T22" fmla="*/ 114 w 284"/>
                <a:gd name="T23" fmla="*/ 29 h 255"/>
                <a:gd name="T24" fmla="*/ 85 w 284"/>
                <a:gd name="T25" fmla="*/ 0 h 255"/>
                <a:gd name="T26" fmla="*/ 85 w 284"/>
                <a:gd name="T27" fmla="*/ 57 h 255"/>
                <a:gd name="T28" fmla="*/ 85 w 284"/>
                <a:gd name="T29" fmla="*/ 85 h 255"/>
                <a:gd name="T30" fmla="*/ 114 w 284"/>
                <a:gd name="T31" fmla="*/ 57 h 255"/>
                <a:gd name="T32" fmla="*/ 114 w 284"/>
                <a:gd name="T33" fmla="*/ 85 h 255"/>
                <a:gd name="T34" fmla="*/ 85 w 284"/>
                <a:gd name="T35" fmla="*/ 114 h 255"/>
                <a:gd name="T36" fmla="*/ 57 w 284"/>
                <a:gd name="T37" fmla="*/ 114 h 255"/>
                <a:gd name="T38" fmla="*/ 0 w 284"/>
                <a:gd name="T39" fmla="*/ 170 h 255"/>
                <a:gd name="T40" fmla="*/ 29 w 284"/>
                <a:gd name="T41" fmla="*/ 227 h 255"/>
                <a:gd name="T42" fmla="*/ 29 w 284"/>
                <a:gd name="T43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4" h="255">
                  <a:moveTo>
                    <a:pt x="29" y="255"/>
                  </a:moveTo>
                  <a:lnTo>
                    <a:pt x="114" y="227"/>
                  </a:lnTo>
                  <a:lnTo>
                    <a:pt x="142" y="170"/>
                  </a:lnTo>
                  <a:lnTo>
                    <a:pt x="170" y="199"/>
                  </a:lnTo>
                  <a:lnTo>
                    <a:pt x="199" y="199"/>
                  </a:lnTo>
                  <a:lnTo>
                    <a:pt x="227" y="227"/>
                  </a:lnTo>
                  <a:lnTo>
                    <a:pt x="256" y="199"/>
                  </a:lnTo>
                  <a:lnTo>
                    <a:pt x="256" y="142"/>
                  </a:lnTo>
                  <a:lnTo>
                    <a:pt x="284" y="114"/>
                  </a:lnTo>
                  <a:lnTo>
                    <a:pt x="284" y="57"/>
                  </a:lnTo>
                  <a:lnTo>
                    <a:pt x="199" y="57"/>
                  </a:lnTo>
                  <a:lnTo>
                    <a:pt x="114" y="29"/>
                  </a:lnTo>
                  <a:lnTo>
                    <a:pt x="85" y="0"/>
                  </a:lnTo>
                  <a:lnTo>
                    <a:pt x="85" y="57"/>
                  </a:lnTo>
                  <a:lnTo>
                    <a:pt x="85" y="85"/>
                  </a:lnTo>
                  <a:lnTo>
                    <a:pt x="114" y="57"/>
                  </a:lnTo>
                  <a:lnTo>
                    <a:pt x="114" y="85"/>
                  </a:lnTo>
                  <a:lnTo>
                    <a:pt x="85" y="114"/>
                  </a:lnTo>
                  <a:lnTo>
                    <a:pt x="57" y="114"/>
                  </a:lnTo>
                  <a:lnTo>
                    <a:pt x="0" y="170"/>
                  </a:lnTo>
                  <a:lnTo>
                    <a:pt x="29" y="227"/>
                  </a:lnTo>
                  <a:lnTo>
                    <a:pt x="29" y="25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5" name="Freeform 776"/>
            <p:cNvSpPr>
              <a:spLocks/>
            </p:cNvSpPr>
            <p:nvPr/>
          </p:nvSpPr>
          <p:spPr bwMode="auto">
            <a:xfrm>
              <a:off x="1395" y="5944"/>
              <a:ext cx="114" cy="57"/>
            </a:xfrm>
            <a:custGeom>
              <a:avLst/>
              <a:gdLst>
                <a:gd name="T0" fmla="*/ 114 w 114"/>
                <a:gd name="T1" fmla="*/ 0 h 57"/>
                <a:gd name="T2" fmla="*/ 57 w 114"/>
                <a:gd name="T3" fmla="*/ 57 h 57"/>
                <a:gd name="T4" fmla="*/ 0 w 114"/>
                <a:gd name="T5" fmla="*/ 57 h 57"/>
                <a:gd name="T6" fmla="*/ 86 w 114"/>
                <a:gd name="T7" fmla="*/ 0 h 57"/>
                <a:gd name="T8" fmla="*/ 114 w 114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57">
                  <a:moveTo>
                    <a:pt x="114" y="0"/>
                  </a:moveTo>
                  <a:lnTo>
                    <a:pt x="57" y="57"/>
                  </a:lnTo>
                  <a:lnTo>
                    <a:pt x="0" y="57"/>
                  </a:lnTo>
                  <a:lnTo>
                    <a:pt x="86" y="0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6" name="Freeform 902"/>
            <p:cNvSpPr>
              <a:spLocks/>
            </p:cNvSpPr>
            <p:nvPr/>
          </p:nvSpPr>
          <p:spPr bwMode="auto">
            <a:xfrm>
              <a:off x="573" y="5689"/>
              <a:ext cx="341" cy="113"/>
            </a:xfrm>
            <a:custGeom>
              <a:avLst/>
              <a:gdLst>
                <a:gd name="T0" fmla="*/ 255 w 341"/>
                <a:gd name="T1" fmla="*/ 0 h 113"/>
                <a:gd name="T2" fmla="*/ 85 w 341"/>
                <a:gd name="T3" fmla="*/ 0 h 113"/>
                <a:gd name="T4" fmla="*/ 0 w 341"/>
                <a:gd name="T5" fmla="*/ 57 h 113"/>
                <a:gd name="T6" fmla="*/ 0 w 341"/>
                <a:gd name="T7" fmla="*/ 85 h 113"/>
                <a:gd name="T8" fmla="*/ 142 w 341"/>
                <a:gd name="T9" fmla="*/ 113 h 113"/>
                <a:gd name="T10" fmla="*/ 227 w 341"/>
                <a:gd name="T11" fmla="*/ 113 h 113"/>
                <a:gd name="T12" fmla="*/ 341 w 341"/>
                <a:gd name="T13" fmla="*/ 57 h 113"/>
                <a:gd name="T14" fmla="*/ 341 w 341"/>
                <a:gd name="T15" fmla="*/ 28 h 113"/>
                <a:gd name="T16" fmla="*/ 255 w 341"/>
                <a:gd name="T1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" h="113">
                  <a:moveTo>
                    <a:pt x="255" y="0"/>
                  </a:moveTo>
                  <a:lnTo>
                    <a:pt x="85" y="0"/>
                  </a:lnTo>
                  <a:lnTo>
                    <a:pt x="0" y="57"/>
                  </a:lnTo>
                  <a:lnTo>
                    <a:pt x="0" y="85"/>
                  </a:lnTo>
                  <a:lnTo>
                    <a:pt x="142" y="113"/>
                  </a:lnTo>
                  <a:lnTo>
                    <a:pt x="227" y="113"/>
                  </a:lnTo>
                  <a:lnTo>
                    <a:pt x="341" y="57"/>
                  </a:lnTo>
                  <a:lnTo>
                    <a:pt x="341" y="28"/>
                  </a:lnTo>
                  <a:lnTo>
                    <a:pt x="255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80" name="Group 904"/>
          <p:cNvGrpSpPr>
            <a:grpSpLocks/>
          </p:cNvGrpSpPr>
          <p:nvPr/>
        </p:nvGrpSpPr>
        <p:grpSpPr bwMode="auto">
          <a:xfrm>
            <a:off x="6724003" y="1764742"/>
            <a:ext cx="5363315" cy="2764587"/>
            <a:chOff x="630" y="2032"/>
            <a:chExt cx="6435" cy="3317"/>
          </a:xfrm>
        </p:grpSpPr>
        <p:sp>
          <p:nvSpPr>
            <p:cNvPr id="295" name="Freeform 728"/>
            <p:cNvSpPr>
              <a:spLocks/>
            </p:cNvSpPr>
            <p:nvPr/>
          </p:nvSpPr>
          <p:spPr bwMode="auto">
            <a:xfrm>
              <a:off x="630" y="2032"/>
              <a:ext cx="6407" cy="3317"/>
            </a:xfrm>
            <a:custGeom>
              <a:avLst/>
              <a:gdLst>
                <a:gd name="T0" fmla="*/ 0 w 6407"/>
                <a:gd name="T1" fmla="*/ 3317 h 3317"/>
                <a:gd name="T2" fmla="*/ 3402 w 6407"/>
                <a:gd name="T3" fmla="*/ 1786 h 3317"/>
                <a:gd name="T4" fmla="*/ 5103 w 6407"/>
                <a:gd name="T5" fmla="*/ 1786 h 3317"/>
                <a:gd name="T6" fmla="*/ 6407 w 6407"/>
                <a:gd name="T7" fmla="*/ 0 h 3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07" h="3317">
                  <a:moveTo>
                    <a:pt x="0" y="3317"/>
                  </a:moveTo>
                  <a:lnTo>
                    <a:pt x="3402" y="1786"/>
                  </a:lnTo>
                  <a:lnTo>
                    <a:pt x="5103" y="1786"/>
                  </a:lnTo>
                  <a:lnTo>
                    <a:pt x="6407" y="0"/>
                  </a:lnTo>
                </a:path>
              </a:pathLst>
            </a:cu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6" name="Freeform 729"/>
            <p:cNvSpPr>
              <a:spLocks/>
            </p:cNvSpPr>
            <p:nvPr/>
          </p:nvSpPr>
          <p:spPr bwMode="auto">
            <a:xfrm>
              <a:off x="6243" y="3109"/>
              <a:ext cx="822" cy="227"/>
            </a:xfrm>
            <a:custGeom>
              <a:avLst/>
              <a:gdLst>
                <a:gd name="T0" fmla="*/ 0 w 822"/>
                <a:gd name="T1" fmla="*/ 0 h 227"/>
                <a:gd name="T2" fmla="*/ 227 w 822"/>
                <a:gd name="T3" fmla="*/ 227 h 227"/>
                <a:gd name="T4" fmla="*/ 822 w 822"/>
                <a:gd name="T5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2" h="227">
                  <a:moveTo>
                    <a:pt x="0" y="0"/>
                  </a:moveTo>
                  <a:lnTo>
                    <a:pt x="227" y="227"/>
                  </a:lnTo>
                  <a:lnTo>
                    <a:pt x="822" y="227"/>
                  </a:lnTo>
                </a:path>
              </a:pathLst>
            </a:cu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1" name="Group 903"/>
          <p:cNvGrpSpPr>
            <a:grpSpLocks/>
          </p:cNvGrpSpPr>
          <p:nvPr/>
        </p:nvGrpSpPr>
        <p:grpSpPr bwMode="auto">
          <a:xfrm>
            <a:off x="6676496" y="134494"/>
            <a:ext cx="5364148" cy="4938250"/>
            <a:chOff x="573" y="76"/>
            <a:chExt cx="6436" cy="5925"/>
          </a:xfrm>
        </p:grpSpPr>
        <p:sp>
          <p:nvSpPr>
            <p:cNvPr id="224" name="Freeform 698"/>
            <p:cNvSpPr>
              <a:spLocks/>
            </p:cNvSpPr>
            <p:nvPr/>
          </p:nvSpPr>
          <p:spPr bwMode="auto">
            <a:xfrm>
              <a:off x="5506" y="76"/>
              <a:ext cx="312" cy="368"/>
            </a:xfrm>
            <a:custGeom>
              <a:avLst/>
              <a:gdLst>
                <a:gd name="T0" fmla="*/ 312 w 312"/>
                <a:gd name="T1" fmla="*/ 0 h 368"/>
                <a:gd name="T2" fmla="*/ 227 w 312"/>
                <a:gd name="T3" fmla="*/ 28 h 368"/>
                <a:gd name="T4" fmla="*/ 57 w 312"/>
                <a:gd name="T5" fmla="*/ 226 h 368"/>
                <a:gd name="T6" fmla="*/ 85 w 312"/>
                <a:gd name="T7" fmla="*/ 283 h 368"/>
                <a:gd name="T8" fmla="*/ 0 w 312"/>
                <a:gd name="T9" fmla="*/ 311 h 368"/>
                <a:gd name="T10" fmla="*/ 29 w 312"/>
                <a:gd name="T11" fmla="*/ 368 h 368"/>
                <a:gd name="T12" fmla="*/ 85 w 312"/>
                <a:gd name="T13" fmla="*/ 311 h 368"/>
                <a:gd name="T14" fmla="*/ 114 w 312"/>
                <a:gd name="T15" fmla="*/ 255 h 368"/>
                <a:gd name="T16" fmla="*/ 170 w 312"/>
                <a:gd name="T17" fmla="*/ 226 h 368"/>
                <a:gd name="T18" fmla="*/ 170 w 312"/>
                <a:gd name="T19" fmla="*/ 170 h 368"/>
                <a:gd name="T20" fmla="*/ 255 w 312"/>
                <a:gd name="T21" fmla="*/ 170 h 368"/>
                <a:gd name="T22" fmla="*/ 284 w 312"/>
                <a:gd name="T23" fmla="*/ 113 h 368"/>
                <a:gd name="T24" fmla="*/ 255 w 312"/>
                <a:gd name="T25" fmla="*/ 85 h 368"/>
                <a:gd name="T26" fmla="*/ 312 w 312"/>
                <a:gd name="T27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2" h="368">
                  <a:moveTo>
                    <a:pt x="312" y="0"/>
                  </a:moveTo>
                  <a:lnTo>
                    <a:pt x="227" y="28"/>
                  </a:lnTo>
                  <a:lnTo>
                    <a:pt x="57" y="226"/>
                  </a:lnTo>
                  <a:lnTo>
                    <a:pt x="85" y="283"/>
                  </a:lnTo>
                  <a:lnTo>
                    <a:pt x="0" y="311"/>
                  </a:lnTo>
                  <a:lnTo>
                    <a:pt x="29" y="368"/>
                  </a:lnTo>
                  <a:lnTo>
                    <a:pt x="85" y="311"/>
                  </a:lnTo>
                  <a:lnTo>
                    <a:pt x="114" y="255"/>
                  </a:lnTo>
                  <a:lnTo>
                    <a:pt x="170" y="226"/>
                  </a:lnTo>
                  <a:lnTo>
                    <a:pt x="170" y="170"/>
                  </a:lnTo>
                  <a:lnTo>
                    <a:pt x="255" y="170"/>
                  </a:lnTo>
                  <a:lnTo>
                    <a:pt x="284" y="113"/>
                  </a:lnTo>
                  <a:lnTo>
                    <a:pt x="255" y="85"/>
                  </a:lnTo>
                  <a:lnTo>
                    <a:pt x="31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5" name="Freeform 699"/>
            <p:cNvSpPr>
              <a:spLocks/>
            </p:cNvSpPr>
            <p:nvPr/>
          </p:nvSpPr>
          <p:spPr bwMode="auto">
            <a:xfrm>
              <a:off x="5591" y="444"/>
              <a:ext cx="85" cy="29"/>
            </a:xfrm>
            <a:custGeom>
              <a:avLst/>
              <a:gdLst>
                <a:gd name="T0" fmla="*/ 85 w 85"/>
                <a:gd name="T1" fmla="*/ 0 h 29"/>
                <a:gd name="T2" fmla="*/ 0 w 85"/>
                <a:gd name="T3" fmla="*/ 0 h 29"/>
                <a:gd name="T4" fmla="*/ 29 w 85"/>
                <a:gd name="T5" fmla="*/ 29 h 29"/>
                <a:gd name="T6" fmla="*/ 57 w 85"/>
                <a:gd name="T7" fmla="*/ 29 h 29"/>
                <a:gd name="T8" fmla="*/ 85 w 85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9">
                  <a:moveTo>
                    <a:pt x="85" y="0"/>
                  </a:moveTo>
                  <a:lnTo>
                    <a:pt x="0" y="0"/>
                  </a:lnTo>
                  <a:lnTo>
                    <a:pt x="29" y="29"/>
                  </a:lnTo>
                  <a:lnTo>
                    <a:pt x="57" y="29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6" name="Freeform 701"/>
            <p:cNvSpPr>
              <a:spLocks/>
            </p:cNvSpPr>
            <p:nvPr/>
          </p:nvSpPr>
          <p:spPr bwMode="auto">
            <a:xfrm>
              <a:off x="5506" y="529"/>
              <a:ext cx="142" cy="142"/>
            </a:xfrm>
            <a:custGeom>
              <a:avLst/>
              <a:gdLst>
                <a:gd name="T0" fmla="*/ 85 w 142"/>
                <a:gd name="T1" fmla="*/ 0 h 142"/>
                <a:gd name="T2" fmla="*/ 0 w 142"/>
                <a:gd name="T3" fmla="*/ 29 h 142"/>
                <a:gd name="T4" fmla="*/ 0 w 142"/>
                <a:gd name="T5" fmla="*/ 85 h 142"/>
                <a:gd name="T6" fmla="*/ 57 w 142"/>
                <a:gd name="T7" fmla="*/ 142 h 142"/>
                <a:gd name="T8" fmla="*/ 114 w 142"/>
                <a:gd name="T9" fmla="*/ 114 h 142"/>
                <a:gd name="T10" fmla="*/ 142 w 142"/>
                <a:gd name="T11" fmla="*/ 85 h 142"/>
                <a:gd name="T12" fmla="*/ 142 w 142"/>
                <a:gd name="T13" fmla="*/ 29 h 142"/>
                <a:gd name="T14" fmla="*/ 85 w 142"/>
                <a:gd name="T15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" h="142">
                  <a:moveTo>
                    <a:pt x="85" y="0"/>
                  </a:moveTo>
                  <a:lnTo>
                    <a:pt x="0" y="29"/>
                  </a:lnTo>
                  <a:lnTo>
                    <a:pt x="0" y="85"/>
                  </a:lnTo>
                  <a:lnTo>
                    <a:pt x="57" y="142"/>
                  </a:lnTo>
                  <a:lnTo>
                    <a:pt x="114" y="114"/>
                  </a:lnTo>
                  <a:lnTo>
                    <a:pt x="142" y="85"/>
                  </a:lnTo>
                  <a:lnTo>
                    <a:pt x="142" y="29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7" name="Freeform 702"/>
            <p:cNvSpPr>
              <a:spLocks/>
            </p:cNvSpPr>
            <p:nvPr/>
          </p:nvSpPr>
          <p:spPr bwMode="auto">
            <a:xfrm>
              <a:off x="5535" y="699"/>
              <a:ext cx="56" cy="29"/>
            </a:xfrm>
            <a:custGeom>
              <a:avLst/>
              <a:gdLst>
                <a:gd name="T0" fmla="*/ 0 w 56"/>
                <a:gd name="T1" fmla="*/ 0 h 29"/>
                <a:gd name="T2" fmla="*/ 28 w 56"/>
                <a:gd name="T3" fmla="*/ 0 h 29"/>
                <a:gd name="T4" fmla="*/ 56 w 56"/>
                <a:gd name="T5" fmla="*/ 29 h 29"/>
                <a:gd name="T6" fmla="*/ 28 w 56"/>
                <a:gd name="T7" fmla="*/ 29 h 29"/>
                <a:gd name="T8" fmla="*/ 0 w 56"/>
                <a:gd name="T9" fmla="*/ 29 h 29"/>
                <a:gd name="T10" fmla="*/ 0 w 56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29">
                  <a:moveTo>
                    <a:pt x="0" y="0"/>
                  </a:moveTo>
                  <a:lnTo>
                    <a:pt x="28" y="0"/>
                  </a:lnTo>
                  <a:lnTo>
                    <a:pt x="56" y="29"/>
                  </a:lnTo>
                  <a:lnTo>
                    <a:pt x="28" y="29"/>
                  </a:lnTo>
                  <a:lnTo>
                    <a:pt x="0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8" name="Freeform 703"/>
            <p:cNvSpPr>
              <a:spLocks/>
            </p:cNvSpPr>
            <p:nvPr/>
          </p:nvSpPr>
          <p:spPr bwMode="auto">
            <a:xfrm>
              <a:off x="5024" y="1210"/>
              <a:ext cx="255" cy="141"/>
            </a:xfrm>
            <a:custGeom>
              <a:avLst/>
              <a:gdLst>
                <a:gd name="T0" fmla="*/ 255 w 255"/>
                <a:gd name="T1" fmla="*/ 113 h 141"/>
                <a:gd name="T2" fmla="*/ 170 w 255"/>
                <a:gd name="T3" fmla="*/ 141 h 141"/>
                <a:gd name="T4" fmla="*/ 142 w 255"/>
                <a:gd name="T5" fmla="*/ 113 h 141"/>
                <a:gd name="T6" fmla="*/ 57 w 255"/>
                <a:gd name="T7" fmla="*/ 141 h 141"/>
                <a:gd name="T8" fmla="*/ 0 w 255"/>
                <a:gd name="T9" fmla="*/ 85 h 141"/>
                <a:gd name="T10" fmla="*/ 29 w 255"/>
                <a:gd name="T11" fmla="*/ 28 h 141"/>
                <a:gd name="T12" fmla="*/ 142 w 255"/>
                <a:gd name="T13" fmla="*/ 28 h 141"/>
                <a:gd name="T14" fmla="*/ 199 w 255"/>
                <a:gd name="T15" fmla="*/ 0 h 141"/>
                <a:gd name="T16" fmla="*/ 227 w 255"/>
                <a:gd name="T17" fmla="*/ 56 h 141"/>
                <a:gd name="T18" fmla="*/ 255 w 255"/>
                <a:gd name="T19" fmla="*/ 56 h 141"/>
                <a:gd name="T20" fmla="*/ 255 w 255"/>
                <a:gd name="T21" fmla="*/ 11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5" h="141">
                  <a:moveTo>
                    <a:pt x="255" y="113"/>
                  </a:moveTo>
                  <a:lnTo>
                    <a:pt x="170" y="141"/>
                  </a:lnTo>
                  <a:lnTo>
                    <a:pt x="142" y="113"/>
                  </a:lnTo>
                  <a:lnTo>
                    <a:pt x="57" y="141"/>
                  </a:lnTo>
                  <a:lnTo>
                    <a:pt x="0" y="85"/>
                  </a:lnTo>
                  <a:lnTo>
                    <a:pt x="29" y="28"/>
                  </a:lnTo>
                  <a:lnTo>
                    <a:pt x="142" y="28"/>
                  </a:lnTo>
                  <a:lnTo>
                    <a:pt x="199" y="0"/>
                  </a:lnTo>
                  <a:lnTo>
                    <a:pt x="227" y="56"/>
                  </a:lnTo>
                  <a:lnTo>
                    <a:pt x="255" y="56"/>
                  </a:lnTo>
                  <a:lnTo>
                    <a:pt x="255" y="11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9" name="Freeform 704"/>
            <p:cNvSpPr>
              <a:spLocks/>
            </p:cNvSpPr>
            <p:nvPr/>
          </p:nvSpPr>
          <p:spPr bwMode="auto">
            <a:xfrm>
              <a:off x="5421" y="3052"/>
              <a:ext cx="85" cy="85"/>
            </a:xfrm>
            <a:custGeom>
              <a:avLst/>
              <a:gdLst>
                <a:gd name="T0" fmla="*/ 85 w 85"/>
                <a:gd name="T1" fmla="*/ 0 h 85"/>
                <a:gd name="T2" fmla="*/ 0 w 85"/>
                <a:gd name="T3" fmla="*/ 29 h 85"/>
                <a:gd name="T4" fmla="*/ 0 w 85"/>
                <a:gd name="T5" fmla="*/ 85 h 85"/>
                <a:gd name="T6" fmla="*/ 85 w 85"/>
                <a:gd name="T7" fmla="*/ 29 h 85"/>
                <a:gd name="T8" fmla="*/ 85 w 85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85" y="0"/>
                  </a:moveTo>
                  <a:lnTo>
                    <a:pt x="0" y="29"/>
                  </a:lnTo>
                  <a:lnTo>
                    <a:pt x="0" y="85"/>
                  </a:lnTo>
                  <a:lnTo>
                    <a:pt x="85" y="29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0" name="Freeform 705"/>
            <p:cNvSpPr>
              <a:spLocks/>
            </p:cNvSpPr>
            <p:nvPr/>
          </p:nvSpPr>
          <p:spPr bwMode="auto">
            <a:xfrm>
              <a:off x="5563" y="2769"/>
              <a:ext cx="57" cy="85"/>
            </a:xfrm>
            <a:custGeom>
              <a:avLst/>
              <a:gdLst>
                <a:gd name="T0" fmla="*/ 28 w 57"/>
                <a:gd name="T1" fmla="*/ 0 h 85"/>
                <a:gd name="T2" fmla="*/ 0 w 57"/>
                <a:gd name="T3" fmla="*/ 57 h 85"/>
                <a:gd name="T4" fmla="*/ 28 w 57"/>
                <a:gd name="T5" fmla="*/ 85 h 85"/>
                <a:gd name="T6" fmla="*/ 57 w 57"/>
                <a:gd name="T7" fmla="*/ 28 h 85"/>
                <a:gd name="T8" fmla="*/ 57 w 57"/>
                <a:gd name="T9" fmla="*/ 0 h 85"/>
                <a:gd name="T10" fmla="*/ 28 w 57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85">
                  <a:moveTo>
                    <a:pt x="28" y="0"/>
                  </a:moveTo>
                  <a:lnTo>
                    <a:pt x="0" y="57"/>
                  </a:lnTo>
                  <a:lnTo>
                    <a:pt x="28" y="85"/>
                  </a:lnTo>
                  <a:lnTo>
                    <a:pt x="57" y="28"/>
                  </a:lnTo>
                  <a:lnTo>
                    <a:pt x="57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1" name="Freeform 707"/>
            <p:cNvSpPr>
              <a:spLocks/>
            </p:cNvSpPr>
            <p:nvPr/>
          </p:nvSpPr>
          <p:spPr bwMode="auto">
            <a:xfrm>
              <a:off x="3550" y="2882"/>
              <a:ext cx="57" cy="85"/>
            </a:xfrm>
            <a:custGeom>
              <a:avLst/>
              <a:gdLst>
                <a:gd name="T0" fmla="*/ 57 w 57"/>
                <a:gd name="T1" fmla="*/ 0 h 85"/>
                <a:gd name="T2" fmla="*/ 0 w 57"/>
                <a:gd name="T3" fmla="*/ 29 h 85"/>
                <a:gd name="T4" fmla="*/ 28 w 57"/>
                <a:gd name="T5" fmla="*/ 85 h 85"/>
                <a:gd name="T6" fmla="*/ 57 w 57"/>
                <a:gd name="T7" fmla="*/ 29 h 85"/>
                <a:gd name="T8" fmla="*/ 57 w 5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57" y="0"/>
                  </a:moveTo>
                  <a:lnTo>
                    <a:pt x="0" y="29"/>
                  </a:lnTo>
                  <a:lnTo>
                    <a:pt x="28" y="85"/>
                  </a:lnTo>
                  <a:lnTo>
                    <a:pt x="57" y="29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2" name="Freeform 708"/>
            <p:cNvSpPr>
              <a:spLocks/>
            </p:cNvSpPr>
            <p:nvPr/>
          </p:nvSpPr>
          <p:spPr bwMode="auto">
            <a:xfrm>
              <a:off x="3522" y="3024"/>
              <a:ext cx="56" cy="85"/>
            </a:xfrm>
            <a:custGeom>
              <a:avLst/>
              <a:gdLst>
                <a:gd name="T0" fmla="*/ 56 w 56"/>
                <a:gd name="T1" fmla="*/ 0 h 85"/>
                <a:gd name="T2" fmla="*/ 28 w 56"/>
                <a:gd name="T3" fmla="*/ 28 h 85"/>
                <a:gd name="T4" fmla="*/ 0 w 56"/>
                <a:gd name="T5" fmla="*/ 85 h 85"/>
                <a:gd name="T6" fmla="*/ 28 w 56"/>
                <a:gd name="T7" fmla="*/ 85 h 85"/>
                <a:gd name="T8" fmla="*/ 56 w 56"/>
                <a:gd name="T9" fmla="*/ 28 h 85"/>
                <a:gd name="T10" fmla="*/ 56 w 56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85">
                  <a:moveTo>
                    <a:pt x="56" y="0"/>
                  </a:moveTo>
                  <a:lnTo>
                    <a:pt x="28" y="28"/>
                  </a:lnTo>
                  <a:lnTo>
                    <a:pt x="0" y="85"/>
                  </a:lnTo>
                  <a:lnTo>
                    <a:pt x="28" y="85"/>
                  </a:lnTo>
                  <a:lnTo>
                    <a:pt x="56" y="28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3" name="Freeform 709"/>
            <p:cNvSpPr>
              <a:spLocks/>
            </p:cNvSpPr>
            <p:nvPr/>
          </p:nvSpPr>
          <p:spPr bwMode="auto">
            <a:xfrm>
              <a:off x="3692" y="2797"/>
              <a:ext cx="142" cy="114"/>
            </a:xfrm>
            <a:custGeom>
              <a:avLst/>
              <a:gdLst>
                <a:gd name="T0" fmla="*/ 85 w 142"/>
                <a:gd name="T1" fmla="*/ 0 h 114"/>
                <a:gd name="T2" fmla="*/ 57 w 142"/>
                <a:gd name="T3" fmla="*/ 29 h 114"/>
                <a:gd name="T4" fmla="*/ 28 w 142"/>
                <a:gd name="T5" fmla="*/ 29 h 114"/>
                <a:gd name="T6" fmla="*/ 28 w 142"/>
                <a:gd name="T7" fmla="*/ 57 h 114"/>
                <a:gd name="T8" fmla="*/ 0 w 142"/>
                <a:gd name="T9" fmla="*/ 57 h 114"/>
                <a:gd name="T10" fmla="*/ 0 w 142"/>
                <a:gd name="T11" fmla="*/ 85 h 114"/>
                <a:gd name="T12" fmla="*/ 57 w 142"/>
                <a:gd name="T13" fmla="*/ 114 h 114"/>
                <a:gd name="T14" fmla="*/ 85 w 142"/>
                <a:gd name="T15" fmla="*/ 85 h 114"/>
                <a:gd name="T16" fmla="*/ 57 w 142"/>
                <a:gd name="T17" fmla="*/ 57 h 114"/>
                <a:gd name="T18" fmla="*/ 113 w 142"/>
                <a:gd name="T19" fmla="*/ 57 h 114"/>
                <a:gd name="T20" fmla="*/ 113 w 142"/>
                <a:gd name="T21" fmla="*/ 85 h 114"/>
                <a:gd name="T22" fmla="*/ 142 w 142"/>
                <a:gd name="T23" fmla="*/ 85 h 114"/>
                <a:gd name="T24" fmla="*/ 142 w 142"/>
                <a:gd name="T25" fmla="*/ 57 h 114"/>
                <a:gd name="T26" fmla="*/ 85 w 142"/>
                <a:gd name="T2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2" h="114">
                  <a:moveTo>
                    <a:pt x="85" y="0"/>
                  </a:moveTo>
                  <a:lnTo>
                    <a:pt x="57" y="29"/>
                  </a:lnTo>
                  <a:lnTo>
                    <a:pt x="28" y="29"/>
                  </a:lnTo>
                  <a:lnTo>
                    <a:pt x="28" y="57"/>
                  </a:lnTo>
                  <a:lnTo>
                    <a:pt x="0" y="57"/>
                  </a:lnTo>
                  <a:lnTo>
                    <a:pt x="0" y="85"/>
                  </a:lnTo>
                  <a:lnTo>
                    <a:pt x="57" y="114"/>
                  </a:lnTo>
                  <a:lnTo>
                    <a:pt x="85" y="85"/>
                  </a:lnTo>
                  <a:lnTo>
                    <a:pt x="57" y="57"/>
                  </a:lnTo>
                  <a:lnTo>
                    <a:pt x="113" y="57"/>
                  </a:lnTo>
                  <a:lnTo>
                    <a:pt x="113" y="85"/>
                  </a:lnTo>
                  <a:lnTo>
                    <a:pt x="142" y="85"/>
                  </a:lnTo>
                  <a:lnTo>
                    <a:pt x="142" y="57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4" name="Freeform 710"/>
            <p:cNvSpPr>
              <a:spLocks/>
            </p:cNvSpPr>
            <p:nvPr/>
          </p:nvSpPr>
          <p:spPr bwMode="auto">
            <a:xfrm>
              <a:off x="4145" y="2882"/>
              <a:ext cx="57" cy="85"/>
            </a:xfrm>
            <a:custGeom>
              <a:avLst/>
              <a:gdLst>
                <a:gd name="T0" fmla="*/ 29 w 57"/>
                <a:gd name="T1" fmla="*/ 0 h 85"/>
                <a:gd name="T2" fmla="*/ 0 w 57"/>
                <a:gd name="T3" fmla="*/ 85 h 85"/>
                <a:gd name="T4" fmla="*/ 29 w 57"/>
                <a:gd name="T5" fmla="*/ 85 h 85"/>
                <a:gd name="T6" fmla="*/ 57 w 57"/>
                <a:gd name="T7" fmla="*/ 29 h 85"/>
                <a:gd name="T8" fmla="*/ 29 w 5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29" y="0"/>
                  </a:moveTo>
                  <a:lnTo>
                    <a:pt x="0" y="85"/>
                  </a:lnTo>
                  <a:lnTo>
                    <a:pt x="29" y="85"/>
                  </a:lnTo>
                  <a:lnTo>
                    <a:pt x="57" y="29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5" name="Freeform 711"/>
            <p:cNvSpPr>
              <a:spLocks/>
            </p:cNvSpPr>
            <p:nvPr/>
          </p:nvSpPr>
          <p:spPr bwMode="auto">
            <a:xfrm>
              <a:off x="3777" y="2911"/>
              <a:ext cx="28" cy="85"/>
            </a:xfrm>
            <a:custGeom>
              <a:avLst/>
              <a:gdLst>
                <a:gd name="T0" fmla="*/ 0 w 28"/>
                <a:gd name="T1" fmla="*/ 0 h 85"/>
                <a:gd name="T2" fmla="*/ 0 w 28"/>
                <a:gd name="T3" fmla="*/ 85 h 85"/>
                <a:gd name="T4" fmla="*/ 28 w 28"/>
                <a:gd name="T5" fmla="*/ 56 h 85"/>
                <a:gd name="T6" fmla="*/ 0 w 28"/>
                <a:gd name="T7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85">
                  <a:moveTo>
                    <a:pt x="0" y="0"/>
                  </a:moveTo>
                  <a:lnTo>
                    <a:pt x="0" y="85"/>
                  </a:lnTo>
                  <a:lnTo>
                    <a:pt x="28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6" name="Freeform 712"/>
            <p:cNvSpPr>
              <a:spLocks/>
            </p:cNvSpPr>
            <p:nvPr/>
          </p:nvSpPr>
          <p:spPr bwMode="auto">
            <a:xfrm>
              <a:off x="3635" y="2939"/>
              <a:ext cx="85" cy="85"/>
            </a:xfrm>
            <a:custGeom>
              <a:avLst/>
              <a:gdLst>
                <a:gd name="T0" fmla="*/ 28 w 85"/>
                <a:gd name="T1" fmla="*/ 0 h 85"/>
                <a:gd name="T2" fmla="*/ 0 w 85"/>
                <a:gd name="T3" fmla="*/ 28 h 85"/>
                <a:gd name="T4" fmla="*/ 28 w 85"/>
                <a:gd name="T5" fmla="*/ 57 h 85"/>
                <a:gd name="T6" fmla="*/ 28 w 85"/>
                <a:gd name="T7" fmla="*/ 85 h 85"/>
                <a:gd name="T8" fmla="*/ 85 w 85"/>
                <a:gd name="T9" fmla="*/ 57 h 85"/>
                <a:gd name="T10" fmla="*/ 57 w 85"/>
                <a:gd name="T11" fmla="*/ 0 h 85"/>
                <a:gd name="T12" fmla="*/ 28 w 85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85">
                  <a:moveTo>
                    <a:pt x="28" y="0"/>
                  </a:moveTo>
                  <a:lnTo>
                    <a:pt x="0" y="28"/>
                  </a:lnTo>
                  <a:lnTo>
                    <a:pt x="28" y="57"/>
                  </a:lnTo>
                  <a:lnTo>
                    <a:pt x="28" y="85"/>
                  </a:lnTo>
                  <a:lnTo>
                    <a:pt x="85" y="57"/>
                  </a:lnTo>
                  <a:lnTo>
                    <a:pt x="57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7" name="Freeform 713"/>
            <p:cNvSpPr>
              <a:spLocks/>
            </p:cNvSpPr>
            <p:nvPr/>
          </p:nvSpPr>
          <p:spPr bwMode="auto">
            <a:xfrm>
              <a:off x="3692" y="3024"/>
              <a:ext cx="57" cy="85"/>
            </a:xfrm>
            <a:custGeom>
              <a:avLst/>
              <a:gdLst>
                <a:gd name="T0" fmla="*/ 0 w 57"/>
                <a:gd name="T1" fmla="*/ 0 h 85"/>
                <a:gd name="T2" fmla="*/ 28 w 57"/>
                <a:gd name="T3" fmla="*/ 85 h 85"/>
                <a:gd name="T4" fmla="*/ 57 w 57"/>
                <a:gd name="T5" fmla="*/ 57 h 85"/>
                <a:gd name="T6" fmla="*/ 28 w 57"/>
                <a:gd name="T7" fmla="*/ 0 h 85"/>
                <a:gd name="T8" fmla="*/ 0 w 5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0" y="0"/>
                  </a:moveTo>
                  <a:lnTo>
                    <a:pt x="28" y="85"/>
                  </a:lnTo>
                  <a:lnTo>
                    <a:pt x="57" y="57"/>
                  </a:lnTo>
                  <a:lnTo>
                    <a:pt x="2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8" name="Freeform 714"/>
            <p:cNvSpPr>
              <a:spLocks/>
            </p:cNvSpPr>
            <p:nvPr/>
          </p:nvSpPr>
          <p:spPr bwMode="auto">
            <a:xfrm>
              <a:off x="3862" y="2882"/>
              <a:ext cx="85" cy="284"/>
            </a:xfrm>
            <a:custGeom>
              <a:avLst/>
              <a:gdLst>
                <a:gd name="T0" fmla="*/ 28 w 85"/>
                <a:gd name="T1" fmla="*/ 0 h 284"/>
                <a:gd name="T2" fmla="*/ 28 w 85"/>
                <a:gd name="T3" fmla="*/ 29 h 284"/>
                <a:gd name="T4" fmla="*/ 0 w 85"/>
                <a:gd name="T5" fmla="*/ 85 h 284"/>
                <a:gd name="T6" fmla="*/ 0 w 85"/>
                <a:gd name="T7" fmla="*/ 199 h 284"/>
                <a:gd name="T8" fmla="*/ 28 w 85"/>
                <a:gd name="T9" fmla="*/ 199 h 284"/>
                <a:gd name="T10" fmla="*/ 0 w 85"/>
                <a:gd name="T11" fmla="*/ 284 h 284"/>
                <a:gd name="T12" fmla="*/ 28 w 85"/>
                <a:gd name="T13" fmla="*/ 255 h 284"/>
                <a:gd name="T14" fmla="*/ 28 w 85"/>
                <a:gd name="T15" fmla="*/ 227 h 284"/>
                <a:gd name="T16" fmla="*/ 57 w 85"/>
                <a:gd name="T17" fmla="*/ 227 h 284"/>
                <a:gd name="T18" fmla="*/ 57 w 85"/>
                <a:gd name="T19" fmla="*/ 170 h 284"/>
                <a:gd name="T20" fmla="*/ 57 w 85"/>
                <a:gd name="T21" fmla="*/ 142 h 284"/>
                <a:gd name="T22" fmla="*/ 85 w 85"/>
                <a:gd name="T23" fmla="*/ 114 h 284"/>
                <a:gd name="T24" fmla="*/ 85 w 85"/>
                <a:gd name="T25" fmla="*/ 29 h 284"/>
                <a:gd name="T26" fmla="*/ 28 w 85"/>
                <a:gd name="T27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5" h="284">
                  <a:moveTo>
                    <a:pt x="28" y="0"/>
                  </a:moveTo>
                  <a:lnTo>
                    <a:pt x="28" y="29"/>
                  </a:lnTo>
                  <a:lnTo>
                    <a:pt x="0" y="85"/>
                  </a:lnTo>
                  <a:lnTo>
                    <a:pt x="0" y="199"/>
                  </a:lnTo>
                  <a:lnTo>
                    <a:pt x="28" y="199"/>
                  </a:lnTo>
                  <a:lnTo>
                    <a:pt x="0" y="284"/>
                  </a:lnTo>
                  <a:lnTo>
                    <a:pt x="28" y="255"/>
                  </a:lnTo>
                  <a:lnTo>
                    <a:pt x="28" y="227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57" y="142"/>
                  </a:lnTo>
                  <a:lnTo>
                    <a:pt x="85" y="114"/>
                  </a:lnTo>
                  <a:lnTo>
                    <a:pt x="85" y="29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9" name="Freeform 715"/>
            <p:cNvSpPr>
              <a:spLocks/>
            </p:cNvSpPr>
            <p:nvPr/>
          </p:nvSpPr>
          <p:spPr bwMode="auto">
            <a:xfrm>
              <a:off x="3947" y="2854"/>
              <a:ext cx="28" cy="57"/>
            </a:xfrm>
            <a:custGeom>
              <a:avLst/>
              <a:gdLst>
                <a:gd name="T0" fmla="*/ 0 w 28"/>
                <a:gd name="T1" fmla="*/ 0 h 57"/>
                <a:gd name="T2" fmla="*/ 28 w 28"/>
                <a:gd name="T3" fmla="*/ 28 h 57"/>
                <a:gd name="T4" fmla="*/ 0 w 28"/>
                <a:gd name="T5" fmla="*/ 57 h 57"/>
                <a:gd name="T6" fmla="*/ 0 w 28"/>
                <a:gd name="T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57">
                  <a:moveTo>
                    <a:pt x="0" y="0"/>
                  </a:moveTo>
                  <a:lnTo>
                    <a:pt x="28" y="28"/>
                  </a:lnTo>
                  <a:lnTo>
                    <a:pt x="0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0" name="Freeform 716"/>
            <p:cNvSpPr>
              <a:spLocks/>
            </p:cNvSpPr>
            <p:nvPr/>
          </p:nvSpPr>
          <p:spPr bwMode="auto">
            <a:xfrm>
              <a:off x="4712" y="4158"/>
              <a:ext cx="85" cy="85"/>
            </a:xfrm>
            <a:custGeom>
              <a:avLst/>
              <a:gdLst>
                <a:gd name="T0" fmla="*/ 0 w 85"/>
                <a:gd name="T1" fmla="*/ 28 h 85"/>
                <a:gd name="T2" fmla="*/ 85 w 85"/>
                <a:gd name="T3" fmla="*/ 85 h 85"/>
                <a:gd name="T4" fmla="*/ 85 w 85"/>
                <a:gd name="T5" fmla="*/ 57 h 85"/>
                <a:gd name="T6" fmla="*/ 29 w 85"/>
                <a:gd name="T7" fmla="*/ 0 h 85"/>
                <a:gd name="T8" fmla="*/ 0 w 85"/>
                <a:gd name="T9" fmla="*/ 2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0" y="28"/>
                  </a:moveTo>
                  <a:lnTo>
                    <a:pt x="85" y="85"/>
                  </a:lnTo>
                  <a:lnTo>
                    <a:pt x="85" y="57"/>
                  </a:lnTo>
                  <a:lnTo>
                    <a:pt x="29" y="0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1" name="Freeform 717"/>
            <p:cNvSpPr>
              <a:spLocks/>
            </p:cNvSpPr>
            <p:nvPr/>
          </p:nvSpPr>
          <p:spPr bwMode="auto">
            <a:xfrm>
              <a:off x="4684" y="4441"/>
              <a:ext cx="170" cy="114"/>
            </a:xfrm>
            <a:custGeom>
              <a:avLst/>
              <a:gdLst>
                <a:gd name="T0" fmla="*/ 57 w 170"/>
                <a:gd name="T1" fmla="*/ 0 h 114"/>
                <a:gd name="T2" fmla="*/ 0 w 170"/>
                <a:gd name="T3" fmla="*/ 29 h 114"/>
                <a:gd name="T4" fmla="*/ 0 w 170"/>
                <a:gd name="T5" fmla="*/ 86 h 114"/>
                <a:gd name="T6" fmla="*/ 28 w 170"/>
                <a:gd name="T7" fmla="*/ 114 h 114"/>
                <a:gd name="T8" fmla="*/ 113 w 170"/>
                <a:gd name="T9" fmla="*/ 114 h 114"/>
                <a:gd name="T10" fmla="*/ 170 w 170"/>
                <a:gd name="T11" fmla="*/ 86 h 114"/>
                <a:gd name="T12" fmla="*/ 170 w 170"/>
                <a:gd name="T13" fmla="*/ 29 h 114"/>
                <a:gd name="T14" fmla="*/ 113 w 170"/>
                <a:gd name="T15" fmla="*/ 0 h 114"/>
                <a:gd name="T16" fmla="*/ 57 w 170"/>
                <a:gd name="T1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14">
                  <a:moveTo>
                    <a:pt x="57" y="0"/>
                  </a:moveTo>
                  <a:lnTo>
                    <a:pt x="0" y="29"/>
                  </a:lnTo>
                  <a:lnTo>
                    <a:pt x="0" y="86"/>
                  </a:lnTo>
                  <a:lnTo>
                    <a:pt x="28" y="114"/>
                  </a:lnTo>
                  <a:lnTo>
                    <a:pt x="113" y="114"/>
                  </a:lnTo>
                  <a:lnTo>
                    <a:pt x="170" y="86"/>
                  </a:lnTo>
                  <a:lnTo>
                    <a:pt x="170" y="29"/>
                  </a:lnTo>
                  <a:lnTo>
                    <a:pt x="113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2" name="Freeform 718"/>
            <p:cNvSpPr>
              <a:spLocks/>
            </p:cNvSpPr>
            <p:nvPr/>
          </p:nvSpPr>
          <p:spPr bwMode="auto">
            <a:xfrm>
              <a:off x="2926" y="4640"/>
              <a:ext cx="794" cy="907"/>
            </a:xfrm>
            <a:custGeom>
              <a:avLst/>
              <a:gdLst>
                <a:gd name="T0" fmla="*/ 794 w 794"/>
                <a:gd name="T1" fmla="*/ 113 h 907"/>
                <a:gd name="T2" fmla="*/ 709 w 794"/>
                <a:gd name="T3" fmla="*/ 198 h 907"/>
                <a:gd name="T4" fmla="*/ 652 w 794"/>
                <a:gd name="T5" fmla="*/ 340 h 907"/>
                <a:gd name="T6" fmla="*/ 624 w 794"/>
                <a:gd name="T7" fmla="*/ 397 h 907"/>
                <a:gd name="T8" fmla="*/ 539 w 794"/>
                <a:gd name="T9" fmla="*/ 510 h 907"/>
                <a:gd name="T10" fmla="*/ 539 w 794"/>
                <a:gd name="T11" fmla="*/ 595 h 907"/>
                <a:gd name="T12" fmla="*/ 539 w 794"/>
                <a:gd name="T13" fmla="*/ 709 h 907"/>
                <a:gd name="T14" fmla="*/ 511 w 794"/>
                <a:gd name="T15" fmla="*/ 850 h 907"/>
                <a:gd name="T16" fmla="*/ 454 w 794"/>
                <a:gd name="T17" fmla="*/ 822 h 907"/>
                <a:gd name="T18" fmla="*/ 397 w 794"/>
                <a:gd name="T19" fmla="*/ 850 h 907"/>
                <a:gd name="T20" fmla="*/ 312 w 794"/>
                <a:gd name="T21" fmla="*/ 907 h 907"/>
                <a:gd name="T22" fmla="*/ 284 w 794"/>
                <a:gd name="T23" fmla="*/ 907 h 907"/>
                <a:gd name="T24" fmla="*/ 227 w 794"/>
                <a:gd name="T25" fmla="*/ 850 h 907"/>
                <a:gd name="T26" fmla="*/ 170 w 794"/>
                <a:gd name="T27" fmla="*/ 822 h 907"/>
                <a:gd name="T28" fmla="*/ 170 w 794"/>
                <a:gd name="T29" fmla="*/ 737 h 907"/>
                <a:gd name="T30" fmla="*/ 227 w 794"/>
                <a:gd name="T31" fmla="*/ 680 h 907"/>
                <a:gd name="T32" fmla="*/ 199 w 794"/>
                <a:gd name="T33" fmla="*/ 624 h 907"/>
                <a:gd name="T34" fmla="*/ 142 w 794"/>
                <a:gd name="T35" fmla="*/ 595 h 907"/>
                <a:gd name="T36" fmla="*/ 57 w 794"/>
                <a:gd name="T37" fmla="*/ 652 h 907"/>
                <a:gd name="T38" fmla="*/ 0 w 794"/>
                <a:gd name="T39" fmla="*/ 595 h 907"/>
                <a:gd name="T40" fmla="*/ 114 w 794"/>
                <a:gd name="T41" fmla="*/ 510 h 907"/>
                <a:gd name="T42" fmla="*/ 170 w 794"/>
                <a:gd name="T43" fmla="*/ 539 h 907"/>
                <a:gd name="T44" fmla="*/ 170 w 794"/>
                <a:gd name="T45" fmla="*/ 454 h 907"/>
                <a:gd name="T46" fmla="*/ 142 w 794"/>
                <a:gd name="T47" fmla="*/ 425 h 907"/>
                <a:gd name="T48" fmla="*/ 256 w 794"/>
                <a:gd name="T49" fmla="*/ 482 h 907"/>
                <a:gd name="T50" fmla="*/ 227 w 794"/>
                <a:gd name="T51" fmla="*/ 539 h 907"/>
                <a:gd name="T52" fmla="*/ 312 w 794"/>
                <a:gd name="T53" fmla="*/ 510 h 907"/>
                <a:gd name="T54" fmla="*/ 426 w 794"/>
                <a:gd name="T55" fmla="*/ 510 h 907"/>
                <a:gd name="T56" fmla="*/ 454 w 794"/>
                <a:gd name="T57" fmla="*/ 454 h 907"/>
                <a:gd name="T58" fmla="*/ 482 w 794"/>
                <a:gd name="T59" fmla="*/ 397 h 907"/>
                <a:gd name="T60" fmla="*/ 511 w 794"/>
                <a:gd name="T61" fmla="*/ 368 h 907"/>
                <a:gd name="T62" fmla="*/ 624 w 794"/>
                <a:gd name="T63" fmla="*/ 340 h 907"/>
                <a:gd name="T64" fmla="*/ 652 w 794"/>
                <a:gd name="T65" fmla="*/ 198 h 907"/>
                <a:gd name="T66" fmla="*/ 709 w 794"/>
                <a:gd name="T67" fmla="*/ 85 h 907"/>
                <a:gd name="T68" fmla="*/ 766 w 794"/>
                <a:gd name="T69" fmla="*/ 28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94" h="907">
                  <a:moveTo>
                    <a:pt x="794" y="0"/>
                  </a:moveTo>
                  <a:lnTo>
                    <a:pt x="794" y="113"/>
                  </a:lnTo>
                  <a:lnTo>
                    <a:pt x="766" y="170"/>
                  </a:lnTo>
                  <a:lnTo>
                    <a:pt x="709" y="198"/>
                  </a:lnTo>
                  <a:lnTo>
                    <a:pt x="709" y="255"/>
                  </a:lnTo>
                  <a:lnTo>
                    <a:pt x="652" y="340"/>
                  </a:lnTo>
                  <a:lnTo>
                    <a:pt x="624" y="368"/>
                  </a:lnTo>
                  <a:lnTo>
                    <a:pt x="624" y="397"/>
                  </a:lnTo>
                  <a:lnTo>
                    <a:pt x="539" y="482"/>
                  </a:lnTo>
                  <a:lnTo>
                    <a:pt x="539" y="510"/>
                  </a:lnTo>
                  <a:lnTo>
                    <a:pt x="567" y="539"/>
                  </a:lnTo>
                  <a:lnTo>
                    <a:pt x="539" y="595"/>
                  </a:lnTo>
                  <a:lnTo>
                    <a:pt x="567" y="652"/>
                  </a:lnTo>
                  <a:lnTo>
                    <a:pt x="539" y="709"/>
                  </a:lnTo>
                  <a:lnTo>
                    <a:pt x="567" y="765"/>
                  </a:lnTo>
                  <a:lnTo>
                    <a:pt x="511" y="850"/>
                  </a:lnTo>
                  <a:lnTo>
                    <a:pt x="454" y="850"/>
                  </a:lnTo>
                  <a:lnTo>
                    <a:pt x="454" y="822"/>
                  </a:lnTo>
                  <a:lnTo>
                    <a:pt x="397" y="822"/>
                  </a:lnTo>
                  <a:lnTo>
                    <a:pt x="397" y="850"/>
                  </a:lnTo>
                  <a:lnTo>
                    <a:pt x="341" y="907"/>
                  </a:lnTo>
                  <a:lnTo>
                    <a:pt x="312" y="907"/>
                  </a:lnTo>
                  <a:lnTo>
                    <a:pt x="284" y="879"/>
                  </a:lnTo>
                  <a:lnTo>
                    <a:pt x="284" y="907"/>
                  </a:lnTo>
                  <a:lnTo>
                    <a:pt x="227" y="907"/>
                  </a:lnTo>
                  <a:lnTo>
                    <a:pt x="227" y="850"/>
                  </a:lnTo>
                  <a:lnTo>
                    <a:pt x="227" y="822"/>
                  </a:lnTo>
                  <a:lnTo>
                    <a:pt x="170" y="822"/>
                  </a:lnTo>
                  <a:lnTo>
                    <a:pt x="142" y="794"/>
                  </a:lnTo>
                  <a:lnTo>
                    <a:pt x="170" y="737"/>
                  </a:lnTo>
                  <a:lnTo>
                    <a:pt x="199" y="737"/>
                  </a:lnTo>
                  <a:lnTo>
                    <a:pt x="227" y="680"/>
                  </a:lnTo>
                  <a:lnTo>
                    <a:pt x="227" y="652"/>
                  </a:lnTo>
                  <a:lnTo>
                    <a:pt x="199" y="624"/>
                  </a:lnTo>
                  <a:lnTo>
                    <a:pt x="170" y="567"/>
                  </a:lnTo>
                  <a:lnTo>
                    <a:pt x="142" y="595"/>
                  </a:lnTo>
                  <a:lnTo>
                    <a:pt x="114" y="567"/>
                  </a:lnTo>
                  <a:lnTo>
                    <a:pt x="57" y="652"/>
                  </a:lnTo>
                  <a:lnTo>
                    <a:pt x="29" y="595"/>
                  </a:lnTo>
                  <a:lnTo>
                    <a:pt x="0" y="595"/>
                  </a:lnTo>
                  <a:lnTo>
                    <a:pt x="29" y="510"/>
                  </a:lnTo>
                  <a:lnTo>
                    <a:pt x="114" y="510"/>
                  </a:lnTo>
                  <a:lnTo>
                    <a:pt x="142" y="539"/>
                  </a:lnTo>
                  <a:lnTo>
                    <a:pt x="170" y="539"/>
                  </a:lnTo>
                  <a:lnTo>
                    <a:pt x="142" y="482"/>
                  </a:lnTo>
                  <a:lnTo>
                    <a:pt x="170" y="454"/>
                  </a:lnTo>
                  <a:lnTo>
                    <a:pt x="142" y="454"/>
                  </a:lnTo>
                  <a:lnTo>
                    <a:pt x="142" y="425"/>
                  </a:lnTo>
                  <a:lnTo>
                    <a:pt x="199" y="425"/>
                  </a:lnTo>
                  <a:lnTo>
                    <a:pt x="256" y="482"/>
                  </a:lnTo>
                  <a:lnTo>
                    <a:pt x="199" y="539"/>
                  </a:lnTo>
                  <a:lnTo>
                    <a:pt x="227" y="539"/>
                  </a:lnTo>
                  <a:lnTo>
                    <a:pt x="256" y="510"/>
                  </a:lnTo>
                  <a:lnTo>
                    <a:pt x="312" y="510"/>
                  </a:lnTo>
                  <a:lnTo>
                    <a:pt x="397" y="482"/>
                  </a:lnTo>
                  <a:lnTo>
                    <a:pt x="426" y="510"/>
                  </a:lnTo>
                  <a:lnTo>
                    <a:pt x="454" y="482"/>
                  </a:lnTo>
                  <a:lnTo>
                    <a:pt x="454" y="454"/>
                  </a:lnTo>
                  <a:lnTo>
                    <a:pt x="454" y="425"/>
                  </a:lnTo>
                  <a:lnTo>
                    <a:pt x="482" y="397"/>
                  </a:lnTo>
                  <a:lnTo>
                    <a:pt x="482" y="368"/>
                  </a:lnTo>
                  <a:lnTo>
                    <a:pt x="511" y="368"/>
                  </a:lnTo>
                  <a:lnTo>
                    <a:pt x="567" y="283"/>
                  </a:lnTo>
                  <a:lnTo>
                    <a:pt x="624" y="340"/>
                  </a:lnTo>
                  <a:lnTo>
                    <a:pt x="652" y="227"/>
                  </a:lnTo>
                  <a:lnTo>
                    <a:pt x="652" y="198"/>
                  </a:lnTo>
                  <a:lnTo>
                    <a:pt x="624" y="170"/>
                  </a:lnTo>
                  <a:lnTo>
                    <a:pt x="709" y="85"/>
                  </a:lnTo>
                  <a:lnTo>
                    <a:pt x="709" y="0"/>
                  </a:lnTo>
                  <a:lnTo>
                    <a:pt x="766" y="28"/>
                  </a:lnTo>
                  <a:lnTo>
                    <a:pt x="794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3" name="Freeform 719"/>
            <p:cNvSpPr>
              <a:spLocks/>
            </p:cNvSpPr>
            <p:nvPr/>
          </p:nvSpPr>
          <p:spPr bwMode="auto">
            <a:xfrm>
              <a:off x="2955" y="5519"/>
              <a:ext cx="85" cy="85"/>
            </a:xfrm>
            <a:custGeom>
              <a:avLst/>
              <a:gdLst>
                <a:gd name="T0" fmla="*/ 28 w 85"/>
                <a:gd name="T1" fmla="*/ 0 h 85"/>
                <a:gd name="T2" fmla="*/ 0 w 85"/>
                <a:gd name="T3" fmla="*/ 28 h 85"/>
                <a:gd name="T4" fmla="*/ 0 w 85"/>
                <a:gd name="T5" fmla="*/ 85 h 85"/>
                <a:gd name="T6" fmla="*/ 28 w 85"/>
                <a:gd name="T7" fmla="*/ 85 h 85"/>
                <a:gd name="T8" fmla="*/ 85 w 85"/>
                <a:gd name="T9" fmla="*/ 56 h 85"/>
                <a:gd name="T10" fmla="*/ 56 w 85"/>
                <a:gd name="T11" fmla="*/ 0 h 85"/>
                <a:gd name="T12" fmla="*/ 28 w 85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85">
                  <a:moveTo>
                    <a:pt x="28" y="0"/>
                  </a:moveTo>
                  <a:lnTo>
                    <a:pt x="0" y="28"/>
                  </a:lnTo>
                  <a:lnTo>
                    <a:pt x="0" y="85"/>
                  </a:lnTo>
                  <a:lnTo>
                    <a:pt x="28" y="85"/>
                  </a:lnTo>
                  <a:lnTo>
                    <a:pt x="85" y="56"/>
                  </a:lnTo>
                  <a:lnTo>
                    <a:pt x="56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4" name="Freeform 720"/>
            <p:cNvSpPr>
              <a:spLocks/>
            </p:cNvSpPr>
            <p:nvPr/>
          </p:nvSpPr>
          <p:spPr bwMode="auto">
            <a:xfrm>
              <a:off x="2501" y="5887"/>
              <a:ext cx="57" cy="57"/>
            </a:xfrm>
            <a:custGeom>
              <a:avLst/>
              <a:gdLst>
                <a:gd name="T0" fmla="*/ 57 w 57"/>
                <a:gd name="T1" fmla="*/ 0 h 57"/>
                <a:gd name="T2" fmla="*/ 0 w 57"/>
                <a:gd name="T3" fmla="*/ 0 h 57"/>
                <a:gd name="T4" fmla="*/ 28 w 57"/>
                <a:gd name="T5" fmla="*/ 29 h 57"/>
                <a:gd name="T6" fmla="*/ 57 w 57"/>
                <a:gd name="T7" fmla="*/ 57 h 57"/>
                <a:gd name="T8" fmla="*/ 57 w 57"/>
                <a:gd name="T9" fmla="*/ 29 h 57"/>
                <a:gd name="T10" fmla="*/ 57 w 57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7">
                  <a:moveTo>
                    <a:pt x="57" y="0"/>
                  </a:moveTo>
                  <a:lnTo>
                    <a:pt x="0" y="0"/>
                  </a:lnTo>
                  <a:lnTo>
                    <a:pt x="28" y="29"/>
                  </a:lnTo>
                  <a:lnTo>
                    <a:pt x="57" y="57"/>
                  </a:lnTo>
                  <a:lnTo>
                    <a:pt x="57" y="29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5" name="Freeform 721"/>
            <p:cNvSpPr>
              <a:spLocks/>
            </p:cNvSpPr>
            <p:nvPr/>
          </p:nvSpPr>
          <p:spPr bwMode="auto">
            <a:xfrm>
              <a:off x="2558" y="5802"/>
              <a:ext cx="57" cy="85"/>
            </a:xfrm>
            <a:custGeom>
              <a:avLst/>
              <a:gdLst>
                <a:gd name="T0" fmla="*/ 28 w 57"/>
                <a:gd name="T1" fmla="*/ 0 h 85"/>
                <a:gd name="T2" fmla="*/ 0 w 57"/>
                <a:gd name="T3" fmla="*/ 29 h 85"/>
                <a:gd name="T4" fmla="*/ 0 w 57"/>
                <a:gd name="T5" fmla="*/ 85 h 85"/>
                <a:gd name="T6" fmla="*/ 57 w 57"/>
                <a:gd name="T7" fmla="*/ 29 h 85"/>
                <a:gd name="T8" fmla="*/ 28 w 5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28" y="0"/>
                  </a:moveTo>
                  <a:lnTo>
                    <a:pt x="0" y="29"/>
                  </a:lnTo>
                  <a:lnTo>
                    <a:pt x="0" y="85"/>
                  </a:lnTo>
                  <a:lnTo>
                    <a:pt x="57" y="29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6" name="Freeform 722"/>
            <p:cNvSpPr>
              <a:spLocks/>
            </p:cNvSpPr>
            <p:nvPr/>
          </p:nvSpPr>
          <p:spPr bwMode="auto">
            <a:xfrm>
              <a:off x="2700" y="5774"/>
              <a:ext cx="141" cy="113"/>
            </a:xfrm>
            <a:custGeom>
              <a:avLst/>
              <a:gdLst>
                <a:gd name="T0" fmla="*/ 85 w 141"/>
                <a:gd name="T1" fmla="*/ 28 h 113"/>
                <a:gd name="T2" fmla="*/ 56 w 141"/>
                <a:gd name="T3" fmla="*/ 0 h 113"/>
                <a:gd name="T4" fmla="*/ 0 w 141"/>
                <a:gd name="T5" fmla="*/ 28 h 113"/>
                <a:gd name="T6" fmla="*/ 56 w 141"/>
                <a:gd name="T7" fmla="*/ 113 h 113"/>
                <a:gd name="T8" fmla="*/ 113 w 141"/>
                <a:gd name="T9" fmla="*/ 85 h 113"/>
                <a:gd name="T10" fmla="*/ 141 w 141"/>
                <a:gd name="T11" fmla="*/ 57 h 113"/>
                <a:gd name="T12" fmla="*/ 113 w 141"/>
                <a:gd name="T13" fmla="*/ 28 h 113"/>
                <a:gd name="T14" fmla="*/ 85 w 141"/>
                <a:gd name="T15" fmla="*/ 28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1" h="113">
                  <a:moveTo>
                    <a:pt x="85" y="28"/>
                  </a:moveTo>
                  <a:lnTo>
                    <a:pt x="56" y="0"/>
                  </a:lnTo>
                  <a:lnTo>
                    <a:pt x="0" y="28"/>
                  </a:lnTo>
                  <a:lnTo>
                    <a:pt x="56" y="113"/>
                  </a:lnTo>
                  <a:lnTo>
                    <a:pt x="113" y="85"/>
                  </a:lnTo>
                  <a:lnTo>
                    <a:pt x="141" y="57"/>
                  </a:lnTo>
                  <a:lnTo>
                    <a:pt x="113" y="28"/>
                  </a:lnTo>
                  <a:lnTo>
                    <a:pt x="85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7" name="Freeform 723"/>
            <p:cNvSpPr>
              <a:spLocks/>
            </p:cNvSpPr>
            <p:nvPr/>
          </p:nvSpPr>
          <p:spPr bwMode="auto">
            <a:xfrm>
              <a:off x="2700" y="5405"/>
              <a:ext cx="56" cy="57"/>
            </a:xfrm>
            <a:custGeom>
              <a:avLst/>
              <a:gdLst>
                <a:gd name="T0" fmla="*/ 56 w 56"/>
                <a:gd name="T1" fmla="*/ 0 h 57"/>
                <a:gd name="T2" fmla="*/ 0 w 56"/>
                <a:gd name="T3" fmla="*/ 29 h 57"/>
                <a:gd name="T4" fmla="*/ 56 w 56"/>
                <a:gd name="T5" fmla="*/ 57 h 57"/>
                <a:gd name="T6" fmla="*/ 56 w 56"/>
                <a:gd name="T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57">
                  <a:moveTo>
                    <a:pt x="56" y="0"/>
                  </a:moveTo>
                  <a:lnTo>
                    <a:pt x="0" y="29"/>
                  </a:lnTo>
                  <a:lnTo>
                    <a:pt x="56" y="57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8" name="Freeform 724"/>
            <p:cNvSpPr>
              <a:spLocks/>
            </p:cNvSpPr>
            <p:nvPr/>
          </p:nvSpPr>
          <p:spPr bwMode="auto">
            <a:xfrm>
              <a:off x="2586" y="5462"/>
              <a:ext cx="170" cy="113"/>
            </a:xfrm>
            <a:custGeom>
              <a:avLst/>
              <a:gdLst>
                <a:gd name="T0" fmla="*/ 85 w 170"/>
                <a:gd name="T1" fmla="*/ 0 h 113"/>
                <a:gd name="T2" fmla="*/ 142 w 170"/>
                <a:gd name="T3" fmla="*/ 28 h 113"/>
                <a:gd name="T4" fmla="*/ 114 w 170"/>
                <a:gd name="T5" fmla="*/ 57 h 113"/>
                <a:gd name="T6" fmla="*/ 170 w 170"/>
                <a:gd name="T7" fmla="*/ 57 h 113"/>
                <a:gd name="T8" fmla="*/ 170 w 170"/>
                <a:gd name="T9" fmla="*/ 85 h 113"/>
                <a:gd name="T10" fmla="*/ 114 w 170"/>
                <a:gd name="T11" fmla="*/ 113 h 113"/>
                <a:gd name="T12" fmla="*/ 114 w 170"/>
                <a:gd name="T13" fmla="*/ 85 h 113"/>
                <a:gd name="T14" fmla="*/ 0 w 170"/>
                <a:gd name="T15" fmla="*/ 85 h 113"/>
                <a:gd name="T16" fmla="*/ 0 w 170"/>
                <a:gd name="T17" fmla="*/ 57 h 113"/>
                <a:gd name="T18" fmla="*/ 57 w 170"/>
                <a:gd name="T19" fmla="*/ 57 h 113"/>
                <a:gd name="T20" fmla="*/ 57 w 170"/>
                <a:gd name="T21" fmla="*/ 28 h 113"/>
                <a:gd name="T22" fmla="*/ 29 w 170"/>
                <a:gd name="T23" fmla="*/ 28 h 113"/>
                <a:gd name="T24" fmla="*/ 85 w 170"/>
                <a:gd name="T2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0" h="113">
                  <a:moveTo>
                    <a:pt x="85" y="0"/>
                  </a:moveTo>
                  <a:lnTo>
                    <a:pt x="142" y="28"/>
                  </a:lnTo>
                  <a:lnTo>
                    <a:pt x="114" y="57"/>
                  </a:lnTo>
                  <a:lnTo>
                    <a:pt x="170" y="57"/>
                  </a:lnTo>
                  <a:lnTo>
                    <a:pt x="170" y="85"/>
                  </a:lnTo>
                  <a:lnTo>
                    <a:pt x="114" y="113"/>
                  </a:lnTo>
                  <a:lnTo>
                    <a:pt x="114" y="85"/>
                  </a:lnTo>
                  <a:lnTo>
                    <a:pt x="0" y="85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28"/>
                  </a:lnTo>
                  <a:lnTo>
                    <a:pt x="29" y="28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9" name="Freeform 725"/>
            <p:cNvSpPr>
              <a:spLocks/>
            </p:cNvSpPr>
            <p:nvPr/>
          </p:nvSpPr>
          <p:spPr bwMode="auto">
            <a:xfrm>
              <a:off x="1764" y="5207"/>
              <a:ext cx="794" cy="567"/>
            </a:xfrm>
            <a:custGeom>
              <a:avLst/>
              <a:gdLst>
                <a:gd name="T0" fmla="*/ 482 w 794"/>
                <a:gd name="T1" fmla="*/ 539 h 567"/>
                <a:gd name="T2" fmla="*/ 397 w 794"/>
                <a:gd name="T3" fmla="*/ 539 h 567"/>
                <a:gd name="T4" fmla="*/ 340 w 794"/>
                <a:gd name="T5" fmla="*/ 510 h 567"/>
                <a:gd name="T6" fmla="*/ 255 w 794"/>
                <a:gd name="T7" fmla="*/ 482 h 567"/>
                <a:gd name="T8" fmla="*/ 170 w 794"/>
                <a:gd name="T9" fmla="*/ 425 h 567"/>
                <a:gd name="T10" fmla="*/ 170 w 794"/>
                <a:gd name="T11" fmla="*/ 510 h 567"/>
                <a:gd name="T12" fmla="*/ 57 w 794"/>
                <a:gd name="T13" fmla="*/ 482 h 567"/>
                <a:gd name="T14" fmla="*/ 0 w 794"/>
                <a:gd name="T15" fmla="*/ 425 h 567"/>
                <a:gd name="T16" fmla="*/ 0 w 794"/>
                <a:gd name="T17" fmla="*/ 397 h 567"/>
                <a:gd name="T18" fmla="*/ 28 w 794"/>
                <a:gd name="T19" fmla="*/ 397 h 567"/>
                <a:gd name="T20" fmla="*/ 57 w 794"/>
                <a:gd name="T21" fmla="*/ 397 h 567"/>
                <a:gd name="T22" fmla="*/ 28 w 794"/>
                <a:gd name="T23" fmla="*/ 368 h 567"/>
                <a:gd name="T24" fmla="*/ 57 w 794"/>
                <a:gd name="T25" fmla="*/ 312 h 567"/>
                <a:gd name="T26" fmla="*/ 113 w 794"/>
                <a:gd name="T27" fmla="*/ 368 h 567"/>
                <a:gd name="T28" fmla="*/ 113 w 794"/>
                <a:gd name="T29" fmla="*/ 283 h 567"/>
                <a:gd name="T30" fmla="*/ 142 w 794"/>
                <a:gd name="T31" fmla="*/ 312 h 567"/>
                <a:gd name="T32" fmla="*/ 170 w 794"/>
                <a:gd name="T33" fmla="*/ 312 h 567"/>
                <a:gd name="T34" fmla="*/ 170 w 794"/>
                <a:gd name="T35" fmla="*/ 283 h 567"/>
                <a:gd name="T36" fmla="*/ 198 w 794"/>
                <a:gd name="T37" fmla="*/ 283 h 567"/>
                <a:gd name="T38" fmla="*/ 198 w 794"/>
                <a:gd name="T39" fmla="*/ 340 h 567"/>
                <a:gd name="T40" fmla="*/ 227 w 794"/>
                <a:gd name="T41" fmla="*/ 368 h 567"/>
                <a:gd name="T42" fmla="*/ 227 w 794"/>
                <a:gd name="T43" fmla="*/ 312 h 567"/>
                <a:gd name="T44" fmla="*/ 255 w 794"/>
                <a:gd name="T45" fmla="*/ 255 h 567"/>
                <a:gd name="T46" fmla="*/ 227 w 794"/>
                <a:gd name="T47" fmla="*/ 198 h 567"/>
                <a:gd name="T48" fmla="*/ 255 w 794"/>
                <a:gd name="T49" fmla="*/ 198 h 567"/>
                <a:gd name="T50" fmla="*/ 227 w 794"/>
                <a:gd name="T51" fmla="*/ 142 h 567"/>
                <a:gd name="T52" fmla="*/ 255 w 794"/>
                <a:gd name="T53" fmla="*/ 142 h 567"/>
                <a:gd name="T54" fmla="*/ 255 w 794"/>
                <a:gd name="T55" fmla="*/ 113 h 567"/>
                <a:gd name="T56" fmla="*/ 284 w 794"/>
                <a:gd name="T57" fmla="*/ 57 h 567"/>
                <a:gd name="T58" fmla="*/ 312 w 794"/>
                <a:gd name="T59" fmla="*/ 57 h 567"/>
                <a:gd name="T60" fmla="*/ 312 w 794"/>
                <a:gd name="T61" fmla="*/ 28 h 567"/>
                <a:gd name="T62" fmla="*/ 284 w 794"/>
                <a:gd name="T63" fmla="*/ 28 h 567"/>
                <a:gd name="T64" fmla="*/ 284 w 794"/>
                <a:gd name="T65" fmla="*/ 0 h 567"/>
                <a:gd name="T66" fmla="*/ 340 w 794"/>
                <a:gd name="T67" fmla="*/ 0 h 567"/>
                <a:gd name="T68" fmla="*/ 425 w 794"/>
                <a:gd name="T69" fmla="*/ 85 h 567"/>
                <a:gd name="T70" fmla="*/ 425 w 794"/>
                <a:gd name="T71" fmla="*/ 113 h 567"/>
                <a:gd name="T72" fmla="*/ 454 w 794"/>
                <a:gd name="T73" fmla="*/ 142 h 567"/>
                <a:gd name="T74" fmla="*/ 454 w 794"/>
                <a:gd name="T75" fmla="*/ 113 h 567"/>
                <a:gd name="T76" fmla="*/ 482 w 794"/>
                <a:gd name="T77" fmla="*/ 113 h 567"/>
                <a:gd name="T78" fmla="*/ 482 w 794"/>
                <a:gd name="T79" fmla="*/ 85 h 567"/>
                <a:gd name="T80" fmla="*/ 595 w 794"/>
                <a:gd name="T81" fmla="*/ 113 h 567"/>
                <a:gd name="T82" fmla="*/ 595 w 794"/>
                <a:gd name="T83" fmla="*/ 85 h 567"/>
                <a:gd name="T84" fmla="*/ 652 w 794"/>
                <a:gd name="T85" fmla="*/ 113 h 567"/>
                <a:gd name="T86" fmla="*/ 652 w 794"/>
                <a:gd name="T87" fmla="*/ 142 h 567"/>
                <a:gd name="T88" fmla="*/ 737 w 794"/>
                <a:gd name="T89" fmla="*/ 170 h 567"/>
                <a:gd name="T90" fmla="*/ 765 w 794"/>
                <a:gd name="T91" fmla="*/ 227 h 567"/>
                <a:gd name="T92" fmla="*/ 794 w 794"/>
                <a:gd name="T93" fmla="*/ 227 h 567"/>
                <a:gd name="T94" fmla="*/ 794 w 794"/>
                <a:gd name="T95" fmla="*/ 283 h 567"/>
                <a:gd name="T96" fmla="*/ 765 w 794"/>
                <a:gd name="T97" fmla="*/ 312 h 567"/>
                <a:gd name="T98" fmla="*/ 794 w 794"/>
                <a:gd name="T99" fmla="*/ 368 h 567"/>
                <a:gd name="T100" fmla="*/ 765 w 794"/>
                <a:gd name="T101" fmla="*/ 368 h 567"/>
                <a:gd name="T102" fmla="*/ 765 w 794"/>
                <a:gd name="T103" fmla="*/ 397 h 567"/>
                <a:gd name="T104" fmla="*/ 737 w 794"/>
                <a:gd name="T105" fmla="*/ 368 h 567"/>
                <a:gd name="T106" fmla="*/ 680 w 794"/>
                <a:gd name="T107" fmla="*/ 425 h 567"/>
                <a:gd name="T108" fmla="*/ 709 w 794"/>
                <a:gd name="T109" fmla="*/ 510 h 567"/>
                <a:gd name="T110" fmla="*/ 680 w 794"/>
                <a:gd name="T111" fmla="*/ 510 h 567"/>
                <a:gd name="T112" fmla="*/ 624 w 794"/>
                <a:gd name="T113" fmla="*/ 482 h 567"/>
                <a:gd name="T114" fmla="*/ 652 w 794"/>
                <a:gd name="T115" fmla="*/ 510 h 567"/>
                <a:gd name="T116" fmla="*/ 624 w 794"/>
                <a:gd name="T117" fmla="*/ 567 h 567"/>
                <a:gd name="T118" fmla="*/ 567 w 794"/>
                <a:gd name="T119" fmla="*/ 567 h 567"/>
                <a:gd name="T120" fmla="*/ 510 w 794"/>
                <a:gd name="T121" fmla="*/ 539 h 567"/>
                <a:gd name="T122" fmla="*/ 482 w 794"/>
                <a:gd name="T123" fmla="*/ 539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94" h="567">
                  <a:moveTo>
                    <a:pt x="482" y="539"/>
                  </a:moveTo>
                  <a:lnTo>
                    <a:pt x="397" y="539"/>
                  </a:lnTo>
                  <a:lnTo>
                    <a:pt x="340" y="510"/>
                  </a:lnTo>
                  <a:lnTo>
                    <a:pt x="255" y="482"/>
                  </a:lnTo>
                  <a:lnTo>
                    <a:pt x="170" y="425"/>
                  </a:lnTo>
                  <a:lnTo>
                    <a:pt x="170" y="510"/>
                  </a:lnTo>
                  <a:lnTo>
                    <a:pt x="57" y="482"/>
                  </a:lnTo>
                  <a:lnTo>
                    <a:pt x="0" y="425"/>
                  </a:lnTo>
                  <a:lnTo>
                    <a:pt x="0" y="397"/>
                  </a:lnTo>
                  <a:lnTo>
                    <a:pt x="28" y="397"/>
                  </a:lnTo>
                  <a:lnTo>
                    <a:pt x="57" y="397"/>
                  </a:lnTo>
                  <a:lnTo>
                    <a:pt x="28" y="368"/>
                  </a:lnTo>
                  <a:lnTo>
                    <a:pt x="57" y="312"/>
                  </a:lnTo>
                  <a:lnTo>
                    <a:pt x="113" y="368"/>
                  </a:lnTo>
                  <a:lnTo>
                    <a:pt x="113" y="283"/>
                  </a:lnTo>
                  <a:lnTo>
                    <a:pt x="142" y="312"/>
                  </a:lnTo>
                  <a:lnTo>
                    <a:pt x="170" y="312"/>
                  </a:lnTo>
                  <a:lnTo>
                    <a:pt x="170" y="283"/>
                  </a:lnTo>
                  <a:lnTo>
                    <a:pt x="198" y="283"/>
                  </a:lnTo>
                  <a:lnTo>
                    <a:pt x="198" y="340"/>
                  </a:lnTo>
                  <a:lnTo>
                    <a:pt x="227" y="368"/>
                  </a:lnTo>
                  <a:lnTo>
                    <a:pt x="227" y="312"/>
                  </a:lnTo>
                  <a:lnTo>
                    <a:pt x="255" y="255"/>
                  </a:lnTo>
                  <a:lnTo>
                    <a:pt x="227" y="198"/>
                  </a:lnTo>
                  <a:lnTo>
                    <a:pt x="255" y="198"/>
                  </a:lnTo>
                  <a:lnTo>
                    <a:pt x="227" y="142"/>
                  </a:lnTo>
                  <a:lnTo>
                    <a:pt x="255" y="142"/>
                  </a:lnTo>
                  <a:lnTo>
                    <a:pt x="255" y="113"/>
                  </a:lnTo>
                  <a:lnTo>
                    <a:pt x="284" y="57"/>
                  </a:lnTo>
                  <a:lnTo>
                    <a:pt x="312" y="57"/>
                  </a:lnTo>
                  <a:lnTo>
                    <a:pt x="312" y="28"/>
                  </a:lnTo>
                  <a:lnTo>
                    <a:pt x="284" y="28"/>
                  </a:lnTo>
                  <a:lnTo>
                    <a:pt x="284" y="0"/>
                  </a:lnTo>
                  <a:lnTo>
                    <a:pt x="340" y="0"/>
                  </a:lnTo>
                  <a:lnTo>
                    <a:pt x="425" y="85"/>
                  </a:lnTo>
                  <a:lnTo>
                    <a:pt x="425" y="113"/>
                  </a:lnTo>
                  <a:lnTo>
                    <a:pt x="454" y="142"/>
                  </a:lnTo>
                  <a:lnTo>
                    <a:pt x="454" y="113"/>
                  </a:lnTo>
                  <a:lnTo>
                    <a:pt x="482" y="113"/>
                  </a:lnTo>
                  <a:lnTo>
                    <a:pt x="482" y="85"/>
                  </a:lnTo>
                  <a:lnTo>
                    <a:pt x="595" y="113"/>
                  </a:lnTo>
                  <a:lnTo>
                    <a:pt x="595" y="85"/>
                  </a:lnTo>
                  <a:lnTo>
                    <a:pt x="652" y="113"/>
                  </a:lnTo>
                  <a:lnTo>
                    <a:pt x="652" y="142"/>
                  </a:lnTo>
                  <a:lnTo>
                    <a:pt x="737" y="170"/>
                  </a:lnTo>
                  <a:lnTo>
                    <a:pt x="765" y="227"/>
                  </a:lnTo>
                  <a:lnTo>
                    <a:pt x="794" y="227"/>
                  </a:lnTo>
                  <a:lnTo>
                    <a:pt x="794" y="283"/>
                  </a:lnTo>
                  <a:lnTo>
                    <a:pt x="765" y="312"/>
                  </a:lnTo>
                  <a:lnTo>
                    <a:pt x="794" y="368"/>
                  </a:lnTo>
                  <a:lnTo>
                    <a:pt x="765" y="368"/>
                  </a:lnTo>
                  <a:lnTo>
                    <a:pt x="765" y="397"/>
                  </a:lnTo>
                  <a:lnTo>
                    <a:pt x="737" y="368"/>
                  </a:lnTo>
                  <a:lnTo>
                    <a:pt x="680" y="425"/>
                  </a:lnTo>
                  <a:lnTo>
                    <a:pt x="709" y="510"/>
                  </a:lnTo>
                  <a:lnTo>
                    <a:pt x="680" y="510"/>
                  </a:lnTo>
                  <a:lnTo>
                    <a:pt x="624" y="482"/>
                  </a:lnTo>
                  <a:lnTo>
                    <a:pt x="652" y="510"/>
                  </a:lnTo>
                  <a:lnTo>
                    <a:pt x="624" y="567"/>
                  </a:lnTo>
                  <a:lnTo>
                    <a:pt x="567" y="567"/>
                  </a:lnTo>
                  <a:lnTo>
                    <a:pt x="510" y="539"/>
                  </a:lnTo>
                  <a:lnTo>
                    <a:pt x="482" y="53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0" name="Freeform 726"/>
            <p:cNvSpPr>
              <a:spLocks/>
            </p:cNvSpPr>
            <p:nvPr/>
          </p:nvSpPr>
          <p:spPr bwMode="auto">
            <a:xfrm>
              <a:off x="1877" y="5377"/>
              <a:ext cx="85" cy="57"/>
            </a:xfrm>
            <a:custGeom>
              <a:avLst/>
              <a:gdLst>
                <a:gd name="T0" fmla="*/ 85 w 85"/>
                <a:gd name="T1" fmla="*/ 0 h 57"/>
                <a:gd name="T2" fmla="*/ 29 w 85"/>
                <a:gd name="T3" fmla="*/ 0 h 57"/>
                <a:gd name="T4" fmla="*/ 0 w 85"/>
                <a:gd name="T5" fmla="*/ 28 h 57"/>
                <a:gd name="T6" fmla="*/ 29 w 85"/>
                <a:gd name="T7" fmla="*/ 57 h 57"/>
                <a:gd name="T8" fmla="*/ 85 w 85"/>
                <a:gd name="T9" fmla="*/ 28 h 57"/>
                <a:gd name="T10" fmla="*/ 85 w 85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57">
                  <a:moveTo>
                    <a:pt x="85" y="0"/>
                  </a:moveTo>
                  <a:lnTo>
                    <a:pt x="29" y="0"/>
                  </a:lnTo>
                  <a:lnTo>
                    <a:pt x="0" y="28"/>
                  </a:lnTo>
                  <a:lnTo>
                    <a:pt x="29" y="57"/>
                  </a:lnTo>
                  <a:lnTo>
                    <a:pt x="85" y="28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1" name="Freeform 727"/>
            <p:cNvSpPr>
              <a:spLocks/>
            </p:cNvSpPr>
            <p:nvPr/>
          </p:nvSpPr>
          <p:spPr bwMode="auto">
            <a:xfrm>
              <a:off x="1934" y="5434"/>
              <a:ext cx="57" cy="56"/>
            </a:xfrm>
            <a:custGeom>
              <a:avLst/>
              <a:gdLst>
                <a:gd name="T0" fmla="*/ 0 w 57"/>
                <a:gd name="T1" fmla="*/ 0 h 56"/>
                <a:gd name="T2" fmla="*/ 0 w 57"/>
                <a:gd name="T3" fmla="*/ 28 h 56"/>
                <a:gd name="T4" fmla="*/ 57 w 57"/>
                <a:gd name="T5" fmla="*/ 56 h 56"/>
                <a:gd name="T6" fmla="*/ 57 w 57"/>
                <a:gd name="T7" fmla="*/ 28 h 56"/>
                <a:gd name="T8" fmla="*/ 0 w 57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6">
                  <a:moveTo>
                    <a:pt x="0" y="0"/>
                  </a:moveTo>
                  <a:lnTo>
                    <a:pt x="0" y="28"/>
                  </a:lnTo>
                  <a:lnTo>
                    <a:pt x="57" y="56"/>
                  </a:lnTo>
                  <a:lnTo>
                    <a:pt x="57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2" name="Freeform 730"/>
            <p:cNvSpPr>
              <a:spLocks/>
            </p:cNvSpPr>
            <p:nvPr/>
          </p:nvSpPr>
          <p:spPr bwMode="auto">
            <a:xfrm>
              <a:off x="6754" y="2911"/>
              <a:ext cx="28" cy="56"/>
            </a:xfrm>
            <a:custGeom>
              <a:avLst/>
              <a:gdLst>
                <a:gd name="T0" fmla="*/ 28 w 28"/>
                <a:gd name="T1" fmla="*/ 0 h 56"/>
                <a:gd name="T2" fmla="*/ 0 w 28"/>
                <a:gd name="T3" fmla="*/ 0 h 56"/>
                <a:gd name="T4" fmla="*/ 0 w 28"/>
                <a:gd name="T5" fmla="*/ 28 h 56"/>
                <a:gd name="T6" fmla="*/ 28 w 28"/>
                <a:gd name="T7" fmla="*/ 56 h 56"/>
                <a:gd name="T8" fmla="*/ 28 w 28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56">
                  <a:moveTo>
                    <a:pt x="28" y="0"/>
                  </a:moveTo>
                  <a:lnTo>
                    <a:pt x="0" y="0"/>
                  </a:lnTo>
                  <a:lnTo>
                    <a:pt x="0" y="28"/>
                  </a:lnTo>
                  <a:lnTo>
                    <a:pt x="28" y="56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3" name="Freeform 731"/>
            <p:cNvSpPr>
              <a:spLocks/>
            </p:cNvSpPr>
            <p:nvPr/>
          </p:nvSpPr>
          <p:spPr bwMode="auto">
            <a:xfrm>
              <a:off x="6697" y="2996"/>
              <a:ext cx="57" cy="56"/>
            </a:xfrm>
            <a:custGeom>
              <a:avLst/>
              <a:gdLst>
                <a:gd name="T0" fmla="*/ 28 w 57"/>
                <a:gd name="T1" fmla="*/ 0 h 56"/>
                <a:gd name="T2" fmla="*/ 0 w 57"/>
                <a:gd name="T3" fmla="*/ 0 h 56"/>
                <a:gd name="T4" fmla="*/ 0 w 57"/>
                <a:gd name="T5" fmla="*/ 28 h 56"/>
                <a:gd name="T6" fmla="*/ 28 w 57"/>
                <a:gd name="T7" fmla="*/ 56 h 56"/>
                <a:gd name="T8" fmla="*/ 57 w 57"/>
                <a:gd name="T9" fmla="*/ 28 h 56"/>
                <a:gd name="T10" fmla="*/ 28 w 57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6">
                  <a:moveTo>
                    <a:pt x="28" y="0"/>
                  </a:moveTo>
                  <a:lnTo>
                    <a:pt x="0" y="0"/>
                  </a:lnTo>
                  <a:lnTo>
                    <a:pt x="0" y="28"/>
                  </a:lnTo>
                  <a:lnTo>
                    <a:pt x="28" y="56"/>
                  </a:lnTo>
                  <a:lnTo>
                    <a:pt x="57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4" name="Freeform 732"/>
            <p:cNvSpPr>
              <a:spLocks/>
            </p:cNvSpPr>
            <p:nvPr/>
          </p:nvSpPr>
          <p:spPr bwMode="auto">
            <a:xfrm>
              <a:off x="6300" y="3591"/>
              <a:ext cx="85" cy="85"/>
            </a:xfrm>
            <a:custGeom>
              <a:avLst/>
              <a:gdLst>
                <a:gd name="T0" fmla="*/ 85 w 85"/>
                <a:gd name="T1" fmla="*/ 57 h 85"/>
                <a:gd name="T2" fmla="*/ 28 w 85"/>
                <a:gd name="T3" fmla="*/ 85 h 85"/>
                <a:gd name="T4" fmla="*/ 0 w 85"/>
                <a:gd name="T5" fmla="*/ 28 h 85"/>
                <a:gd name="T6" fmla="*/ 28 w 85"/>
                <a:gd name="T7" fmla="*/ 0 h 85"/>
                <a:gd name="T8" fmla="*/ 85 w 85"/>
                <a:gd name="T9" fmla="*/ 28 h 85"/>
                <a:gd name="T10" fmla="*/ 85 w 85"/>
                <a:gd name="T11" fmla="*/ 5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85">
                  <a:moveTo>
                    <a:pt x="85" y="57"/>
                  </a:moveTo>
                  <a:lnTo>
                    <a:pt x="28" y="85"/>
                  </a:lnTo>
                  <a:lnTo>
                    <a:pt x="0" y="28"/>
                  </a:lnTo>
                  <a:lnTo>
                    <a:pt x="28" y="0"/>
                  </a:lnTo>
                  <a:lnTo>
                    <a:pt x="85" y="28"/>
                  </a:lnTo>
                  <a:lnTo>
                    <a:pt x="85" y="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5" name="Freeform 733"/>
            <p:cNvSpPr>
              <a:spLocks/>
            </p:cNvSpPr>
            <p:nvPr/>
          </p:nvSpPr>
          <p:spPr bwMode="auto">
            <a:xfrm>
              <a:off x="6016" y="3846"/>
              <a:ext cx="256" cy="199"/>
            </a:xfrm>
            <a:custGeom>
              <a:avLst/>
              <a:gdLst>
                <a:gd name="T0" fmla="*/ 199 w 256"/>
                <a:gd name="T1" fmla="*/ 199 h 199"/>
                <a:gd name="T2" fmla="*/ 142 w 256"/>
                <a:gd name="T3" fmla="*/ 142 h 199"/>
                <a:gd name="T4" fmla="*/ 114 w 256"/>
                <a:gd name="T5" fmla="*/ 199 h 199"/>
                <a:gd name="T6" fmla="*/ 29 w 256"/>
                <a:gd name="T7" fmla="*/ 170 h 199"/>
                <a:gd name="T8" fmla="*/ 0 w 256"/>
                <a:gd name="T9" fmla="*/ 114 h 199"/>
                <a:gd name="T10" fmla="*/ 0 w 256"/>
                <a:gd name="T11" fmla="*/ 85 h 199"/>
                <a:gd name="T12" fmla="*/ 29 w 256"/>
                <a:gd name="T13" fmla="*/ 57 h 199"/>
                <a:gd name="T14" fmla="*/ 57 w 256"/>
                <a:gd name="T15" fmla="*/ 85 h 199"/>
                <a:gd name="T16" fmla="*/ 86 w 256"/>
                <a:gd name="T17" fmla="*/ 85 h 199"/>
                <a:gd name="T18" fmla="*/ 57 w 256"/>
                <a:gd name="T19" fmla="*/ 0 h 199"/>
                <a:gd name="T20" fmla="*/ 114 w 256"/>
                <a:gd name="T21" fmla="*/ 0 h 199"/>
                <a:gd name="T22" fmla="*/ 227 w 256"/>
                <a:gd name="T23" fmla="*/ 57 h 199"/>
                <a:gd name="T24" fmla="*/ 256 w 256"/>
                <a:gd name="T25" fmla="*/ 114 h 199"/>
                <a:gd name="T26" fmla="*/ 256 w 256"/>
                <a:gd name="T27" fmla="*/ 170 h 199"/>
                <a:gd name="T28" fmla="*/ 227 w 256"/>
                <a:gd name="T29" fmla="*/ 199 h 199"/>
                <a:gd name="T30" fmla="*/ 199 w 256"/>
                <a:gd name="T31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6" h="199">
                  <a:moveTo>
                    <a:pt x="199" y="199"/>
                  </a:moveTo>
                  <a:lnTo>
                    <a:pt x="142" y="142"/>
                  </a:lnTo>
                  <a:lnTo>
                    <a:pt x="114" y="199"/>
                  </a:lnTo>
                  <a:lnTo>
                    <a:pt x="29" y="170"/>
                  </a:lnTo>
                  <a:lnTo>
                    <a:pt x="0" y="114"/>
                  </a:lnTo>
                  <a:lnTo>
                    <a:pt x="0" y="85"/>
                  </a:lnTo>
                  <a:lnTo>
                    <a:pt x="29" y="57"/>
                  </a:lnTo>
                  <a:lnTo>
                    <a:pt x="57" y="85"/>
                  </a:lnTo>
                  <a:lnTo>
                    <a:pt x="86" y="85"/>
                  </a:lnTo>
                  <a:lnTo>
                    <a:pt x="57" y="0"/>
                  </a:lnTo>
                  <a:lnTo>
                    <a:pt x="114" y="0"/>
                  </a:lnTo>
                  <a:lnTo>
                    <a:pt x="227" y="57"/>
                  </a:lnTo>
                  <a:lnTo>
                    <a:pt x="256" y="114"/>
                  </a:lnTo>
                  <a:lnTo>
                    <a:pt x="256" y="170"/>
                  </a:lnTo>
                  <a:lnTo>
                    <a:pt x="227" y="199"/>
                  </a:lnTo>
                  <a:lnTo>
                    <a:pt x="199" y="19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6" name="Freeform 734"/>
            <p:cNvSpPr>
              <a:spLocks/>
            </p:cNvSpPr>
            <p:nvPr/>
          </p:nvSpPr>
          <p:spPr bwMode="auto">
            <a:xfrm>
              <a:off x="6328" y="4271"/>
              <a:ext cx="57" cy="57"/>
            </a:xfrm>
            <a:custGeom>
              <a:avLst/>
              <a:gdLst>
                <a:gd name="T0" fmla="*/ 0 w 57"/>
                <a:gd name="T1" fmla="*/ 0 h 57"/>
                <a:gd name="T2" fmla="*/ 0 w 57"/>
                <a:gd name="T3" fmla="*/ 57 h 57"/>
                <a:gd name="T4" fmla="*/ 29 w 57"/>
                <a:gd name="T5" fmla="*/ 57 h 57"/>
                <a:gd name="T6" fmla="*/ 57 w 57"/>
                <a:gd name="T7" fmla="*/ 29 h 57"/>
                <a:gd name="T8" fmla="*/ 29 w 57"/>
                <a:gd name="T9" fmla="*/ 0 h 57"/>
                <a:gd name="T10" fmla="*/ 0 w 57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7">
                  <a:moveTo>
                    <a:pt x="0" y="0"/>
                  </a:moveTo>
                  <a:lnTo>
                    <a:pt x="0" y="57"/>
                  </a:lnTo>
                  <a:lnTo>
                    <a:pt x="29" y="57"/>
                  </a:lnTo>
                  <a:lnTo>
                    <a:pt x="57" y="29"/>
                  </a:lnTo>
                  <a:lnTo>
                    <a:pt x="2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7" name="Freeform 735"/>
            <p:cNvSpPr>
              <a:spLocks/>
            </p:cNvSpPr>
            <p:nvPr/>
          </p:nvSpPr>
          <p:spPr bwMode="auto">
            <a:xfrm>
              <a:off x="6357" y="3687"/>
              <a:ext cx="652" cy="641"/>
            </a:xfrm>
            <a:custGeom>
              <a:avLst/>
              <a:gdLst>
                <a:gd name="T0" fmla="*/ 28 w 652"/>
                <a:gd name="T1" fmla="*/ 443 h 641"/>
                <a:gd name="T2" fmla="*/ 0 w 652"/>
                <a:gd name="T3" fmla="*/ 499 h 641"/>
                <a:gd name="T4" fmla="*/ 56 w 652"/>
                <a:gd name="T5" fmla="*/ 584 h 641"/>
                <a:gd name="T6" fmla="*/ 170 w 652"/>
                <a:gd name="T7" fmla="*/ 641 h 641"/>
                <a:gd name="T8" fmla="*/ 226 w 652"/>
                <a:gd name="T9" fmla="*/ 613 h 641"/>
                <a:gd name="T10" fmla="*/ 283 w 652"/>
                <a:gd name="T11" fmla="*/ 613 h 641"/>
                <a:gd name="T12" fmla="*/ 340 w 652"/>
                <a:gd name="T13" fmla="*/ 584 h 641"/>
                <a:gd name="T14" fmla="*/ 368 w 652"/>
                <a:gd name="T15" fmla="*/ 613 h 641"/>
                <a:gd name="T16" fmla="*/ 425 w 652"/>
                <a:gd name="T17" fmla="*/ 584 h 641"/>
                <a:gd name="T18" fmla="*/ 510 w 652"/>
                <a:gd name="T19" fmla="*/ 613 h 641"/>
                <a:gd name="T20" fmla="*/ 538 w 652"/>
                <a:gd name="T21" fmla="*/ 584 h 641"/>
                <a:gd name="T22" fmla="*/ 567 w 652"/>
                <a:gd name="T23" fmla="*/ 613 h 641"/>
                <a:gd name="T24" fmla="*/ 595 w 652"/>
                <a:gd name="T25" fmla="*/ 584 h 641"/>
                <a:gd name="T26" fmla="*/ 623 w 652"/>
                <a:gd name="T27" fmla="*/ 613 h 641"/>
                <a:gd name="T28" fmla="*/ 652 w 652"/>
                <a:gd name="T29" fmla="*/ 613 h 641"/>
                <a:gd name="T30" fmla="*/ 567 w 652"/>
                <a:gd name="T31" fmla="*/ 528 h 641"/>
                <a:gd name="T32" fmla="*/ 567 w 652"/>
                <a:gd name="T33" fmla="*/ 499 h 641"/>
                <a:gd name="T34" fmla="*/ 538 w 652"/>
                <a:gd name="T35" fmla="*/ 471 h 641"/>
                <a:gd name="T36" fmla="*/ 453 w 652"/>
                <a:gd name="T37" fmla="*/ 471 h 641"/>
                <a:gd name="T38" fmla="*/ 425 w 652"/>
                <a:gd name="T39" fmla="*/ 443 h 641"/>
                <a:gd name="T40" fmla="*/ 397 w 652"/>
                <a:gd name="T41" fmla="*/ 414 h 641"/>
                <a:gd name="T42" fmla="*/ 340 w 652"/>
                <a:gd name="T43" fmla="*/ 386 h 641"/>
                <a:gd name="T44" fmla="*/ 312 w 652"/>
                <a:gd name="T45" fmla="*/ 386 h 641"/>
                <a:gd name="T46" fmla="*/ 255 w 652"/>
                <a:gd name="T47" fmla="*/ 358 h 641"/>
                <a:gd name="T48" fmla="*/ 226 w 652"/>
                <a:gd name="T49" fmla="*/ 301 h 641"/>
                <a:gd name="T50" fmla="*/ 255 w 652"/>
                <a:gd name="T51" fmla="*/ 301 h 641"/>
                <a:gd name="T52" fmla="*/ 198 w 652"/>
                <a:gd name="T53" fmla="*/ 244 h 641"/>
                <a:gd name="T54" fmla="*/ 141 w 652"/>
                <a:gd name="T55" fmla="*/ 102 h 641"/>
                <a:gd name="T56" fmla="*/ 113 w 652"/>
                <a:gd name="T57" fmla="*/ 102 h 641"/>
                <a:gd name="T58" fmla="*/ 85 w 652"/>
                <a:gd name="T59" fmla="*/ 46 h 641"/>
                <a:gd name="T60" fmla="*/ 68 w 652"/>
                <a:gd name="T61" fmla="*/ 0 h 641"/>
                <a:gd name="T62" fmla="*/ 53 w 652"/>
                <a:gd name="T63" fmla="*/ 20 h 641"/>
                <a:gd name="T64" fmla="*/ 21 w 652"/>
                <a:gd name="T65" fmla="*/ 11 h 641"/>
                <a:gd name="T66" fmla="*/ 56 w 652"/>
                <a:gd name="T67" fmla="*/ 74 h 641"/>
                <a:gd name="T68" fmla="*/ 85 w 652"/>
                <a:gd name="T69" fmla="*/ 131 h 641"/>
                <a:gd name="T70" fmla="*/ 113 w 652"/>
                <a:gd name="T71" fmla="*/ 187 h 641"/>
                <a:gd name="T72" fmla="*/ 141 w 652"/>
                <a:gd name="T73" fmla="*/ 216 h 641"/>
                <a:gd name="T74" fmla="*/ 141 w 652"/>
                <a:gd name="T75" fmla="*/ 244 h 641"/>
                <a:gd name="T76" fmla="*/ 113 w 652"/>
                <a:gd name="T77" fmla="*/ 216 h 641"/>
                <a:gd name="T78" fmla="*/ 85 w 652"/>
                <a:gd name="T79" fmla="*/ 244 h 641"/>
                <a:gd name="T80" fmla="*/ 85 w 652"/>
                <a:gd name="T81" fmla="*/ 301 h 641"/>
                <a:gd name="T82" fmla="*/ 56 w 652"/>
                <a:gd name="T83" fmla="*/ 358 h 641"/>
                <a:gd name="T84" fmla="*/ 28 w 652"/>
                <a:gd name="T85" fmla="*/ 358 h 641"/>
                <a:gd name="T86" fmla="*/ 28 w 652"/>
                <a:gd name="T87" fmla="*/ 414 h 641"/>
                <a:gd name="T88" fmla="*/ 56 w 652"/>
                <a:gd name="T89" fmla="*/ 414 h 641"/>
                <a:gd name="T90" fmla="*/ 85 w 652"/>
                <a:gd name="T91" fmla="*/ 471 h 641"/>
                <a:gd name="T92" fmla="*/ 113 w 652"/>
                <a:gd name="T93" fmla="*/ 528 h 641"/>
                <a:gd name="T94" fmla="*/ 56 w 652"/>
                <a:gd name="T95" fmla="*/ 499 h 641"/>
                <a:gd name="T96" fmla="*/ 28 w 652"/>
                <a:gd name="T97" fmla="*/ 499 h 641"/>
                <a:gd name="T98" fmla="*/ 56 w 652"/>
                <a:gd name="T99" fmla="*/ 471 h 641"/>
                <a:gd name="T100" fmla="*/ 28 w 652"/>
                <a:gd name="T101" fmla="*/ 443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52" h="641">
                  <a:moveTo>
                    <a:pt x="28" y="443"/>
                  </a:moveTo>
                  <a:lnTo>
                    <a:pt x="0" y="499"/>
                  </a:lnTo>
                  <a:lnTo>
                    <a:pt x="56" y="584"/>
                  </a:lnTo>
                  <a:lnTo>
                    <a:pt x="170" y="641"/>
                  </a:lnTo>
                  <a:lnTo>
                    <a:pt x="226" y="613"/>
                  </a:lnTo>
                  <a:lnTo>
                    <a:pt x="283" y="613"/>
                  </a:lnTo>
                  <a:lnTo>
                    <a:pt x="340" y="584"/>
                  </a:lnTo>
                  <a:lnTo>
                    <a:pt x="368" y="613"/>
                  </a:lnTo>
                  <a:lnTo>
                    <a:pt x="425" y="584"/>
                  </a:lnTo>
                  <a:lnTo>
                    <a:pt x="510" y="613"/>
                  </a:lnTo>
                  <a:lnTo>
                    <a:pt x="538" y="584"/>
                  </a:lnTo>
                  <a:lnTo>
                    <a:pt x="567" y="613"/>
                  </a:lnTo>
                  <a:lnTo>
                    <a:pt x="595" y="584"/>
                  </a:lnTo>
                  <a:lnTo>
                    <a:pt x="623" y="613"/>
                  </a:lnTo>
                  <a:lnTo>
                    <a:pt x="652" y="613"/>
                  </a:lnTo>
                  <a:lnTo>
                    <a:pt x="567" y="528"/>
                  </a:lnTo>
                  <a:lnTo>
                    <a:pt x="567" y="499"/>
                  </a:lnTo>
                  <a:lnTo>
                    <a:pt x="538" y="471"/>
                  </a:lnTo>
                  <a:lnTo>
                    <a:pt x="453" y="471"/>
                  </a:lnTo>
                  <a:lnTo>
                    <a:pt x="425" y="443"/>
                  </a:lnTo>
                  <a:lnTo>
                    <a:pt x="397" y="414"/>
                  </a:lnTo>
                  <a:lnTo>
                    <a:pt x="340" y="386"/>
                  </a:lnTo>
                  <a:lnTo>
                    <a:pt x="312" y="386"/>
                  </a:lnTo>
                  <a:lnTo>
                    <a:pt x="255" y="358"/>
                  </a:lnTo>
                  <a:lnTo>
                    <a:pt x="226" y="301"/>
                  </a:lnTo>
                  <a:lnTo>
                    <a:pt x="255" y="301"/>
                  </a:lnTo>
                  <a:lnTo>
                    <a:pt x="198" y="244"/>
                  </a:lnTo>
                  <a:lnTo>
                    <a:pt x="141" y="102"/>
                  </a:lnTo>
                  <a:lnTo>
                    <a:pt x="113" y="102"/>
                  </a:lnTo>
                  <a:lnTo>
                    <a:pt x="85" y="46"/>
                  </a:lnTo>
                  <a:lnTo>
                    <a:pt x="68" y="0"/>
                  </a:lnTo>
                  <a:lnTo>
                    <a:pt x="53" y="20"/>
                  </a:lnTo>
                  <a:lnTo>
                    <a:pt x="21" y="11"/>
                  </a:lnTo>
                  <a:lnTo>
                    <a:pt x="56" y="74"/>
                  </a:lnTo>
                  <a:lnTo>
                    <a:pt x="85" y="131"/>
                  </a:lnTo>
                  <a:lnTo>
                    <a:pt x="113" y="187"/>
                  </a:lnTo>
                  <a:lnTo>
                    <a:pt x="141" y="216"/>
                  </a:lnTo>
                  <a:lnTo>
                    <a:pt x="141" y="244"/>
                  </a:lnTo>
                  <a:lnTo>
                    <a:pt x="113" y="216"/>
                  </a:lnTo>
                  <a:lnTo>
                    <a:pt x="85" y="244"/>
                  </a:lnTo>
                  <a:lnTo>
                    <a:pt x="85" y="301"/>
                  </a:lnTo>
                  <a:lnTo>
                    <a:pt x="56" y="358"/>
                  </a:lnTo>
                  <a:lnTo>
                    <a:pt x="28" y="358"/>
                  </a:lnTo>
                  <a:lnTo>
                    <a:pt x="28" y="414"/>
                  </a:lnTo>
                  <a:lnTo>
                    <a:pt x="56" y="414"/>
                  </a:lnTo>
                  <a:lnTo>
                    <a:pt x="85" y="471"/>
                  </a:lnTo>
                  <a:lnTo>
                    <a:pt x="113" y="528"/>
                  </a:lnTo>
                  <a:lnTo>
                    <a:pt x="56" y="499"/>
                  </a:lnTo>
                  <a:lnTo>
                    <a:pt x="28" y="499"/>
                  </a:lnTo>
                  <a:lnTo>
                    <a:pt x="56" y="471"/>
                  </a:lnTo>
                  <a:lnTo>
                    <a:pt x="28" y="44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8" name="Freeform 736"/>
            <p:cNvSpPr>
              <a:spLocks/>
            </p:cNvSpPr>
            <p:nvPr/>
          </p:nvSpPr>
          <p:spPr bwMode="auto">
            <a:xfrm>
              <a:off x="3267" y="2372"/>
              <a:ext cx="85" cy="142"/>
            </a:xfrm>
            <a:custGeom>
              <a:avLst/>
              <a:gdLst>
                <a:gd name="T0" fmla="*/ 28 w 85"/>
                <a:gd name="T1" fmla="*/ 0 h 142"/>
                <a:gd name="T2" fmla="*/ 0 w 85"/>
                <a:gd name="T3" fmla="*/ 28 h 142"/>
                <a:gd name="T4" fmla="*/ 28 w 85"/>
                <a:gd name="T5" fmla="*/ 142 h 142"/>
                <a:gd name="T6" fmla="*/ 85 w 85"/>
                <a:gd name="T7" fmla="*/ 113 h 142"/>
                <a:gd name="T8" fmla="*/ 85 w 85"/>
                <a:gd name="T9" fmla="*/ 85 h 142"/>
                <a:gd name="T10" fmla="*/ 56 w 85"/>
                <a:gd name="T11" fmla="*/ 85 h 142"/>
                <a:gd name="T12" fmla="*/ 28 w 85"/>
                <a:gd name="T13" fmla="*/ 57 h 142"/>
                <a:gd name="T14" fmla="*/ 56 w 85"/>
                <a:gd name="T15" fmla="*/ 28 h 142"/>
                <a:gd name="T16" fmla="*/ 28 w 85"/>
                <a:gd name="T17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142">
                  <a:moveTo>
                    <a:pt x="28" y="0"/>
                  </a:moveTo>
                  <a:lnTo>
                    <a:pt x="0" y="28"/>
                  </a:lnTo>
                  <a:lnTo>
                    <a:pt x="28" y="142"/>
                  </a:lnTo>
                  <a:lnTo>
                    <a:pt x="85" y="113"/>
                  </a:lnTo>
                  <a:lnTo>
                    <a:pt x="85" y="85"/>
                  </a:lnTo>
                  <a:lnTo>
                    <a:pt x="56" y="85"/>
                  </a:lnTo>
                  <a:lnTo>
                    <a:pt x="28" y="57"/>
                  </a:lnTo>
                  <a:lnTo>
                    <a:pt x="56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9" name="Freeform 737"/>
            <p:cNvSpPr>
              <a:spLocks/>
            </p:cNvSpPr>
            <p:nvPr/>
          </p:nvSpPr>
          <p:spPr bwMode="auto">
            <a:xfrm>
              <a:off x="2019" y="2344"/>
              <a:ext cx="340" cy="340"/>
            </a:xfrm>
            <a:custGeom>
              <a:avLst/>
              <a:gdLst>
                <a:gd name="T0" fmla="*/ 312 w 340"/>
                <a:gd name="T1" fmla="*/ 340 h 340"/>
                <a:gd name="T2" fmla="*/ 284 w 340"/>
                <a:gd name="T3" fmla="*/ 340 h 340"/>
                <a:gd name="T4" fmla="*/ 199 w 340"/>
                <a:gd name="T5" fmla="*/ 283 h 340"/>
                <a:gd name="T6" fmla="*/ 170 w 340"/>
                <a:gd name="T7" fmla="*/ 226 h 340"/>
                <a:gd name="T8" fmla="*/ 170 w 340"/>
                <a:gd name="T9" fmla="*/ 198 h 340"/>
                <a:gd name="T10" fmla="*/ 114 w 340"/>
                <a:gd name="T11" fmla="*/ 170 h 340"/>
                <a:gd name="T12" fmla="*/ 29 w 340"/>
                <a:gd name="T13" fmla="*/ 141 h 340"/>
                <a:gd name="T14" fmla="*/ 0 w 340"/>
                <a:gd name="T15" fmla="*/ 85 h 340"/>
                <a:gd name="T16" fmla="*/ 29 w 340"/>
                <a:gd name="T17" fmla="*/ 56 h 340"/>
                <a:gd name="T18" fmla="*/ 85 w 340"/>
                <a:gd name="T19" fmla="*/ 56 h 340"/>
                <a:gd name="T20" fmla="*/ 142 w 340"/>
                <a:gd name="T21" fmla="*/ 28 h 340"/>
                <a:gd name="T22" fmla="*/ 199 w 340"/>
                <a:gd name="T23" fmla="*/ 0 h 340"/>
                <a:gd name="T24" fmla="*/ 255 w 340"/>
                <a:gd name="T25" fmla="*/ 28 h 340"/>
                <a:gd name="T26" fmla="*/ 255 w 340"/>
                <a:gd name="T27" fmla="*/ 85 h 340"/>
                <a:gd name="T28" fmla="*/ 284 w 340"/>
                <a:gd name="T29" fmla="*/ 85 h 340"/>
                <a:gd name="T30" fmla="*/ 340 w 340"/>
                <a:gd name="T31" fmla="*/ 141 h 340"/>
                <a:gd name="T32" fmla="*/ 284 w 340"/>
                <a:gd name="T33" fmla="*/ 283 h 340"/>
                <a:gd name="T34" fmla="*/ 312 w 340"/>
                <a:gd name="T35" fmla="*/ 311 h 340"/>
                <a:gd name="T36" fmla="*/ 312 w 340"/>
                <a:gd name="T37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0" h="340">
                  <a:moveTo>
                    <a:pt x="312" y="340"/>
                  </a:moveTo>
                  <a:lnTo>
                    <a:pt x="284" y="340"/>
                  </a:lnTo>
                  <a:lnTo>
                    <a:pt x="199" y="283"/>
                  </a:lnTo>
                  <a:lnTo>
                    <a:pt x="170" y="226"/>
                  </a:lnTo>
                  <a:lnTo>
                    <a:pt x="170" y="198"/>
                  </a:lnTo>
                  <a:lnTo>
                    <a:pt x="114" y="170"/>
                  </a:lnTo>
                  <a:lnTo>
                    <a:pt x="29" y="141"/>
                  </a:lnTo>
                  <a:lnTo>
                    <a:pt x="0" y="85"/>
                  </a:lnTo>
                  <a:lnTo>
                    <a:pt x="29" y="56"/>
                  </a:lnTo>
                  <a:lnTo>
                    <a:pt x="85" y="56"/>
                  </a:lnTo>
                  <a:lnTo>
                    <a:pt x="142" y="28"/>
                  </a:lnTo>
                  <a:lnTo>
                    <a:pt x="199" y="0"/>
                  </a:lnTo>
                  <a:lnTo>
                    <a:pt x="255" y="28"/>
                  </a:lnTo>
                  <a:lnTo>
                    <a:pt x="255" y="85"/>
                  </a:lnTo>
                  <a:lnTo>
                    <a:pt x="284" y="85"/>
                  </a:lnTo>
                  <a:lnTo>
                    <a:pt x="340" y="141"/>
                  </a:lnTo>
                  <a:lnTo>
                    <a:pt x="284" y="283"/>
                  </a:lnTo>
                  <a:lnTo>
                    <a:pt x="312" y="311"/>
                  </a:lnTo>
                  <a:lnTo>
                    <a:pt x="312" y="34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0" name="Freeform 738"/>
            <p:cNvSpPr>
              <a:spLocks/>
            </p:cNvSpPr>
            <p:nvPr/>
          </p:nvSpPr>
          <p:spPr bwMode="auto">
            <a:xfrm>
              <a:off x="2359" y="2514"/>
              <a:ext cx="29" cy="28"/>
            </a:xfrm>
            <a:custGeom>
              <a:avLst/>
              <a:gdLst>
                <a:gd name="T0" fmla="*/ 0 w 29"/>
                <a:gd name="T1" fmla="*/ 28 h 28"/>
                <a:gd name="T2" fmla="*/ 29 w 29"/>
                <a:gd name="T3" fmla="*/ 28 h 28"/>
                <a:gd name="T4" fmla="*/ 29 w 29"/>
                <a:gd name="T5" fmla="*/ 0 h 28"/>
                <a:gd name="T6" fmla="*/ 0 w 29"/>
                <a:gd name="T7" fmla="*/ 0 h 28"/>
                <a:gd name="T8" fmla="*/ 0 w 29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8">
                  <a:moveTo>
                    <a:pt x="0" y="28"/>
                  </a:moveTo>
                  <a:lnTo>
                    <a:pt x="29" y="28"/>
                  </a:lnTo>
                  <a:lnTo>
                    <a:pt x="29" y="0"/>
                  </a:lnTo>
                  <a:lnTo>
                    <a:pt x="0" y="0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1" name="Freeform 739"/>
            <p:cNvSpPr>
              <a:spLocks/>
            </p:cNvSpPr>
            <p:nvPr/>
          </p:nvSpPr>
          <p:spPr bwMode="auto">
            <a:xfrm>
              <a:off x="3465" y="1663"/>
              <a:ext cx="142" cy="114"/>
            </a:xfrm>
            <a:custGeom>
              <a:avLst/>
              <a:gdLst>
                <a:gd name="T0" fmla="*/ 113 w 142"/>
                <a:gd name="T1" fmla="*/ 114 h 114"/>
                <a:gd name="T2" fmla="*/ 57 w 142"/>
                <a:gd name="T3" fmla="*/ 85 h 114"/>
                <a:gd name="T4" fmla="*/ 0 w 142"/>
                <a:gd name="T5" fmla="*/ 114 h 114"/>
                <a:gd name="T6" fmla="*/ 0 w 142"/>
                <a:gd name="T7" fmla="*/ 85 h 114"/>
                <a:gd name="T8" fmla="*/ 57 w 142"/>
                <a:gd name="T9" fmla="*/ 0 h 114"/>
                <a:gd name="T10" fmla="*/ 113 w 142"/>
                <a:gd name="T11" fmla="*/ 29 h 114"/>
                <a:gd name="T12" fmla="*/ 142 w 142"/>
                <a:gd name="T13" fmla="*/ 85 h 114"/>
                <a:gd name="T14" fmla="*/ 113 w 142"/>
                <a:gd name="T1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" h="114">
                  <a:moveTo>
                    <a:pt x="113" y="114"/>
                  </a:moveTo>
                  <a:lnTo>
                    <a:pt x="57" y="85"/>
                  </a:lnTo>
                  <a:lnTo>
                    <a:pt x="0" y="114"/>
                  </a:lnTo>
                  <a:lnTo>
                    <a:pt x="0" y="85"/>
                  </a:lnTo>
                  <a:lnTo>
                    <a:pt x="57" y="0"/>
                  </a:lnTo>
                  <a:lnTo>
                    <a:pt x="113" y="29"/>
                  </a:lnTo>
                  <a:lnTo>
                    <a:pt x="142" y="85"/>
                  </a:lnTo>
                  <a:lnTo>
                    <a:pt x="113" y="11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2" name="Freeform 740"/>
            <p:cNvSpPr>
              <a:spLocks/>
            </p:cNvSpPr>
            <p:nvPr/>
          </p:nvSpPr>
          <p:spPr bwMode="auto">
            <a:xfrm>
              <a:off x="5620" y="2542"/>
              <a:ext cx="56" cy="85"/>
            </a:xfrm>
            <a:custGeom>
              <a:avLst/>
              <a:gdLst>
                <a:gd name="T0" fmla="*/ 56 w 56"/>
                <a:gd name="T1" fmla="*/ 28 h 85"/>
                <a:gd name="T2" fmla="*/ 28 w 56"/>
                <a:gd name="T3" fmla="*/ 85 h 85"/>
                <a:gd name="T4" fmla="*/ 0 w 56"/>
                <a:gd name="T5" fmla="*/ 57 h 85"/>
                <a:gd name="T6" fmla="*/ 0 w 56"/>
                <a:gd name="T7" fmla="*/ 28 h 85"/>
                <a:gd name="T8" fmla="*/ 28 w 56"/>
                <a:gd name="T9" fmla="*/ 0 h 85"/>
                <a:gd name="T10" fmla="*/ 56 w 56"/>
                <a:gd name="T11" fmla="*/ 2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85">
                  <a:moveTo>
                    <a:pt x="56" y="28"/>
                  </a:moveTo>
                  <a:lnTo>
                    <a:pt x="28" y="85"/>
                  </a:lnTo>
                  <a:lnTo>
                    <a:pt x="0" y="57"/>
                  </a:lnTo>
                  <a:lnTo>
                    <a:pt x="0" y="28"/>
                  </a:lnTo>
                  <a:lnTo>
                    <a:pt x="28" y="0"/>
                  </a:lnTo>
                  <a:lnTo>
                    <a:pt x="56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3" name="Freeform 742"/>
            <p:cNvSpPr>
              <a:spLocks/>
            </p:cNvSpPr>
            <p:nvPr/>
          </p:nvSpPr>
          <p:spPr bwMode="auto">
            <a:xfrm>
              <a:off x="5591" y="2315"/>
              <a:ext cx="199" cy="199"/>
            </a:xfrm>
            <a:custGeom>
              <a:avLst/>
              <a:gdLst>
                <a:gd name="T0" fmla="*/ 0 w 199"/>
                <a:gd name="T1" fmla="*/ 142 h 199"/>
                <a:gd name="T2" fmla="*/ 29 w 199"/>
                <a:gd name="T3" fmla="*/ 170 h 199"/>
                <a:gd name="T4" fmla="*/ 0 w 199"/>
                <a:gd name="T5" fmla="*/ 199 h 199"/>
                <a:gd name="T6" fmla="*/ 85 w 199"/>
                <a:gd name="T7" fmla="*/ 199 h 199"/>
                <a:gd name="T8" fmla="*/ 114 w 199"/>
                <a:gd name="T9" fmla="*/ 170 h 199"/>
                <a:gd name="T10" fmla="*/ 170 w 199"/>
                <a:gd name="T11" fmla="*/ 142 h 199"/>
                <a:gd name="T12" fmla="*/ 170 w 199"/>
                <a:gd name="T13" fmla="*/ 114 h 199"/>
                <a:gd name="T14" fmla="*/ 142 w 199"/>
                <a:gd name="T15" fmla="*/ 85 h 199"/>
                <a:gd name="T16" fmla="*/ 170 w 199"/>
                <a:gd name="T17" fmla="*/ 85 h 199"/>
                <a:gd name="T18" fmla="*/ 199 w 199"/>
                <a:gd name="T19" fmla="*/ 0 h 199"/>
                <a:gd name="T20" fmla="*/ 170 w 199"/>
                <a:gd name="T21" fmla="*/ 0 h 199"/>
                <a:gd name="T22" fmla="*/ 142 w 199"/>
                <a:gd name="T23" fmla="*/ 29 h 199"/>
                <a:gd name="T24" fmla="*/ 142 w 199"/>
                <a:gd name="T25" fmla="*/ 57 h 199"/>
                <a:gd name="T26" fmla="*/ 114 w 199"/>
                <a:gd name="T27" fmla="*/ 85 h 199"/>
                <a:gd name="T28" fmla="*/ 85 w 199"/>
                <a:gd name="T29" fmla="*/ 142 h 199"/>
                <a:gd name="T30" fmla="*/ 0 w 199"/>
                <a:gd name="T31" fmla="*/ 14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9" h="199">
                  <a:moveTo>
                    <a:pt x="0" y="142"/>
                  </a:moveTo>
                  <a:lnTo>
                    <a:pt x="29" y="170"/>
                  </a:lnTo>
                  <a:lnTo>
                    <a:pt x="0" y="199"/>
                  </a:lnTo>
                  <a:lnTo>
                    <a:pt x="85" y="199"/>
                  </a:lnTo>
                  <a:lnTo>
                    <a:pt x="114" y="170"/>
                  </a:lnTo>
                  <a:lnTo>
                    <a:pt x="170" y="142"/>
                  </a:lnTo>
                  <a:lnTo>
                    <a:pt x="170" y="114"/>
                  </a:lnTo>
                  <a:lnTo>
                    <a:pt x="142" y="85"/>
                  </a:lnTo>
                  <a:lnTo>
                    <a:pt x="170" y="85"/>
                  </a:lnTo>
                  <a:lnTo>
                    <a:pt x="199" y="0"/>
                  </a:lnTo>
                  <a:lnTo>
                    <a:pt x="170" y="0"/>
                  </a:lnTo>
                  <a:lnTo>
                    <a:pt x="142" y="29"/>
                  </a:lnTo>
                  <a:lnTo>
                    <a:pt x="142" y="57"/>
                  </a:lnTo>
                  <a:lnTo>
                    <a:pt x="114" y="85"/>
                  </a:lnTo>
                  <a:lnTo>
                    <a:pt x="85" y="142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4" name="Freeform 743"/>
            <p:cNvSpPr>
              <a:spLocks/>
            </p:cNvSpPr>
            <p:nvPr/>
          </p:nvSpPr>
          <p:spPr bwMode="auto">
            <a:xfrm>
              <a:off x="5166" y="2174"/>
              <a:ext cx="397" cy="510"/>
            </a:xfrm>
            <a:custGeom>
              <a:avLst/>
              <a:gdLst>
                <a:gd name="T0" fmla="*/ 369 w 397"/>
                <a:gd name="T1" fmla="*/ 510 h 510"/>
                <a:gd name="T2" fmla="*/ 227 w 397"/>
                <a:gd name="T3" fmla="*/ 368 h 510"/>
                <a:gd name="T4" fmla="*/ 198 w 397"/>
                <a:gd name="T5" fmla="*/ 396 h 510"/>
                <a:gd name="T6" fmla="*/ 85 w 397"/>
                <a:gd name="T7" fmla="*/ 311 h 510"/>
                <a:gd name="T8" fmla="*/ 85 w 397"/>
                <a:gd name="T9" fmla="*/ 283 h 510"/>
                <a:gd name="T10" fmla="*/ 142 w 397"/>
                <a:gd name="T11" fmla="*/ 198 h 510"/>
                <a:gd name="T12" fmla="*/ 85 w 397"/>
                <a:gd name="T13" fmla="*/ 170 h 510"/>
                <a:gd name="T14" fmla="*/ 85 w 397"/>
                <a:gd name="T15" fmla="*/ 198 h 510"/>
                <a:gd name="T16" fmla="*/ 57 w 397"/>
                <a:gd name="T17" fmla="*/ 170 h 510"/>
                <a:gd name="T18" fmla="*/ 28 w 397"/>
                <a:gd name="T19" fmla="*/ 198 h 510"/>
                <a:gd name="T20" fmla="*/ 0 w 397"/>
                <a:gd name="T21" fmla="*/ 85 h 510"/>
                <a:gd name="T22" fmla="*/ 85 w 397"/>
                <a:gd name="T23" fmla="*/ 0 h 510"/>
                <a:gd name="T24" fmla="*/ 113 w 397"/>
                <a:gd name="T25" fmla="*/ 0 h 510"/>
                <a:gd name="T26" fmla="*/ 142 w 397"/>
                <a:gd name="T27" fmla="*/ 28 h 510"/>
                <a:gd name="T28" fmla="*/ 170 w 397"/>
                <a:gd name="T29" fmla="*/ 56 h 510"/>
                <a:gd name="T30" fmla="*/ 142 w 397"/>
                <a:gd name="T31" fmla="*/ 56 h 510"/>
                <a:gd name="T32" fmla="*/ 113 w 397"/>
                <a:gd name="T33" fmla="*/ 56 h 510"/>
                <a:gd name="T34" fmla="*/ 142 w 397"/>
                <a:gd name="T35" fmla="*/ 113 h 510"/>
                <a:gd name="T36" fmla="*/ 227 w 397"/>
                <a:gd name="T37" fmla="*/ 198 h 510"/>
                <a:gd name="T38" fmla="*/ 255 w 397"/>
                <a:gd name="T39" fmla="*/ 226 h 510"/>
                <a:gd name="T40" fmla="*/ 227 w 397"/>
                <a:gd name="T41" fmla="*/ 283 h 510"/>
                <a:gd name="T42" fmla="*/ 312 w 397"/>
                <a:gd name="T43" fmla="*/ 368 h 510"/>
                <a:gd name="T44" fmla="*/ 369 w 397"/>
                <a:gd name="T45" fmla="*/ 396 h 510"/>
                <a:gd name="T46" fmla="*/ 397 w 397"/>
                <a:gd name="T47" fmla="*/ 425 h 510"/>
                <a:gd name="T48" fmla="*/ 369 w 397"/>
                <a:gd name="T49" fmla="*/ 425 h 510"/>
                <a:gd name="T50" fmla="*/ 397 w 397"/>
                <a:gd name="T51" fmla="*/ 481 h 510"/>
                <a:gd name="T52" fmla="*/ 397 w 397"/>
                <a:gd name="T53" fmla="*/ 510 h 510"/>
                <a:gd name="T54" fmla="*/ 369 w 397"/>
                <a:gd name="T55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97" h="510">
                  <a:moveTo>
                    <a:pt x="369" y="510"/>
                  </a:moveTo>
                  <a:lnTo>
                    <a:pt x="227" y="368"/>
                  </a:lnTo>
                  <a:lnTo>
                    <a:pt x="198" y="396"/>
                  </a:lnTo>
                  <a:lnTo>
                    <a:pt x="85" y="311"/>
                  </a:lnTo>
                  <a:lnTo>
                    <a:pt x="85" y="283"/>
                  </a:lnTo>
                  <a:lnTo>
                    <a:pt x="142" y="198"/>
                  </a:lnTo>
                  <a:lnTo>
                    <a:pt x="85" y="170"/>
                  </a:lnTo>
                  <a:lnTo>
                    <a:pt x="85" y="198"/>
                  </a:lnTo>
                  <a:lnTo>
                    <a:pt x="57" y="170"/>
                  </a:lnTo>
                  <a:lnTo>
                    <a:pt x="28" y="198"/>
                  </a:lnTo>
                  <a:lnTo>
                    <a:pt x="0" y="85"/>
                  </a:lnTo>
                  <a:lnTo>
                    <a:pt x="85" y="0"/>
                  </a:lnTo>
                  <a:lnTo>
                    <a:pt x="113" y="0"/>
                  </a:lnTo>
                  <a:lnTo>
                    <a:pt x="142" y="28"/>
                  </a:lnTo>
                  <a:lnTo>
                    <a:pt x="170" y="56"/>
                  </a:lnTo>
                  <a:lnTo>
                    <a:pt x="142" y="56"/>
                  </a:lnTo>
                  <a:lnTo>
                    <a:pt x="113" y="56"/>
                  </a:lnTo>
                  <a:lnTo>
                    <a:pt x="142" y="113"/>
                  </a:lnTo>
                  <a:lnTo>
                    <a:pt x="227" y="198"/>
                  </a:lnTo>
                  <a:lnTo>
                    <a:pt x="255" y="226"/>
                  </a:lnTo>
                  <a:lnTo>
                    <a:pt x="227" y="283"/>
                  </a:lnTo>
                  <a:lnTo>
                    <a:pt x="312" y="368"/>
                  </a:lnTo>
                  <a:lnTo>
                    <a:pt x="369" y="396"/>
                  </a:lnTo>
                  <a:lnTo>
                    <a:pt x="397" y="425"/>
                  </a:lnTo>
                  <a:lnTo>
                    <a:pt x="369" y="425"/>
                  </a:lnTo>
                  <a:lnTo>
                    <a:pt x="397" y="481"/>
                  </a:lnTo>
                  <a:lnTo>
                    <a:pt x="397" y="510"/>
                  </a:lnTo>
                  <a:lnTo>
                    <a:pt x="369" y="51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5" name="Freeform 744"/>
            <p:cNvSpPr>
              <a:spLocks/>
            </p:cNvSpPr>
            <p:nvPr/>
          </p:nvSpPr>
          <p:spPr bwMode="auto">
            <a:xfrm>
              <a:off x="5279" y="2003"/>
              <a:ext cx="369" cy="227"/>
            </a:xfrm>
            <a:custGeom>
              <a:avLst/>
              <a:gdLst>
                <a:gd name="T0" fmla="*/ 57 w 369"/>
                <a:gd name="T1" fmla="*/ 227 h 227"/>
                <a:gd name="T2" fmla="*/ 0 w 369"/>
                <a:gd name="T3" fmla="*/ 171 h 227"/>
                <a:gd name="T4" fmla="*/ 29 w 369"/>
                <a:gd name="T5" fmla="*/ 114 h 227"/>
                <a:gd name="T6" fmla="*/ 114 w 369"/>
                <a:gd name="T7" fmla="*/ 85 h 227"/>
                <a:gd name="T8" fmla="*/ 170 w 369"/>
                <a:gd name="T9" fmla="*/ 85 h 227"/>
                <a:gd name="T10" fmla="*/ 170 w 369"/>
                <a:gd name="T11" fmla="*/ 57 h 227"/>
                <a:gd name="T12" fmla="*/ 227 w 369"/>
                <a:gd name="T13" fmla="*/ 29 h 227"/>
                <a:gd name="T14" fmla="*/ 227 w 369"/>
                <a:gd name="T15" fmla="*/ 57 h 227"/>
                <a:gd name="T16" fmla="*/ 256 w 369"/>
                <a:gd name="T17" fmla="*/ 0 h 227"/>
                <a:gd name="T18" fmla="*/ 284 w 369"/>
                <a:gd name="T19" fmla="*/ 0 h 227"/>
                <a:gd name="T20" fmla="*/ 284 w 369"/>
                <a:gd name="T21" fmla="*/ 29 h 227"/>
                <a:gd name="T22" fmla="*/ 312 w 369"/>
                <a:gd name="T23" fmla="*/ 57 h 227"/>
                <a:gd name="T24" fmla="*/ 312 w 369"/>
                <a:gd name="T25" fmla="*/ 85 h 227"/>
                <a:gd name="T26" fmla="*/ 341 w 369"/>
                <a:gd name="T27" fmla="*/ 114 h 227"/>
                <a:gd name="T28" fmla="*/ 341 w 369"/>
                <a:gd name="T29" fmla="*/ 142 h 227"/>
                <a:gd name="T30" fmla="*/ 341 w 369"/>
                <a:gd name="T31" fmla="*/ 171 h 227"/>
                <a:gd name="T32" fmla="*/ 369 w 369"/>
                <a:gd name="T33" fmla="*/ 199 h 227"/>
                <a:gd name="T34" fmla="*/ 312 w 369"/>
                <a:gd name="T35" fmla="*/ 199 h 227"/>
                <a:gd name="T36" fmla="*/ 284 w 369"/>
                <a:gd name="T37" fmla="*/ 199 h 227"/>
                <a:gd name="T38" fmla="*/ 227 w 369"/>
                <a:gd name="T39" fmla="*/ 171 h 227"/>
                <a:gd name="T40" fmla="*/ 199 w 369"/>
                <a:gd name="T41" fmla="*/ 171 h 227"/>
                <a:gd name="T42" fmla="*/ 142 w 369"/>
                <a:gd name="T43" fmla="*/ 142 h 227"/>
                <a:gd name="T44" fmla="*/ 114 w 369"/>
                <a:gd name="T45" fmla="*/ 142 h 227"/>
                <a:gd name="T46" fmla="*/ 57 w 369"/>
                <a:gd name="T47" fmla="*/ 171 h 227"/>
                <a:gd name="T48" fmla="*/ 57 w 369"/>
                <a:gd name="T4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9" h="227">
                  <a:moveTo>
                    <a:pt x="57" y="227"/>
                  </a:moveTo>
                  <a:lnTo>
                    <a:pt x="0" y="171"/>
                  </a:lnTo>
                  <a:lnTo>
                    <a:pt x="29" y="114"/>
                  </a:lnTo>
                  <a:lnTo>
                    <a:pt x="114" y="85"/>
                  </a:lnTo>
                  <a:lnTo>
                    <a:pt x="170" y="85"/>
                  </a:lnTo>
                  <a:lnTo>
                    <a:pt x="170" y="57"/>
                  </a:lnTo>
                  <a:lnTo>
                    <a:pt x="227" y="29"/>
                  </a:lnTo>
                  <a:lnTo>
                    <a:pt x="227" y="57"/>
                  </a:lnTo>
                  <a:lnTo>
                    <a:pt x="256" y="0"/>
                  </a:lnTo>
                  <a:lnTo>
                    <a:pt x="284" y="0"/>
                  </a:lnTo>
                  <a:lnTo>
                    <a:pt x="284" y="29"/>
                  </a:lnTo>
                  <a:lnTo>
                    <a:pt x="312" y="57"/>
                  </a:lnTo>
                  <a:lnTo>
                    <a:pt x="312" y="85"/>
                  </a:lnTo>
                  <a:lnTo>
                    <a:pt x="341" y="114"/>
                  </a:lnTo>
                  <a:lnTo>
                    <a:pt x="341" y="142"/>
                  </a:lnTo>
                  <a:lnTo>
                    <a:pt x="341" y="171"/>
                  </a:lnTo>
                  <a:lnTo>
                    <a:pt x="369" y="199"/>
                  </a:lnTo>
                  <a:lnTo>
                    <a:pt x="312" y="199"/>
                  </a:lnTo>
                  <a:lnTo>
                    <a:pt x="284" y="199"/>
                  </a:lnTo>
                  <a:lnTo>
                    <a:pt x="227" y="171"/>
                  </a:lnTo>
                  <a:lnTo>
                    <a:pt x="199" y="171"/>
                  </a:lnTo>
                  <a:lnTo>
                    <a:pt x="142" y="142"/>
                  </a:lnTo>
                  <a:lnTo>
                    <a:pt x="114" y="142"/>
                  </a:lnTo>
                  <a:lnTo>
                    <a:pt x="57" y="171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6" name="Freeform 745"/>
            <p:cNvSpPr>
              <a:spLocks/>
            </p:cNvSpPr>
            <p:nvPr/>
          </p:nvSpPr>
          <p:spPr bwMode="auto">
            <a:xfrm>
              <a:off x="5563" y="1918"/>
              <a:ext cx="227" cy="199"/>
            </a:xfrm>
            <a:custGeom>
              <a:avLst/>
              <a:gdLst>
                <a:gd name="T0" fmla="*/ 0 w 227"/>
                <a:gd name="T1" fmla="*/ 85 h 199"/>
                <a:gd name="T2" fmla="*/ 0 w 227"/>
                <a:gd name="T3" fmla="*/ 114 h 199"/>
                <a:gd name="T4" fmla="*/ 28 w 227"/>
                <a:gd name="T5" fmla="*/ 142 h 199"/>
                <a:gd name="T6" fmla="*/ 28 w 227"/>
                <a:gd name="T7" fmla="*/ 170 h 199"/>
                <a:gd name="T8" fmla="*/ 57 w 227"/>
                <a:gd name="T9" fmla="*/ 199 h 199"/>
                <a:gd name="T10" fmla="*/ 85 w 227"/>
                <a:gd name="T11" fmla="*/ 170 h 199"/>
                <a:gd name="T12" fmla="*/ 113 w 227"/>
                <a:gd name="T13" fmla="*/ 199 h 199"/>
                <a:gd name="T14" fmla="*/ 227 w 227"/>
                <a:gd name="T15" fmla="*/ 142 h 199"/>
                <a:gd name="T16" fmla="*/ 170 w 227"/>
                <a:gd name="T17" fmla="*/ 85 h 199"/>
                <a:gd name="T18" fmla="*/ 198 w 227"/>
                <a:gd name="T19" fmla="*/ 57 h 199"/>
                <a:gd name="T20" fmla="*/ 198 w 227"/>
                <a:gd name="T21" fmla="*/ 29 h 199"/>
                <a:gd name="T22" fmla="*/ 142 w 227"/>
                <a:gd name="T23" fmla="*/ 0 h 199"/>
                <a:gd name="T24" fmla="*/ 113 w 227"/>
                <a:gd name="T25" fmla="*/ 29 h 199"/>
                <a:gd name="T26" fmla="*/ 28 w 227"/>
                <a:gd name="T27" fmla="*/ 57 h 199"/>
                <a:gd name="T28" fmla="*/ 0 w 227"/>
                <a:gd name="T29" fmla="*/ 85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7" h="199">
                  <a:moveTo>
                    <a:pt x="0" y="85"/>
                  </a:moveTo>
                  <a:lnTo>
                    <a:pt x="0" y="114"/>
                  </a:lnTo>
                  <a:lnTo>
                    <a:pt x="28" y="142"/>
                  </a:lnTo>
                  <a:lnTo>
                    <a:pt x="28" y="170"/>
                  </a:lnTo>
                  <a:lnTo>
                    <a:pt x="57" y="199"/>
                  </a:lnTo>
                  <a:lnTo>
                    <a:pt x="85" y="170"/>
                  </a:lnTo>
                  <a:lnTo>
                    <a:pt x="113" y="199"/>
                  </a:lnTo>
                  <a:lnTo>
                    <a:pt x="227" y="142"/>
                  </a:lnTo>
                  <a:lnTo>
                    <a:pt x="170" y="85"/>
                  </a:lnTo>
                  <a:lnTo>
                    <a:pt x="198" y="57"/>
                  </a:lnTo>
                  <a:lnTo>
                    <a:pt x="198" y="29"/>
                  </a:lnTo>
                  <a:lnTo>
                    <a:pt x="142" y="0"/>
                  </a:lnTo>
                  <a:lnTo>
                    <a:pt x="113" y="29"/>
                  </a:lnTo>
                  <a:lnTo>
                    <a:pt x="28" y="57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7" name="Freeform 746"/>
            <p:cNvSpPr>
              <a:spLocks/>
            </p:cNvSpPr>
            <p:nvPr/>
          </p:nvSpPr>
          <p:spPr bwMode="auto">
            <a:xfrm>
              <a:off x="5478" y="1521"/>
              <a:ext cx="737" cy="454"/>
            </a:xfrm>
            <a:custGeom>
              <a:avLst/>
              <a:gdLst>
                <a:gd name="T0" fmla="*/ 113 w 737"/>
                <a:gd name="T1" fmla="*/ 454 h 454"/>
                <a:gd name="T2" fmla="*/ 85 w 737"/>
                <a:gd name="T3" fmla="*/ 369 h 454"/>
                <a:gd name="T4" fmla="*/ 85 w 737"/>
                <a:gd name="T5" fmla="*/ 341 h 454"/>
                <a:gd name="T6" fmla="*/ 113 w 737"/>
                <a:gd name="T7" fmla="*/ 369 h 454"/>
                <a:gd name="T8" fmla="*/ 227 w 737"/>
                <a:gd name="T9" fmla="*/ 284 h 454"/>
                <a:gd name="T10" fmla="*/ 255 w 737"/>
                <a:gd name="T11" fmla="*/ 199 h 454"/>
                <a:gd name="T12" fmla="*/ 170 w 737"/>
                <a:gd name="T13" fmla="*/ 199 h 454"/>
                <a:gd name="T14" fmla="*/ 85 w 737"/>
                <a:gd name="T15" fmla="*/ 142 h 454"/>
                <a:gd name="T16" fmla="*/ 57 w 737"/>
                <a:gd name="T17" fmla="*/ 142 h 454"/>
                <a:gd name="T18" fmla="*/ 57 w 737"/>
                <a:gd name="T19" fmla="*/ 171 h 454"/>
                <a:gd name="T20" fmla="*/ 0 w 737"/>
                <a:gd name="T21" fmla="*/ 142 h 454"/>
                <a:gd name="T22" fmla="*/ 0 w 737"/>
                <a:gd name="T23" fmla="*/ 114 h 454"/>
                <a:gd name="T24" fmla="*/ 57 w 737"/>
                <a:gd name="T25" fmla="*/ 57 h 454"/>
                <a:gd name="T26" fmla="*/ 113 w 737"/>
                <a:gd name="T27" fmla="*/ 57 h 454"/>
                <a:gd name="T28" fmla="*/ 170 w 737"/>
                <a:gd name="T29" fmla="*/ 29 h 454"/>
                <a:gd name="T30" fmla="*/ 198 w 737"/>
                <a:gd name="T31" fmla="*/ 29 h 454"/>
                <a:gd name="T32" fmla="*/ 255 w 737"/>
                <a:gd name="T33" fmla="*/ 29 h 454"/>
                <a:gd name="T34" fmla="*/ 255 w 737"/>
                <a:gd name="T35" fmla="*/ 0 h 454"/>
                <a:gd name="T36" fmla="*/ 312 w 737"/>
                <a:gd name="T37" fmla="*/ 29 h 454"/>
                <a:gd name="T38" fmla="*/ 312 w 737"/>
                <a:gd name="T39" fmla="*/ 57 h 454"/>
                <a:gd name="T40" fmla="*/ 368 w 737"/>
                <a:gd name="T41" fmla="*/ 57 h 454"/>
                <a:gd name="T42" fmla="*/ 397 w 737"/>
                <a:gd name="T43" fmla="*/ 29 h 454"/>
                <a:gd name="T44" fmla="*/ 482 w 737"/>
                <a:gd name="T45" fmla="*/ 29 h 454"/>
                <a:gd name="T46" fmla="*/ 510 w 737"/>
                <a:gd name="T47" fmla="*/ 0 h 454"/>
                <a:gd name="T48" fmla="*/ 538 w 737"/>
                <a:gd name="T49" fmla="*/ 86 h 454"/>
                <a:gd name="T50" fmla="*/ 567 w 737"/>
                <a:gd name="T51" fmla="*/ 86 h 454"/>
                <a:gd name="T52" fmla="*/ 595 w 737"/>
                <a:gd name="T53" fmla="*/ 114 h 454"/>
                <a:gd name="T54" fmla="*/ 567 w 737"/>
                <a:gd name="T55" fmla="*/ 142 h 454"/>
                <a:gd name="T56" fmla="*/ 624 w 737"/>
                <a:gd name="T57" fmla="*/ 171 h 454"/>
                <a:gd name="T58" fmla="*/ 624 w 737"/>
                <a:gd name="T59" fmla="*/ 199 h 454"/>
                <a:gd name="T60" fmla="*/ 680 w 737"/>
                <a:gd name="T61" fmla="*/ 199 h 454"/>
                <a:gd name="T62" fmla="*/ 737 w 737"/>
                <a:gd name="T63" fmla="*/ 256 h 454"/>
                <a:gd name="T64" fmla="*/ 680 w 737"/>
                <a:gd name="T65" fmla="*/ 284 h 454"/>
                <a:gd name="T66" fmla="*/ 680 w 737"/>
                <a:gd name="T67" fmla="*/ 312 h 454"/>
                <a:gd name="T68" fmla="*/ 595 w 737"/>
                <a:gd name="T69" fmla="*/ 341 h 454"/>
                <a:gd name="T70" fmla="*/ 595 w 737"/>
                <a:gd name="T71" fmla="*/ 369 h 454"/>
                <a:gd name="T72" fmla="*/ 567 w 737"/>
                <a:gd name="T73" fmla="*/ 341 h 454"/>
                <a:gd name="T74" fmla="*/ 595 w 737"/>
                <a:gd name="T75" fmla="*/ 397 h 454"/>
                <a:gd name="T76" fmla="*/ 538 w 737"/>
                <a:gd name="T77" fmla="*/ 369 h 454"/>
                <a:gd name="T78" fmla="*/ 510 w 737"/>
                <a:gd name="T79" fmla="*/ 341 h 454"/>
                <a:gd name="T80" fmla="*/ 453 w 737"/>
                <a:gd name="T81" fmla="*/ 312 h 454"/>
                <a:gd name="T82" fmla="*/ 425 w 737"/>
                <a:gd name="T83" fmla="*/ 341 h 454"/>
                <a:gd name="T84" fmla="*/ 397 w 737"/>
                <a:gd name="T85" fmla="*/ 312 h 454"/>
                <a:gd name="T86" fmla="*/ 453 w 737"/>
                <a:gd name="T87" fmla="*/ 397 h 454"/>
                <a:gd name="T88" fmla="*/ 453 w 737"/>
                <a:gd name="T89" fmla="*/ 426 h 454"/>
                <a:gd name="T90" fmla="*/ 397 w 737"/>
                <a:gd name="T91" fmla="*/ 426 h 454"/>
                <a:gd name="T92" fmla="*/ 368 w 737"/>
                <a:gd name="T93" fmla="*/ 454 h 454"/>
                <a:gd name="T94" fmla="*/ 312 w 737"/>
                <a:gd name="T95" fmla="*/ 426 h 454"/>
                <a:gd name="T96" fmla="*/ 312 w 737"/>
                <a:gd name="T97" fmla="*/ 454 h 454"/>
                <a:gd name="T98" fmla="*/ 283 w 737"/>
                <a:gd name="T99" fmla="*/ 454 h 454"/>
                <a:gd name="T100" fmla="*/ 283 w 737"/>
                <a:gd name="T101" fmla="*/ 426 h 454"/>
                <a:gd name="T102" fmla="*/ 227 w 737"/>
                <a:gd name="T103" fmla="*/ 397 h 454"/>
                <a:gd name="T104" fmla="*/ 198 w 737"/>
                <a:gd name="T105" fmla="*/ 426 h 454"/>
                <a:gd name="T106" fmla="*/ 113 w 737"/>
                <a:gd name="T10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7" h="454">
                  <a:moveTo>
                    <a:pt x="113" y="454"/>
                  </a:moveTo>
                  <a:lnTo>
                    <a:pt x="85" y="369"/>
                  </a:lnTo>
                  <a:lnTo>
                    <a:pt x="85" y="341"/>
                  </a:lnTo>
                  <a:lnTo>
                    <a:pt x="113" y="369"/>
                  </a:lnTo>
                  <a:lnTo>
                    <a:pt x="227" y="284"/>
                  </a:lnTo>
                  <a:lnTo>
                    <a:pt x="255" y="199"/>
                  </a:lnTo>
                  <a:lnTo>
                    <a:pt x="170" y="199"/>
                  </a:lnTo>
                  <a:lnTo>
                    <a:pt x="85" y="142"/>
                  </a:lnTo>
                  <a:lnTo>
                    <a:pt x="57" y="142"/>
                  </a:lnTo>
                  <a:lnTo>
                    <a:pt x="57" y="171"/>
                  </a:lnTo>
                  <a:lnTo>
                    <a:pt x="0" y="142"/>
                  </a:lnTo>
                  <a:lnTo>
                    <a:pt x="0" y="114"/>
                  </a:lnTo>
                  <a:lnTo>
                    <a:pt x="57" y="57"/>
                  </a:lnTo>
                  <a:lnTo>
                    <a:pt x="113" y="57"/>
                  </a:lnTo>
                  <a:lnTo>
                    <a:pt x="170" y="29"/>
                  </a:lnTo>
                  <a:lnTo>
                    <a:pt x="198" y="29"/>
                  </a:lnTo>
                  <a:lnTo>
                    <a:pt x="255" y="29"/>
                  </a:lnTo>
                  <a:lnTo>
                    <a:pt x="255" y="0"/>
                  </a:lnTo>
                  <a:lnTo>
                    <a:pt x="312" y="29"/>
                  </a:lnTo>
                  <a:lnTo>
                    <a:pt x="312" y="57"/>
                  </a:lnTo>
                  <a:lnTo>
                    <a:pt x="368" y="57"/>
                  </a:lnTo>
                  <a:lnTo>
                    <a:pt x="397" y="29"/>
                  </a:lnTo>
                  <a:lnTo>
                    <a:pt x="482" y="29"/>
                  </a:lnTo>
                  <a:lnTo>
                    <a:pt x="510" y="0"/>
                  </a:lnTo>
                  <a:lnTo>
                    <a:pt x="538" y="86"/>
                  </a:lnTo>
                  <a:lnTo>
                    <a:pt x="567" y="86"/>
                  </a:lnTo>
                  <a:lnTo>
                    <a:pt x="595" y="114"/>
                  </a:lnTo>
                  <a:lnTo>
                    <a:pt x="567" y="142"/>
                  </a:lnTo>
                  <a:lnTo>
                    <a:pt x="624" y="171"/>
                  </a:lnTo>
                  <a:lnTo>
                    <a:pt x="624" y="199"/>
                  </a:lnTo>
                  <a:lnTo>
                    <a:pt x="680" y="199"/>
                  </a:lnTo>
                  <a:lnTo>
                    <a:pt x="737" y="256"/>
                  </a:lnTo>
                  <a:lnTo>
                    <a:pt x="680" y="284"/>
                  </a:lnTo>
                  <a:lnTo>
                    <a:pt x="680" y="312"/>
                  </a:lnTo>
                  <a:lnTo>
                    <a:pt x="595" y="341"/>
                  </a:lnTo>
                  <a:lnTo>
                    <a:pt x="595" y="369"/>
                  </a:lnTo>
                  <a:lnTo>
                    <a:pt x="567" y="341"/>
                  </a:lnTo>
                  <a:lnTo>
                    <a:pt x="595" y="397"/>
                  </a:lnTo>
                  <a:lnTo>
                    <a:pt x="538" y="369"/>
                  </a:lnTo>
                  <a:lnTo>
                    <a:pt x="510" y="341"/>
                  </a:lnTo>
                  <a:lnTo>
                    <a:pt x="453" y="312"/>
                  </a:lnTo>
                  <a:lnTo>
                    <a:pt x="425" y="341"/>
                  </a:lnTo>
                  <a:lnTo>
                    <a:pt x="397" y="312"/>
                  </a:lnTo>
                  <a:lnTo>
                    <a:pt x="453" y="397"/>
                  </a:lnTo>
                  <a:lnTo>
                    <a:pt x="453" y="426"/>
                  </a:lnTo>
                  <a:lnTo>
                    <a:pt x="397" y="426"/>
                  </a:lnTo>
                  <a:lnTo>
                    <a:pt x="368" y="454"/>
                  </a:lnTo>
                  <a:lnTo>
                    <a:pt x="312" y="426"/>
                  </a:lnTo>
                  <a:lnTo>
                    <a:pt x="312" y="454"/>
                  </a:lnTo>
                  <a:lnTo>
                    <a:pt x="283" y="454"/>
                  </a:lnTo>
                  <a:lnTo>
                    <a:pt x="283" y="426"/>
                  </a:lnTo>
                  <a:lnTo>
                    <a:pt x="227" y="397"/>
                  </a:lnTo>
                  <a:lnTo>
                    <a:pt x="198" y="426"/>
                  </a:lnTo>
                  <a:lnTo>
                    <a:pt x="113" y="4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8" name="Freeform 747"/>
            <p:cNvSpPr>
              <a:spLocks/>
            </p:cNvSpPr>
            <p:nvPr/>
          </p:nvSpPr>
          <p:spPr bwMode="auto">
            <a:xfrm>
              <a:off x="6045" y="1323"/>
              <a:ext cx="510" cy="397"/>
            </a:xfrm>
            <a:custGeom>
              <a:avLst/>
              <a:gdLst>
                <a:gd name="T0" fmla="*/ 113 w 510"/>
                <a:gd name="T1" fmla="*/ 397 h 397"/>
                <a:gd name="T2" fmla="*/ 57 w 510"/>
                <a:gd name="T3" fmla="*/ 397 h 397"/>
                <a:gd name="T4" fmla="*/ 57 w 510"/>
                <a:gd name="T5" fmla="*/ 369 h 397"/>
                <a:gd name="T6" fmla="*/ 0 w 510"/>
                <a:gd name="T7" fmla="*/ 340 h 397"/>
                <a:gd name="T8" fmla="*/ 28 w 510"/>
                <a:gd name="T9" fmla="*/ 312 h 397"/>
                <a:gd name="T10" fmla="*/ 28 w 510"/>
                <a:gd name="T11" fmla="*/ 255 h 397"/>
                <a:gd name="T12" fmla="*/ 57 w 510"/>
                <a:gd name="T13" fmla="*/ 255 h 397"/>
                <a:gd name="T14" fmla="*/ 113 w 510"/>
                <a:gd name="T15" fmla="*/ 198 h 397"/>
                <a:gd name="T16" fmla="*/ 170 w 510"/>
                <a:gd name="T17" fmla="*/ 227 h 397"/>
                <a:gd name="T18" fmla="*/ 283 w 510"/>
                <a:gd name="T19" fmla="*/ 113 h 397"/>
                <a:gd name="T20" fmla="*/ 312 w 510"/>
                <a:gd name="T21" fmla="*/ 57 h 397"/>
                <a:gd name="T22" fmla="*/ 340 w 510"/>
                <a:gd name="T23" fmla="*/ 57 h 397"/>
                <a:gd name="T24" fmla="*/ 368 w 510"/>
                <a:gd name="T25" fmla="*/ 0 h 397"/>
                <a:gd name="T26" fmla="*/ 425 w 510"/>
                <a:gd name="T27" fmla="*/ 28 h 397"/>
                <a:gd name="T28" fmla="*/ 453 w 510"/>
                <a:gd name="T29" fmla="*/ 113 h 397"/>
                <a:gd name="T30" fmla="*/ 510 w 510"/>
                <a:gd name="T31" fmla="*/ 142 h 397"/>
                <a:gd name="T32" fmla="*/ 510 w 510"/>
                <a:gd name="T33" fmla="*/ 170 h 397"/>
                <a:gd name="T34" fmla="*/ 482 w 510"/>
                <a:gd name="T35" fmla="*/ 170 h 397"/>
                <a:gd name="T36" fmla="*/ 425 w 510"/>
                <a:gd name="T37" fmla="*/ 255 h 397"/>
                <a:gd name="T38" fmla="*/ 255 w 510"/>
                <a:gd name="T39" fmla="*/ 284 h 397"/>
                <a:gd name="T40" fmla="*/ 170 w 510"/>
                <a:gd name="T41" fmla="*/ 255 h 397"/>
                <a:gd name="T42" fmla="*/ 142 w 510"/>
                <a:gd name="T43" fmla="*/ 284 h 397"/>
                <a:gd name="T44" fmla="*/ 170 w 510"/>
                <a:gd name="T45" fmla="*/ 312 h 397"/>
                <a:gd name="T46" fmla="*/ 170 w 510"/>
                <a:gd name="T47" fmla="*/ 369 h 397"/>
                <a:gd name="T48" fmla="*/ 85 w 510"/>
                <a:gd name="T49" fmla="*/ 340 h 397"/>
                <a:gd name="T50" fmla="*/ 113 w 510"/>
                <a:gd name="T51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10" h="397">
                  <a:moveTo>
                    <a:pt x="113" y="397"/>
                  </a:moveTo>
                  <a:lnTo>
                    <a:pt x="57" y="397"/>
                  </a:lnTo>
                  <a:lnTo>
                    <a:pt x="57" y="369"/>
                  </a:lnTo>
                  <a:lnTo>
                    <a:pt x="0" y="340"/>
                  </a:lnTo>
                  <a:lnTo>
                    <a:pt x="28" y="312"/>
                  </a:lnTo>
                  <a:lnTo>
                    <a:pt x="28" y="255"/>
                  </a:lnTo>
                  <a:lnTo>
                    <a:pt x="57" y="255"/>
                  </a:lnTo>
                  <a:lnTo>
                    <a:pt x="113" y="198"/>
                  </a:lnTo>
                  <a:lnTo>
                    <a:pt x="170" y="227"/>
                  </a:lnTo>
                  <a:lnTo>
                    <a:pt x="283" y="113"/>
                  </a:lnTo>
                  <a:lnTo>
                    <a:pt x="312" y="57"/>
                  </a:lnTo>
                  <a:lnTo>
                    <a:pt x="340" y="57"/>
                  </a:lnTo>
                  <a:lnTo>
                    <a:pt x="368" y="0"/>
                  </a:lnTo>
                  <a:lnTo>
                    <a:pt x="425" y="28"/>
                  </a:lnTo>
                  <a:lnTo>
                    <a:pt x="453" y="113"/>
                  </a:lnTo>
                  <a:lnTo>
                    <a:pt x="510" y="142"/>
                  </a:lnTo>
                  <a:lnTo>
                    <a:pt x="510" y="170"/>
                  </a:lnTo>
                  <a:lnTo>
                    <a:pt x="482" y="170"/>
                  </a:lnTo>
                  <a:lnTo>
                    <a:pt x="425" y="255"/>
                  </a:lnTo>
                  <a:lnTo>
                    <a:pt x="255" y="284"/>
                  </a:lnTo>
                  <a:lnTo>
                    <a:pt x="170" y="255"/>
                  </a:lnTo>
                  <a:lnTo>
                    <a:pt x="142" y="284"/>
                  </a:lnTo>
                  <a:lnTo>
                    <a:pt x="170" y="312"/>
                  </a:lnTo>
                  <a:lnTo>
                    <a:pt x="170" y="369"/>
                  </a:lnTo>
                  <a:lnTo>
                    <a:pt x="85" y="340"/>
                  </a:lnTo>
                  <a:lnTo>
                    <a:pt x="113" y="39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9" name="Freeform 748"/>
            <p:cNvSpPr>
              <a:spLocks/>
            </p:cNvSpPr>
            <p:nvPr/>
          </p:nvSpPr>
          <p:spPr bwMode="auto">
            <a:xfrm>
              <a:off x="5988" y="1295"/>
              <a:ext cx="369" cy="340"/>
            </a:xfrm>
            <a:custGeom>
              <a:avLst/>
              <a:gdLst>
                <a:gd name="T0" fmla="*/ 0 w 369"/>
                <a:gd name="T1" fmla="*/ 226 h 340"/>
                <a:gd name="T2" fmla="*/ 28 w 369"/>
                <a:gd name="T3" fmla="*/ 312 h 340"/>
                <a:gd name="T4" fmla="*/ 57 w 369"/>
                <a:gd name="T5" fmla="*/ 312 h 340"/>
                <a:gd name="T6" fmla="*/ 85 w 369"/>
                <a:gd name="T7" fmla="*/ 340 h 340"/>
                <a:gd name="T8" fmla="*/ 85 w 369"/>
                <a:gd name="T9" fmla="*/ 283 h 340"/>
                <a:gd name="T10" fmla="*/ 114 w 369"/>
                <a:gd name="T11" fmla="*/ 283 h 340"/>
                <a:gd name="T12" fmla="*/ 170 w 369"/>
                <a:gd name="T13" fmla="*/ 226 h 340"/>
                <a:gd name="T14" fmla="*/ 227 w 369"/>
                <a:gd name="T15" fmla="*/ 255 h 340"/>
                <a:gd name="T16" fmla="*/ 340 w 369"/>
                <a:gd name="T17" fmla="*/ 141 h 340"/>
                <a:gd name="T18" fmla="*/ 369 w 369"/>
                <a:gd name="T19" fmla="*/ 85 h 340"/>
                <a:gd name="T20" fmla="*/ 284 w 369"/>
                <a:gd name="T21" fmla="*/ 56 h 340"/>
                <a:gd name="T22" fmla="*/ 255 w 369"/>
                <a:gd name="T23" fmla="*/ 0 h 340"/>
                <a:gd name="T24" fmla="*/ 227 w 369"/>
                <a:gd name="T25" fmla="*/ 0 h 340"/>
                <a:gd name="T26" fmla="*/ 199 w 369"/>
                <a:gd name="T27" fmla="*/ 28 h 340"/>
                <a:gd name="T28" fmla="*/ 114 w 369"/>
                <a:gd name="T29" fmla="*/ 56 h 340"/>
                <a:gd name="T30" fmla="*/ 57 w 369"/>
                <a:gd name="T31" fmla="*/ 113 h 340"/>
                <a:gd name="T32" fmla="*/ 57 w 369"/>
                <a:gd name="T33" fmla="*/ 141 h 340"/>
                <a:gd name="T34" fmla="*/ 114 w 369"/>
                <a:gd name="T35" fmla="*/ 141 h 340"/>
                <a:gd name="T36" fmla="*/ 142 w 369"/>
                <a:gd name="T37" fmla="*/ 198 h 340"/>
                <a:gd name="T38" fmla="*/ 85 w 369"/>
                <a:gd name="T39" fmla="*/ 170 h 340"/>
                <a:gd name="T40" fmla="*/ 57 w 369"/>
                <a:gd name="T41" fmla="*/ 170 h 340"/>
                <a:gd name="T42" fmla="*/ 28 w 369"/>
                <a:gd name="T43" fmla="*/ 226 h 340"/>
                <a:gd name="T44" fmla="*/ 0 w 369"/>
                <a:gd name="T45" fmla="*/ 226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340">
                  <a:moveTo>
                    <a:pt x="0" y="226"/>
                  </a:moveTo>
                  <a:lnTo>
                    <a:pt x="28" y="312"/>
                  </a:lnTo>
                  <a:lnTo>
                    <a:pt x="57" y="312"/>
                  </a:lnTo>
                  <a:lnTo>
                    <a:pt x="85" y="340"/>
                  </a:lnTo>
                  <a:lnTo>
                    <a:pt x="85" y="283"/>
                  </a:lnTo>
                  <a:lnTo>
                    <a:pt x="114" y="283"/>
                  </a:lnTo>
                  <a:lnTo>
                    <a:pt x="170" y="226"/>
                  </a:lnTo>
                  <a:lnTo>
                    <a:pt x="227" y="255"/>
                  </a:lnTo>
                  <a:lnTo>
                    <a:pt x="340" y="141"/>
                  </a:lnTo>
                  <a:lnTo>
                    <a:pt x="369" y="85"/>
                  </a:lnTo>
                  <a:lnTo>
                    <a:pt x="284" y="56"/>
                  </a:lnTo>
                  <a:lnTo>
                    <a:pt x="255" y="0"/>
                  </a:lnTo>
                  <a:lnTo>
                    <a:pt x="227" y="0"/>
                  </a:lnTo>
                  <a:lnTo>
                    <a:pt x="199" y="28"/>
                  </a:lnTo>
                  <a:lnTo>
                    <a:pt x="114" y="56"/>
                  </a:lnTo>
                  <a:lnTo>
                    <a:pt x="57" y="113"/>
                  </a:lnTo>
                  <a:lnTo>
                    <a:pt x="57" y="141"/>
                  </a:lnTo>
                  <a:lnTo>
                    <a:pt x="114" y="141"/>
                  </a:lnTo>
                  <a:lnTo>
                    <a:pt x="142" y="198"/>
                  </a:lnTo>
                  <a:lnTo>
                    <a:pt x="85" y="170"/>
                  </a:lnTo>
                  <a:lnTo>
                    <a:pt x="57" y="170"/>
                  </a:lnTo>
                  <a:lnTo>
                    <a:pt x="28" y="226"/>
                  </a:lnTo>
                  <a:lnTo>
                    <a:pt x="0" y="22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0" name="Freeform 749"/>
            <p:cNvSpPr>
              <a:spLocks/>
            </p:cNvSpPr>
            <p:nvPr/>
          </p:nvSpPr>
          <p:spPr bwMode="auto">
            <a:xfrm>
              <a:off x="6215" y="784"/>
              <a:ext cx="510" cy="681"/>
            </a:xfrm>
            <a:custGeom>
              <a:avLst/>
              <a:gdLst>
                <a:gd name="T0" fmla="*/ 340 w 510"/>
                <a:gd name="T1" fmla="*/ 681 h 681"/>
                <a:gd name="T2" fmla="*/ 283 w 510"/>
                <a:gd name="T3" fmla="*/ 652 h 681"/>
                <a:gd name="T4" fmla="*/ 255 w 510"/>
                <a:gd name="T5" fmla="*/ 567 h 681"/>
                <a:gd name="T6" fmla="*/ 198 w 510"/>
                <a:gd name="T7" fmla="*/ 539 h 681"/>
                <a:gd name="T8" fmla="*/ 170 w 510"/>
                <a:gd name="T9" fmla="*/ 596 h 681"/>
                <a:gd name="T10" fmla="*/ 142 w 510"/>
                <a:gd name="T11" fmla="*/ 596 h 681"/>
                <a:gd name="T12" fmla="*/ 57 w 510"/>
                <a:gd name="T13" fmla="*/ 567 h 681"/>
                <a:gd name="T14" fmla="*/ 28 w 510"/>
                <a:gd name="T15" fmla="*/ 511 h 681"/>
                <a:gd name="T16" fmla="*/ 0 w 510"/>
                <a:gd name="T17" fmla="*/ 511 h 681"/>
                <a:gd name="T18" fmla="*/ 28 w 510"/>
                <a:gd name="T19" fmla="*/ 482 h 681"/>
                <a:gd name="T20" fmla="*/ 0 w 510"/>
                <a:gd name="T21" fmla="*/ 426 h 681"/>
                <a:gd name="T22" fmla="*/ 57 w 510"/>
                <a:gd name="T23" fmla="*/ 426 h 681"/>
                <a:gd name="T24" fmla="*/ 85 w 510"/>
                <a:gd name="T25" fmla="*/ 397 h 681"/>
                <a:gd name="T26" fmla="*/ 113 w 510"/>
                <a:gd name="T27" fmla="*/ 369 h 681"/>
                <a:gd name="T28" fmla="*/ 227 w 510"/>
                <a:gd name="T29" fmla="*/ 256 h 681"/>
                <a:gd name="T30" fmla="*/ 227 w 510"/>
                <a:gd name="T31" fmla="*/ 227 h 681"/>
                <a:gd name="T32" fmla="*/ 283 w 510"/>
                <a:gd name="T33" fmla="*/ 114 h 681"/>
                <a:gd name="T34" fmla="*/ 283 w 510"/>
                <a:gd name="T35" fmla="*/ 85 h 681"/>
                <a:gd name="T36" fmla="*/ 255 w 510"/>
                <a:gd name="T37" fmla="*/ 57 h 681"/>
                <a:gd name="T38" fmla="*/ 255 w 510"/>
                <a:gd name="T39" fmla="*/ 29 h 681"/>
                <a:gd name="T40" fmla="*/ 312 w 510"/>
                <a:gd name="T41" fmla="*/ 0 h 681"/>
                <a:gd name="T42" fmla="*/ 340 w 510"/>
                <a:gd name="T43" fmla="*/ 0 h 681"/>
                <a:gd name="T44" fmla="*/ 312 w 510"/>
                <a:gd name="T45" fmla="*/ 29 h 681"/>
                <a:gd name="T46" fmla="*/ 397 w 510"/>
                <a:gd name="T47" fmla="*/ 114 h 681"/>
                <a:gd name="T48" fmla="*/ 425 w 510"/>
                <a:gd name="T49" fmla="*/ 85 h 681"/>
                <a:gd name="T50" fmla="*/ 454 w 510"/>
                <a:gd name="T51" fmla="*/ 114 h 681"/>
                <a:gd name="T52" fmla="*/ 454 w 510"/>
                <a:gd name="T53" fmla="*/ 170 h 681"/>
                <a:gd name="T54" fmla="*/ 482 w 510"/>
                <a:gd name="T55" fmla="*/ 199 h 681"/>
                <a:gd name="T56" fmla="*/ 482 w 510"/>
                <a:gd name="T57" fmla="*/ 284 h 681"/>
                <a:gd name="T58" fmla="*/ 510 w 510"/>
                <a:gd name="T59" fmla="*/ 312 h 681"/>
                <a:gd name="T60" fmla="*/ 482 w 510"/>
                <a:gd name="T61" fmla="*/ 341 h 681"/>
                <a:gd name="T62" fmla="*/ 510 w 510"/>
                <a:gd name="T63" fmla="*/ 426 h 681"/>
                <a:gd name="T64" fmla="*/ 482 w 510"/>
                <a:gd name="T65" fmla="*/ 426 h 681"/>
                <a:gd name="T66" fmla="*/ 482 w 510"/>
                <a:gd name="T67" fmla="*/ 454 h 681"/>
                <a:gd name="T68" fmla="*/ 425 w 510"/>
                <a:gd name="T69" fmla="*/ 511 h 681"/>
                <a:gd name="T70" fmla="*/ 425 w 510"/>
                <a:gd name="T71" fmla="*/ 539 h 681"/>
                <a:gd name="T72" fmla="*/ 397 w 510"/>
                <a:gd name="T73" fmla="*/ 539 h 681"/>
                <a:gd name="T74" fmla="*/ 397 w 510"/>
                <a:gd name="T75" fmla="*/ 567 h 681"/>
                <a:gd name="T76" fmla="*/ 368 w 510"/>
                <a:gd name="T77" fmla="*/ 596 h 681"/>
                <a:gd name="T78" fmla="*/ 368 w 510"/>
                <a:gd name="T79" fmla="*/ 652 h 681"/>
                <a:gd name="T80" fmla="*/ 340 w 510"/>
                <a:gd name="T81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0" h="681">
                  <a:moveTo>
                    <a:pt x="340" y="681"/>
                  </a:moveTo>
                  <a:lnTo>
                    <a:pt x="283" y="652"/>
                  </a:lnTo>
                  <a:lnTo>
                    <a:pt x="255" y="567"/>
                  </a:lnTo>
                  <a:lnTo>
                    <a:pt x="198" y="539"/>
                  </a:lnTo>
                  <a:lnTo>
                    <a:pt x="170" y="596"/>
                  </a:lnTo>
                  <a:lnTo>
                    <a:pt x="142" y="596"/>
                  </a:lnTo>
                  <a:lnTo>
                    <a:pt x="57" y="567"/>
                  </a:lnTo>
                  <a:lnTo>
                    <a:pt x="28" y="511"/>
                  </a:lnTo>
                  <a:lnTo>
                    <a:pt x="0" y="511"/>
                  </a:lnTo>
                  <a:lnTo>
                    <a:pt x="28" y="482"/>
                  </a:lnTo>
                  <a:lnTo>
                    <a:pt x="0" y="426"/>
                  </a:lnTo>
                  <a:lnTo>
                    <a:pt x="57" y="426"/>
                  </a:lnTo>
                  <a:lnTo>
                    <a:pt x="85" y="397"/>
                  </a:lnTo>
                  <a:lnTo>
                    <a:pt x="113" y="369"/>
                  </a:lnTo>
                  <a:lnTo>
                    <a:pt x="227" y="256"/>
                  </a:lnTo>
                  <a:lnTo>
                    <a:pt x="227" y="227"/>
                  </a:lnTo>
                  <a:lnTo>
                    <a:pt x="283" y="114"/>
                  </a:lnTo>
                  <a:lnTo>
                    <a:pt x="283" y="85"/>
                  </a:lnTo>
                  <a:lnTo>
                    <a:pt x="255" y="57"/>
                  </a:lnTo>
                  <a:lnTo>
                    <a:pt x="255" y="29"/>
                  </a:lnTo>
                  <a:lnTo>
                    <a:pt x="312" y="0"/>
                  </a:lnTo>
                  <a:lnTo>
                    <a:pt x="340" y="0"/>
                  </a:lnTo>
                  <a:lnTo>
                    <a:pt x="312" y="29"/>
                  </a:lnTo>
                  <a:lnTo>
                    <a:pt x="397" y="114"/>
                  </a:lnTo>
                  <a:lnTo>
                    <a:pt x="425" y="85"/>
                  </a:lnTo>
                  <a:lnTo>
                    <a:pt x="454" y="114"/>
                  </a:lnTo>
                  <a:lnTo>
                    <a:pt x="454" y="170"/>
                  </a:lnTo>
                  <a:lnTo>
                    <a:pt x="482" y="199"/>
                  </a:lnTo>
                  <a:lnTo>
                    <a:pt x="482" y="284"/>
                  </a:lnTo>
                  <a:lnTo>
                    <a:pt x="510" y="312"/>
                  </a:lnTo>
                  <a:lnTo>
                    <a:pt x="482" y="341"/>
                  </a:lnTo>
                  <a:lnTo>
                    <a:pt x="510" y="426"/>
                  </a:lnTo>
                  <a:lnTo>
                    <a:pt x="482" y="426"/>
                  </a:lnTo>
                  <a:lnTo>
                    <a:pt x="482" y="454"/>
                  </a:lnTo>
                  <a:lnTo>
                    <a:pt x="425" y="511"/>
                  </a:lnTo>
                  <a:lnTo>
                    <a:pt x="425" y="539"/>
                  </a:lnTo>
                  <a:lnTo>
                    <a:pt x="397" y="539"/>
                  </a:lnTo>
                  <a:lnTo>
                    <a:pt x="397" y="567"/>
                  </a:lnTo>
                  <a:lnTo>
                    <a:pt x="368" y="596"/>
                  </a:lnTo>
                  <a:lnTo>
                    <a:pt x="368" y="652"/>
                  </a:lnTo>
                  <a:lnTo>
                    <a:pt x="340" y="68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1" name="Freeform 750"/>
            <p:cNvSpPr>
              <a:spLocks/>
            </p:cNvSpPr>
            <p:nvPr/>
          </p:nvSpPr>
          <p:spPr bwMode="auto">
            <a:xfrm>
              <a:off x="5535" y="1323"/>
              <a:ext cx="255" cy="227"/>
            </a:xfrm>
            <a:custGeom>
              <a:avLst/>
              <a:gdLst>
                <a:gd name="T0" fmla="*/ 198 w 255"/>
                <a:gd name="T1" fmla="*/ 227 h 227"/>
                <a:gd name="T2" fmla="*/ 113 w 255"/>
                <a:gd name="T3" fmla="*/ 227 h 227"/>
                <a:gd name="T4" fmla="*/ 141 w 255"/>
                <a:gd name="T5" fmla="*/ 198 h 227"/>
                <a:gd name="T6" fmla="*/ 113 w 255"/>
                <a:gd name="T7" fmla="*/ 142 h 227"/>
                <a:gd name="T8" fmla="*/ 85 w 255"/>
                <a:gd name="T9" fmla="*/ 113 h 227"/>
                <a:gd name="T10" fmla="*/ 56 w 255"/>
                <a:gd name="T11" fmla="*/ 142 h 227"/>
                <a:gd name="T12" fmla="*/ 0 w 255"/>
                <a:gd name="T13" fmla="*/ 85 h 227"/>
                <a:gd name="T14" fmla="*/ 0 w 255"/>
                <a:gd name="T15" fmla="*/ 28 h 227"/>
                <a:gd name="T16" fmla="*/ 85 w 255"/>
                <a:gd name="T17" fmla="*/ 0 h 227"/>
                <a:gd name="T18" fmla="*/ 170 w 255"/>
                <a:gd name="T19" fmla="*/ 28 h 227"/>
                <a:gd name="T20" fmla="*/ 141 w 255"/>
                <a:gd name="T21" fmla="*/ 57 h 227"/>
                <a:gd name="T22" fmla="*/ 198 w 255"/>
                <a:gd name="T23" fmla="*/ 28 h 227"/>
                <a:gd name="T24" fmla="*/ 255 w 255"/>
                <a:gd name="T25" fmla="*/ 57 h 227"/>
                <a:gd name="T26" fmla="*/ 255 w 255"/>
                <a:gd name="T27" fmla="*/ 85 h 227"/>
                <a:gd name="T28" fmla="*/ 226 w 255"/>
                <a:gd name="T29" fmla="*/ 113 h 227"/>
                <a:gd name="T30" fmla="*/ 198 w 255"/>
                <a:gd name="T31" fmla="*/ 198 h 227"/>
                <a:gd name="T32" fmla="*/ 198 w 255"/>
                <a:gd name="T33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5" h="227">
                  <a:moveTo>
                    <a:pt x="198" y="227"/>
                  </a:moveTo>
                  <a:lnTo>
                    <a:pt x="113" y="227"/>
                  </a:lnTo>
                  <a:lnTo>
                    <a:pt x="141" y="198"/>
                  </a:lnTo>
                  <a:lnTo>
                    <a:pt x="113" y="142"/>
                  </a:lnTo>
                  <a:lnTo>
                    <a:pt x="85" y="113"/>
                  </a:lnTo>
                  <a:lnTo>
                    <a:pt x="56" y="142"/>
                  </a:lnTo>
                  <a:lnTo>
                    <a:pt x="0" y="85"/>
                  </a:lnTo>
                  <a:lnTo>
                    <a:pt x="0" y="28"/>
                  </a:lnTo>
                  <a:lnTo>
                    <a:pt x="85" y="0"/>
                  </a:lnTo>
                  <a:lnTo>
                    <a:pt x="170" y="28"/>
                  </a:lnTo>
                  <a:lnTo>
                    <a:pt x="141" y="57"/>
                  </a:lnTo>
                  <a:lnTo>
                    <a:pt x="198" y="28"/>
                  </a:lnTo>
                  <a:lnTo>
                    <a:pt x="255" y="57"/>
                  </a:lnTo>
                  <a:lnTo>
                    <a:pt x="255" y="85"/>
                  </a:lnTo>
                  <a:lnTo>
                    <a:pt x="226" y="113"/>
                  </a:lnTo>
                  <a:lnTo>
                    <a:pt x="198" y="198"/>
                  </a:lnTo>
                  <a:lnTo>
                    <a:pt x="198" y="22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2" name="Freeform 751"/>
            <p:cNvSpPr>
              <a:spLocks/>
            </p:cNvSpPr>
            <p:nvPr/>
          </p:nvSpPr>
          <p:spPr bwMode="auto">
            <a:xfrm>
              <a:off x="5393" y="1323"/>
              <a:ext cx="283" cy="340"/>
            </a:xfrm>
            <a:custGeom>
              <a:avLst/>
              <a:gdLst>
                <a:gd name="T0" fmla="*/ 85 w 283"/>
                <a:gd name="T1" fmla="*/ 340 h 340"/>
                <a:gd name="T2" fmla="*/ 56 w 283"/>
                <a:gd name="T3" fmla="*/ 312 h 340"/>
                <a:gd name="T4" fmla="*/ 28 w 283"/>
                <a:gd name="T5" fmla="*/ 227 h 340"/>
                <a:gd name="T6" fmla="*/ 28 w 283"/>
                <a:gd name="T7" fmla="*/ 170 h 340"/>
                <a:gd name="T8" fmla="*/ 56 w 283"/>
                <a:gd name="T9" fmla="*/ 170 h 340"/>
                <a:gd name="T10" fmla="*/ 56 w 283"/>
                <a:gd name="T11" fmla="*/ 113 h 340"/>
                <a:gd name="T12" fmla="*/ 0 w 283"/>
                <a:gd name="T13" fmla="*/ 85 h 340"/>
                <a:gd name="T14" fmla="*/ 28 w 283"/>
                <a:gd name="T15" fmla="*/ 28 h 340"/>
                <a:gd name="T16" fmla="*/ 28 w 283"/>
                <a:gd name="T17" fmla="*/ 0 h 340"/>
                <a:gd name="T18" fmla="*/ 85 w 283"/>
                <a:gd name="T19" fmla="*/ 28 h 340"/>
                <a:gd name="T20" fmla="*/ 142 w 283"/>
                <a:gd name="T21" fmla="*/ 28 h 340"/>
                <a:gd name="T22" fmla="*/ 142 w 283"/>
                <a:gd name="T23" fmla="*/ 85 h 340"/>
                <a:gd name="T24" fmla="*/ 198 w 283"/>
                <a:gd name="T25" fmla="*/ 142 h 340"/>
                <a:gd name="T26" fmla="*/ 227 w 283"/>
                <a:gd name="T27" fmla="*/ 113 h 340"/>
                <a:gd name="T28" fmla="*/ 255 w 283"/>
                <a:gd name="T29" fmla="*/ 142 h 340"/>
                <a:gd name="T30" fmla="*/ 283 w 283"/>
                <a:gd name="T31" fmla="*/ 198 h 340"/>
                <a:gd name="T32" fmla="*/ 255 w 283"/>
                <a:gd name="T33" fmla="*/ 227 h 340"/>
                <a:gd name="T34" fmla="*/ 198 w 283"/>
                <a:gd name="T35" fmla="*/ 255 h 340"/>
                <a:gd name="T36" fmla="*/ 142 w 283"/>
                <a:gd name="T37" fmla="*/ 255 h 340"/>
                <a:gd name="T38" fmla="*/ 85 w 283"/>
                <a:gd name="T39" fmla="*/ 312 h 340"/>
                <a:gd name="T40" fmla="*/ 85 w 283"/>
                <a:gd name="T41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3" h="340">
                  <a:moveTo>
                    <a:pt x="85" y="340"/>
                  </a:moveTo>
                  <a:lnTo>
                    <a:pt x="56" y="312"/>
                  </a:lnTo>
                  <a:lnTo>
                    <a:pt x="28" y="227"/>
                  </a:lnTo>
                  <a:lnTo>
                    <a:pt x="28" y="170"/>
                  </a:lnTo>
                  <a:lnTo>
                    <a:pt x="56" y="170"/>
                  </a:lnTo>
                  <a:lnTo>
                    <a:pt x="56" y="113"/>
                  </a:lnTo>
                  <a:lnTo>
                    <a:pt x="0" y="85"/>
                  </a:lnTo>
                  <a:lnTo>
                    <a:pt x="28" y="28"/>
                  </a:lnTo>
                  <a:lnTo>
                    <a:pt x="28" y="0"/>
                  </a:lnTo>
                  <a:lnTo>
                    <a:pt x="85" y="28"/>
                  </a:lnTo>
                  <a:lnTo>
                    <a:pt x="142" y="28"/>
                  </a:lnTo>
                  <a:lnTo>
                    <a:pt x="142" y="85"/>
                  </a:lnTo>
                  <a:lnTo>
                    <a:pt x="198" y="142"/>
                  </a:lnTo>
                  <a:lnTo>
                    <a:pt x="227" y="113"/>
                  </a:lnTo>
                  <a:lnTo>
                    <a:pt x="255" y="142"/>
                  </a:lnTo>
                  <a:lnTo>
                    <a:pt x="283" y="198"/>
                  </a:lnTo>
                  <a:lnTo>
                    <a:pt x="255" y="227"/>
                  </a:lnTo>
                  <a:lnTo>
                    <a:pt x="198" y="255"/>
                  </a:lnTo>
                  <a:lnTo>
                    <a:pt x="142" y="255"/>
                  </a:lnTo>
                  <a:lnTo>
                    <a:pt x="85" y="312"/>
                  </a:lnTo>
                  <a:lnTo>
                    <a:pt x="85" y="34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3" name="Freeform 753"/>
            <p:cNvSpPr>
              <a:spLocks/>
            </p:cNvSpPr>
            <p:nvPr/>
          </p:nvSpPr>
          <p:spPr bwMode="auto">
            <a:xfrm>
              <a:off x="5336" y="1493"/>
              <a:ext cx="57" cy="114"/>
            </a:xfrm>
            <a:custGeom>
              <a:avLst/>
              <a:gdLst>
                <a:gd name="T0" fmla="*/ 57 w 57"/>
                <a:gd name="T1" fmla="*/ 0 h 114"/>
                <a:gd name="T2" fmla="*/ 57 w 57"/>
                <a:gd name="T3" fmla="*/ 57 h 114"/>
                <a:gd name="T4" fmla="*/ 28 w 57"/>
                <a:gd name="T5" fmla="*/ 114 h 114"/>
                <a:gd name="T6" fmla="*/ 0 w 57"/>
                <a:gd name="T7" fmla="*/ 85 h 114"/>
                <a:gd name="T8" fmla="*/ 28 w 57"/>
                <a:gd name="T9" fmla="*/ 57 h 114"/>
                <a:gd name="T10" fmla="*/ 0 w 57"/>
                <a:gd name="T11" fmla="*/ 28 h 114"/>
                <a:gd name="T12" fmla="*/ 57 w 57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114">
                  <a:moveTo>
                    <a:pt x="57" y="0"/>
                  </a:moveTo>
                  <a:lnTo>
                    <a:pt x="57" y="57"/>
                  </a:lnTo>
                  <a:lnTo>
                    <a:pt x="28" y="114"/>
                  </a:lnTo>
                  <a:lnTo>
                    <a:pt x="0" y="85"/>
                  </a:lnTo>
                  <a:lnTo>
                    <a:pt x="28" y="57"/>
                  </a:lnTo>
                  <a:lnTo>
                    <a:pt x="0" y="28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4" name="Freeform 754"/>
            <p:cNvSpPr>
              <a:spLocks/>
            </p:cNvSpPr>
            <p:nvPr/>
          </p:nvSpPr>
          <p:spPr bwMode="auto">
            <a:xfrm>
              <a:off x="5761" y="1436"/>
              <a:ext cx="114" cy="85"/>
            </a:xfrm>
            <a:custGeom>
              <a:avLst/>
              <a:gdLst>
                <a:gd name="T0" fmla="*/ 57 w 114"/>
                <a:gd name="T1" fmla="*/ 0 h 85"/>
                <a:gd name="T2" fmla="*/ 0 w 114"/>
                <a:gd name="T3" fmla="*/ 29 h 85"/>
                <a:gd name="T4" fmla="*/ 0 w 114"/>
                <a:gd name="T5" fmla="*/ 57 h 85"/>
                <a:gd name="T6" fmla="*/ 29 w 114"/>
                <a:gd name="T7" fmla="*/ 85 h 85"/>
                <a:gd name="T8" fmla="*/ 57 w 114"/>
                <a:gd name="T9" fmla="*/ 57 h 85"/>
                <a:gd name="T10" fmla="*/ 114 w 114"/>
                <a:gd name="T11" fmla="*/ 85 h 85"/>
                <a:gd name="T12" fmla="*/ 114 w 114"/>
                <a:gd name="T13" fmla="*/ 57 h 85"/>
                <a:gd name="T14" fmla="*/ 85 w 114"/>
                <a:gd name="T15" fmla="*/ 0 h 85"/>
                <a:gd name="T16" fmla="*/ 57 w 114"/>
                <a:gd name="T17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85">
                  <a:moveTo>
                    <a:pt x="57" y="0"/>
                  </a:moveTo>
                  <a:lnTo>
                    <a:pt x="0" y="29"/>
                  </a:lnTo>
                  <a:lnTo>
                    <a:pt x="0" y="57"/>
                  </a:lnTo>
                  <a:lnTo>
                    <a:pt x="29" y="85"/>
                  </a:lnTo>
                  <a:lnTo>
                    <a:pt x="57" y="57"/>
                  </a:lnTo>
                  <a:lnTo>
                    <a:pt x="114" y="85"/>
                  </a:lnTo>
                  <a:lnTo>
                    <a:pt x="114" y="57"/>
                  </a:lnTo>
                  <a:lnTo>
                    <a:pt x="85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5" name="Freeform 755"/>
            <p:cNvSpPr>
              <a:spLocks/>
            </p:cNvSpPr>
            <p:nvPr/>
          </p:nvSpPr>
          <p:spPr bwMode="auto">
            <a:xfrm>
              <a:off x="5790" y="1295"/>
              <a:ext cx="56" cy="85"/>
            </a:xfrm>
            <a:custGeom>
              <a:avLst/>
              <a:gdLst>
                <a:gd name="T0" fmla="*/ 28 w 56"/>
                <a:gd name="T1" fmla="*/ 0 h 85"/>
                <a:gd name="T2" fmla="*/ 0 w 56"/>
                <a:gd name="T3" fmla="*/ 28 h 85"/>
                <a:gd name="T4" fmla="*/ 0 w 56"/>
                <a:gd name="T5" fmla="*/ 56 h 85"/>
                <a:gd name="T6" fmla="*/ 28 w 56"/>
                <a:gd name="T7" fmla="*/ 85 h 85"/>
                <a:gd name="T8" fmla="*/ 56 w 56"/>
                <a:gd name="T9" fmla="*/ 85 h 85"/>
                <a:gd name="T10" fmla="*/ 56 w 56"/>
                <a:gd name="T11" fmla="*/ 28 h 85"/>
                <a:gd name="T12" fmla="*/ 28 w 56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85">
                  <a:moveTo>
                    <a:pt x="28" y="0"/>
                  </a:moveTo>
                  <a:lnTo>
                    <a:pt x="0" y="28"/>
                  </a:lnTo>
                  <a:lnTo>
                    <a:pt x="0" y="56"/>
                  </a:lnTo>
                  <a:lnTo>
                    <a:pt x="28" y="85"/>
                  </a:lnTo>
                  <a:lnTo>
                    <a:pt x="56" y="85"/>
                  </a:lnTo>
                  <a:lnTo>
                    <a:pt x="56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6" name="Freeform 756"/>
            <p:cNvSpPr>
              <a:spLocks/>
            </p:cNvSpPr>
            <p:nvPr/>
          </p:nvSpPr>
          <p:spPr bwMode="auto">
            <a:xfrm>
              <a:off x="5024" y="1890"/>
              <a:ext cx="567" cy="397"/>
            </a:xfrm>
            <a:custGeom>
              <a:avLst/>
              <a:gdLst>
                <a:gd name="T0" fmla="*/ 539 w 567"/>
                <a:gd name="T1" fmla="*/ 0 h 397"/>
                <a:gd name="T2" fmla="*/ 567 w 567"/>
                <a:gd name="T3" fmla="*/ 85 h 397"/>
                <a:gd name="T4" fmla="*/ 539 w 567"/>
                <a:gd name="T5" fmla="*/ 113 h 397"/>
                <a:gd name="T6" fmla="*/ 511 w 567"/>
                <a:gd name="T7" fmla="*/ 113 h 397"/>
                <a:gd name="T8" fmla="*/ 482 w 567"/>
                <a:gd name="T9" fmla="*/ 170 h 397"/>
                <a:gd name="T10" fmla="*/ 482 w 567"/>
                <a:gd name="T11" fmla="*/ 142 h 397"/>
                <a:gd name="T12" fmla="*/ 425 w 567"/>
                <a:gd name="T13" fmla="*/ 170 h 397"/>
                <a:gd name="T14" fmla="*/ 425 w 567"/>
                <a:gd name="T15" fmla="*/ 198 h 397"/>
                <a:gd name="T16" fmla="*/ 369 w 567"/>
                <a:gd name="T17" fmla="*/ 198 h 397"/>
                <a:gd name="T18" fmla="*/ 284 w 567"/>
                <a:gd name="T19" fmla="*/ 227 h 397"/>
                <a:gd name="T20" fmla="*/ 255 w 567"/>
                <a:gd name="T21" fmla="*/ 284 h 397"/>
                <a:gd name="T22" fmla="*/ 227 w 567"/>
                <a:gd name="T23" fmla="*/ 284 h 397"/>
                <a:gd name="T24" fmla="*/ 142 w 567"/>
                <a:gd name="T25" fmla="*/ 369 h 397"/>
                <a:gd name="T26" fmla="*/ 114 w 567"/>
                <a:gd name="T27" fmla="*/ 397 h 397"/>
                <a:gd name="T28" fmla="*/ 85 w 567"/>
                <a:gd name="T29" fmla="*/ 369 h 397"/>
                <a:gd name="T30" fmla="*/ 29 w 567"/>
                <a:gd name="T31" fmla="*/ 397 h 397"/>
                <a:gd name="T32" fmla="*/ 0 w 567"/>
                <a:gd name="T33" fmla="*/ 369 h 397"/>
                <a:gd name="T34" fmla="*/ 85 w 567"/>
                <a:gd name="T35" fmla="*/ 284 h 397"/>
                <a:gd name="T36" fmla="*/ 114 w 567"/>
                <a:gd name="T37" fmla="*/ 312 h 397"/>
                <a:gd name="T38" fmla="*/ 170 w 567"/>
                <a:gd name="T39" fmla="*/ 312 h 397"/>
                <a:gd name="T40" fmla="*/ 170 w 567"/>
                <a:gd name="T41" fmla="*/ 255 h 397"/>
                <a:gd name="T42" fmla="*/ 284 w 567"/>
                <a:gd name="T43" fmla="*/ 170 h 397"/>
                <a:gd name="T44" fmla="*/ 284 w 567"/>
                <a:gd name="T45" fmla="*/ 142 h 397"/>
                <a:gd name="T46" fmla="*/ 255 w 567"/>
                <a:gd name="T47" fmla="*/ 113 h 397"/>
                <a:gd name="T48" fmla="*/ 312 w 567"/>
                <a:gd name="T49" fmla="*/ 85 h 397"/>
                <a:gd name="T50" fmla="*/ 340 w 567"/>
                <a:gd name="T51" fmla="*/ 113 h 397"/>
                <a:gd name="T52" fmla="*/ 340 w 567"/>
                <a:gd name="T53" fmla="*/ 85 h 397"/>
                <a:gd name="T54" fmla="*/ 369 w 567"/>
                <a:gd name="T55" fmla="*/ 57 h 397"/>
                <a:gd name="T56" fmla="*/ 425 w 567"/>
                <a:gd name="T57" fmla="*/ 113 h 397"/>
                <a:gd name="T58" fmla="*/ 454 w 567"/>
                <a:gd name="T59" fmla="*/ 57 h 397"/>
                <a:gd name="T60" fmla="*/ 511 w 567"/>
                <a:gd name="T61" fmla="*/ 57 h 397"/>
                <a:gd name="T62" fmla="*/ 511 w 567"/>
                <a:gd name="T63" fmla="*/ 28 h 397"/>
                <a:gd name="T64" fmla="*/ 539 w 567"/>
                <a:gd name="T6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7" h="397">
                  <a:moveTo>
                    <a:pt x="539" y="0"/>
                  </a:moveTo>
                  <a:lnTo>
                    <a:pt x="567" y="85"/>
                  </a:lnTo>
                  <a:lnTo>
                    <a:pt x="539" y="113"/>
                  </a:lnTo>
                  <a:lnTo>
                    <a:pt x="511" y="113"/>
                  </a:lnTo>
                  <a:lnTo>
                    <a:pt x="482" y="170"/>
                  </a:lnTo>
                  <a:lnTo>
                    <a:pt x="482" y="142"/>
                  </a:lnTo>
                  <a:lnTo>
                    <a:pt x="425" y="170"/>
                  </a:lnTo>
                  <a:lnTo>
                    <a:pt x="425" y="198"/>
                  </a:lnTo>
                  <a:lnTo>
                    <a:pt x="369" y="198"/>
                  </a:lnTo>
                  <a:lnTo>
                    <a:pt x="284" y="227"/>
                  </a:lnTo>
                  <a:lnTo>
                    <a:pt x="255" y="284"/>
                  </a:lnTo>
                  <a:lnTo>
                    <a:pt x="227" y="284"/>
                  </a:lnTo>
                  <a:lnTo>
                    <a:pt x="142" y="369"/>
                  </a:lnTo>
                  <a:lnTo>
                    <a:pt x="114" y="397"/>
                  </a:lnTo>
                  <a:lnTo>
                    <a:pt x="85" y="369"/>
                  </a:lnTo>
                  <a:lnTo>
                    <a:pt x="29" y="397"/>
                  </a:lnTo>
                  <a:lnTo>
                    <a:pt x="0" y="369"/>
                  </a:lnTo>
                  <a:lnTo>
                    <a:pt x="85" y="284"/>
                  </a:lnTo>
                  <a:lnTo>
                    <a:pt x="114" y="312"/>
                  </a:lnTo>
                  <a:lnTo>
                    <a:pt x="170" y="312"/>
                  </a:lnTo>
                  <a:lnTo>
                    <a:pt x="170" y="255"/>
                  </a:lnTo>
                  <a:lnTo>
                    <a:pt x="284" y="170"/>
                  </a:lnTo>
                  <a:lnTo>
                    <a:pt x="284" y="142"/>
                  </a:lnTo>
                  <a:lnTo>
                    <a:pt x="255" y="113"/>
                  </a:lnTo>
                  <a:lnTo>
                    <a:pt x="312" y="85"/>
                  </a:lnTo>
                  <a:lnTo>
                    <a:pt x="340" y="113"/>
                  </a:lnTo>
                  <a:lnTo>
                    <a:pt x="340" y="85"/>
                  </a:lnTo>
                  <a:lnTo>
                    <a:pt x="369" y="57"/>
                  </a:lnTo>
                  <a:lnTo>
                    <a:pt x="425" y="113"/>
                  </a:lnTo>
                  <a:lnTo>
                    <a:pt x="454" y="57"/>
                  </a:lnTo>
                  <a:lnTo>
                    <a:pt x="511" y="57"/>
                  </a:lnTo>
                  <a:lnTo>
                    <a:pt x="511" y="28"/>
                  </a:lnTo>
                  <a:lnTo>
                    <a:pt x="539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7" name="Freeform 757"/>
            <p:cNvSpPr>
              <a:spLocks/>
            </p:cNvSpPr>
            <p:nvPr/>
          </p:nvSpPr>
          <p:spPr bwMode="auto">
            <a:xfrm>
              <a:off x="5109" y="2259"/>
              <a:ext cx="255" cy="396"/>
            </a:xfrm>
            <a:custGeom>
              <a:avLst/>
              <a:gdLst>
                <a:gd name="T0" fmla="*/ 29 w 255"/>
                <a:gd name="T1" fmla="*/ 28 h 396"/>
                <a:gd name="T2" fmla="*/ 57 w 255"/>
                <a:gd name="T3" fmla="*/ 0 h 396"/>
                <a:gd name="T4" fmla="*/ 85 w 255"/>
                <a:gd name="T5" fmla="*/ 113 h 396"/>
                <a:gd name="T6" fmla="*/ 114 w 255"/>
                <a:gd name="T7" fmla="*/ 85 h 396"/>
                <a:gd name="T8" fmla="*/ 142 w 255"/>
                <a:gd name="T9" fmla="*/ 113 h 396"/>
                <a:gd name="T10" fmla="*/ 142 w 255"/>
                <a:gd name="T11" fmla="*/ 85 h 396"/>
                <a:gd name="T12" fmla="*/ 199 w 255"/>
                <a:gd name="T13" fmla="*/ 113 h 396"/>
                <a:gd name="T14" fmla="*/ 142 w 255"/>
                <a:gd name="T15" fmla="*/ 198 h 396"/>
                <a:gd name="T16" fmla="*/ 142 w 255"/>
                <a:gd name="T17" fmla="*/ 226 h 396"/>
                <a:gd name="T18" fmla="*/ 255 w 255"/>
                <a:gd name="T19" fmla="*/ 311 h 396"/>
                <a:gd name="T20" fmla="*/ 199 w 255"/>
                <a:gd name="T21" fmla="*/ 311 h 396"/>
                <a:gd name="T22" fmla="*/ 227 w 255"/>
                <a:gd name="T23" fmla="*/ 340 h 396"/>
                <a:gd name="T24" fmla="*/ 142 w 255"/>
                <a:gd name="T25" fmla="*/ 368 h 396"/>
                <a:gd name="T26" fmla="*/ 114 w 255"/>
                <a:gd name="T27" fmla="*/ 396 h 396"/>
                <a:gd name="T28" fmla="*/ 114 w 255"/>
                <a:gd name="T29" fmla="*/ 368 h 396"/>
                <a:gd name="T30" fmla="*/ 114 w 255"/>
                <a:gd name="T31" fmla="*/ 311 h 396"/>
                <a:gd name="T32" fmla="*/ 85 w 255"/>
                <a:gd name="T33" fmla="*/ 311 h 396"/>
                <a:gd name="T34" fmla="*/ 57 w 255"/>
                <a:gd name="T35" fmla="*/ 340 h 396"/>
                <a:gd name="T36" fmla="*/ 29 w 255"/>
                <a:gd name="T37" fmla="*/ 340 h 396"/>
                <a:gd name="T38" fmla="*/ 0 w 255"/>
                <a:gd name="T39" fmla="*/ 283 h 396"/>
                <a:gd name="T40" fmla="*/ 29 w 255"/>
                <a:gd name="T41" fmla="*/ 255 h 396"/>
                <a:gd name="T42" fmla="*/ 29 w 255"/>
                <a:gd name="T43" fmla="*/ 226 h 396"/>
                <a:gd name="T44" fmla="*/ 0 w 255"/>
                <a:gd name="T45" fmla="*/ 198 h 396"/>
                <a:gd name="T46" fmla="*/ 57 w 255"/>
                <a:gd name="T47" fmla="*/ 85 h 396"/>
                <a:gd name="T48" fmla="*/ 57 w 255"/>
                <a:gd name="T49" fmla="*/ 56 h 396"/>
                <a:gd name="T50" fmla="*/ 29 w 255"/>
                <a:gd name="T51" fmla="*/ 28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5" h="396">
                  <a:moveTo>
                    <a:pt x="29" y="28"/>
                  </a:moveTo>
                  <a:lnTo>
                    <a:pt x="57" y="0"/>
                  </a:lnTo>
                  <a:lnTo>
                    <a:pt x="85" y="113"/>
                  </a:lnTo>
                  <a:lnTo>
                    <a:pt x="114" y="85"/>
                  </a:lnTo>
                  <a:lnTo>
                    <a:pt x="142" y="113"/>
                  </a:lnTo>
                  <a:lnTo>
                    <a:pt x="142" y="85"/>
                  </a:lnTo>
                  <a:lnTo>
                    <a:pt x="199" y="113"/>
                  </a:lnTo>
                  <a:lnTo>
                    <a:pt x="142" y="198"/>
                  </a:lnTo>
                  <a:lnTo>
                    <a:pt x="142" y="226"/>
                  </a:lnTo>
                  <a:lnTo>
                    <a:pt x="255" y="311"/>
                  </a:lnTo>
                  <a:lnTo>
                    <a:pt x="199" y="311"/>
                  </a:lnTo>
                  <a:lnTo>
                    <a:pt x="227" y="340"/>
                  </a:lnTo>
                  <a:lnTo>
                    <a:pt x="142" y="368"/>
                  </a:lnTo>
                  <a:lnTo>
                    <a:pt x="114" y="396"/>
                  </a:lnTo>
                  <a:lnTo>
                    <a:pt x="114" y="368"/>
                  </a:lnTo>
                  <a:lnTo>
                    <a:pt x="114" y="311"/>
                  </a:lnTo>
                  <a:lnTo>
                    <a:pt x="85" y="311"/>
                  </a:lnTo>
                  <a:lnTo>
                    <a:pt x="57" y="340"/>
                  </a:lnTo>
                  <a:lnTo>
                    <a:pt x="29" y="340"/>
                  </a:lnTo>
                  <a:lnTo>
                    <a:pt x="0" y="283"/>
                  </a:lnTo>
                  <a:lnTo>
                    <a:pt x="29" y="255"/>
                  </a:lnTo>
                  <a:lnTo>
                    <a:pt x="29" y="226"/>
                  </a:lnTo>
                  <a:lnTo>
                    <a:pt x="0" y="198"/>
                  </a:lnTo>
                  <a:lnTo>
                    <a:pt x="57" y="85"/>
                  </a:lnTo>
                  <a:lnTo>
                    <a:pt x="57" y="56"/>
                  </a:lnTo>
                  <a:lnTo>
                    <a:pt x="29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8" name="Freeform 758"/>
            <p:cNvSpPr>
              <a:spLocks/>
            </p:cNvSpPr>
            <p:nvPr/>
          </p:nvSpPr>
          <p:spPr bwMode="auto">
            <a:xfrm>
              <a:off x="4996" y="2287"/>
              <a:ext cx="170" cy="227"/>
            </a:xfrm>
            <a:custGeom>
              <a:avLst/>
              <a:gdLst>
                <a:gd name="T0" fmla="*/ 142 w 170"/>
                <a:gd name="T1" fmla="*/ 0 h 227"/>
                <a:gd name="T2" fmla="*/ 170 w 170"/>
                <a:gd name="T3" fmla="*/ 28 h 227"/>
                <a:gd name="T4" fmla="*/ 170 w 170"/>
                <a:gd name="T5" fmla="*/ 57 h 227"/>
                <a:gd name="T6" fmla="*/ 113 w 170"/>
                <a:gd name="T7" fmla="*/ 170 h 227"/>
                <a:gd name="T8" fmla="*/ 142 w 170"/>
                <a:gd name="T9" fmla="*/ 198 h 227"/>
                <a:gd name="T10" fmla="*/ 142 w 170"/>
                <a:gd name="T11" fmla="*/ 227 h 227"/>
                <a:gd name="T12" fmla="*/ 113 w 170"/>
                <a:gd name="T13" fmla="*/ 198 h 227"/>
                <a:gd name="T14" fmla="*/ 85 w 170"/>
                <a:gd name="T15" fmla="*/ 227 h 227"/>
                <a:gd name="T16" fmla="*/ 28 w 170"/>
                <a:gd name="T17" fmla="*/ 227 h 227"/>
                <a:gd name="T18" fmla="*/ 0 w 170"/>
                <a:gd name="T19" fmla="*/ 142 h 227"/>
                <a:gd name="T20" fmla="*/ 57 w 170"/>
                <a:gd name="T21" fmla="*/ 170 h 227"/>
                <a:gd name="T22" fmla="*/ 57 w 170"/>
                <a:gd name="T23" fmla="*/ 142 h 227"/>
                <a:gd name="T24" fmla="*/ 113 w 170"/>
                <a:gd name="T25" fmla="*/ 142 h 227"/>
                <a:gd name="T26" fmla="*/ 113 w 170"/>
                <a:gd name="T27" fmla="*/ 85 h 227"/>
                <a:gd name="T28" fmla="*/ 142 w 170"/>
                <a:gd name="T29" fmla="*/ 28 h 227"/>
                <a:gd name="T30" fmla="*/ 142 w 170"/>
                <a:gd name="T3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0" h="227">
                  <a:moveTo>
                    <a:pt x="142" y="0"/>
                  </a:moveTo>
                  <a:lnTo>
                    <a:pt x="170" y="28"/>
                  </a:lnTo>
                  <a:lnTo>
                    <a:pt x="170" y="57"/>
                  </a:lnTo>
                  <a:lnTo>
                    <a:pt x="113" y="170"/>
                  </a:lnTo>
                  <a:lnTo>
                    <a:pt x="142" y="198"/>
                  </a:lnTo>
                  <a:lnTo>
                    <a:pt x="142" y="227"/>
                  </a:lnTo>
                  <a:lnTo>
                    <a:pt x="113" y="198"/>
                  </a:lnTo>
                  <a:lnTo>
                    <a:pt x="85" y="227"/>
                  </a:lnTo>
                  <a:lnTo>
                    <a:pt x="28" y="227"/>
                  </a:lnTo>
                  <a:lnTo>
                    <a:pt x="0" y="142"/>
                  </a:lnTo>
                  <a:lnTo>
                    <a:pt x="57" y="170"/>
                  </a:lnTo>
                  <a:lnTo>
                    <a:pt x="57" y="142"/>
                  </a:lnTo>
                  <a:lnTo>
                    <a:pt x="113" y="142"/>
                  </a:lnTo>
                  <a:lnTo>
                    <a:pt x="113" y="85"/>
                  </a:lnTo>
                  <a:lnTo>
                    <a:pt x="142" y="28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9" name="Freeform 759"/>
            <p:cNvSpPr>
              <a:spLocks/>
            </p:cNvSpPr>
            <p:nvPr/>
          </p:nvSpPr>
          <p:spPr bwMode="auto">
            <a:xfrm>
              <a:off x="4939" y="2174"/>
              <a:ext cx="199" cy="283"/>
            </a:xfrm>
            <a:custGeom>
              <a:avLst/>
              <a:gdLst>
                <a:gd name="T0" fmla="*/ 85 w 199"/>
                <a:gd name="T1" fmla="*/ 85 h 283"/>
                <a:gd name="T2" fmla="*/ 114 w 199"/>
                <a:gd name="T3" fmla="*/ 113 h 283"/>
                <a:gd name="T4" fmla="*/ 170 w 199"/>
                <a:gd name="T5" fmla="*/ 85 h 283"/>
                <a:gd name="T6" fmla="*/ 199 w 199"/>
                <a:gd name="T7" fmla="*/ 113 h 283"/>
                <a:gd name="T8" fmla="*/ 199 w 199"/>
                <a:gd name="T9" fmla="*/ 141 h 283"/>
                <a:gd name="T10" fmla="*/ 170 w 199"/>
                <a:gd name="T11" fmla="*/ 198 h 283"/>
                <a:gd name="T12" fmla="*/ 170 w 199"/>
                <a:gd name="T13" fmla="*/ 255 h 283"/>
                <a:gd name="T14" fmla="*/ 114 w 199"/>
                <a:gd name="T15" fmla="*/ 255 h 283"/>
                <a:gd name="T16" fmla="*/ 114 w 199"/>
                <a:gd name="T17" fmla="*/ 283 h 283"/>
                <a:gd name="T18" fmla="*/ 57 w 199"/>
                <a:gd name="T19" fmla="*/ 255 h 283"/>
                <a:gd name="T20" fmla="*/ 0 w 199"/>
                <a:gd name="T21" fmla="*/ 170 h 283"/>
                <a:gd name="T22" fmla="*/ 0 w 199"/>
                <a:gd name="T23" fmla="*/ 85 h 283"/>
                <a:gd name="T24" fmla="*/ 29 w 199"/>
                <a:gd name="T25" fmla="*/ 28 h 283"/>
                <a:gd name="T26" fmla="*/ 0 w 199"/>
                <a:gd name="T27" fmla="*/ 0 h 283"/>
                <a:gd name="T28" fmla="*/ 57 w 199"/>
                <a:gd name="T29" fmla="*/ 28 h 283"/>
                <a:gd name="T30" fmla="*/ 85 w 199"/>
                <a:gd name="T31" fmla="*/ 85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9" h="283">
                  <a:moveTo>
                    <a:pt x="85" y="85"/>
                  </a:moveTo>
                  <a:lnTo>
                    <a:pt x="114" y="113"/>
                  </a:lnTo>
                  <a:lnTo>
                    <a:pt x="170" y="85"/>
                  </a:lnTo>
                  <a:lnTo>
                    <a:pt x="199" y="113"/>
                  </a:lnTo>
                  <a:lnTo>
                    <a:pt x="199" y="141"/>
                  </a:lnTo>
                  <a:lnTo>
                    <a:pt x="170" y="198"/>
                  </a:lnTo>
                  <a:lnTo>
                    <a:pt x="170" y="255"/>
                  </a:lnTo>
                  <a:lnTo>
                    <a:pt x="114" y="255"/>
                  </a:lnTo>
                  <a:lnTo>
                    <a:pt x="114" y="283"/>
                  </a:lnTo>
                  <a:lnTo>
                    <a:pt x="57" y="255"/>
                  </a:lnTo>
                  <a:lnTo>
                    <a:pt x="0" y="170"/>
                  </a:lnTo>
                  <a:lnTo>
                    <a:pt x="0" y="85"/>
                  </a:lnTo>
                  <a:lnTo>
                    <a:pt x="29" y="28"/>
                  </a:lnTo>
                  <a:lnTo>
                    <a:pt x="0" y="0"/>
                  </a:lnTo>
                  <a:lnTo>
                    <a:pt x="57" y="28"/>
                  </a:lnTo>
                  <a:lnTo>
                    <a:pt x="85" y="8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0" name="Freeform 761"/>
            <p:cNvSpPr>
              <a:spLocks/>
            </p:cNvSpPr>
            <p:nvPr/>
          </p:nvSpPr>
          <p:spPr bwMode="auto">
            <a:xfrm>
              <a:off x="5109" y="2570"/>
              <a:ext cx="142" cy="142"/>
            </a:xfrm>
            <a:custGeom>
              <a:avLst/>
              <a:gdLst>
                <a:gd name="T0" fmla="*/ 29 w 142"/>
                <a:gd name="T1" fmla="*/ 29 h 142"/>
                <a:gd name="T2" fmla="*/ 57 w 142"/>
                <a:gd name="T3" fmla="*/ 29 h 142"/>
                <a:gd name="T4" fmla="*/ 85 w 142"/>
                <a:gd name="T5" fmla="*/ 0 h 142"/>
                <a:gd name="T6" fmla="*/ 114 w 142"/>
                <a:gd name="T7" fmla="*/ 0 h 142"/>
                <a:gd name="T8" fmla="*/ 114 w 142"/>
                <a:gd name="T9" fmla="*/ 85 h 142"/>
                <a:gd name="T10" fmla="*/ 142 w 142"/>
                <a:gd name="T11" fmla="*/ 114 h 142"/>
                <a:gd name="T12" fmla="*/ 85 w 142"/>
                <a:gd name="T13" fmla="*/ 142 h 142"/>
                <a:gd name="T14" fmla="*/ 29 w 142"/>
                <a:gd name="T15" fmla="*/ 114 h 142"/>
                <a:gd name="T16" fmla="*/ 0 w 142"/>
                <a:gd name="T17" fmla="*/ 85 h 142"/>
                <a:gd name="T18" fmla="*/ 0 w 142"/>
                <a:gd name="T19" fmla="*/ 57 h 142"/>
                <a:gd name="T20" fmla="*/ 29 w 142"/>
                <a:gd name="T21" fmla="*/ 2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142">
                  <a:moveTo>
                    <a:pt x="29" y="29"/>
                  </a:moveTo>
                  <a:lnTo>
                    <a:pt x="57" y="29"/>
                  </a:lnTo>
                  <a:lnTo>
                    <a:pt x="85" y="0"/>
                  </a:lnTo>
                  <a:lnTo>
                    <a:pt x="114" y="0"/>
                  </a:lnTo>
                  <a:lnTo>
                    <a:pt x="114" y="85"/>
                  </a:lnTo>
                  <a:lnTo>
                    <a:pt x="142" y="114"/>
                  </a:lnTo>
                  <a:lnTo>
                    <a:pt x="85" y="142"/>
                  </a:lnTo>
                  <a:lnTo>
                    <a:pt x="29" y="114"/>
                  </a:lnTo>
                  <a:lnTo>
                    <a:pt x="0" y="85"/>
                  </a:lnTo>
                  <a:lnTo>
                    <a:pt x="0" y="57"/>
                  </a:lnTo>
                  <a:lnTo>
                    <a:pt x="29" y="2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1" name="Freeform 762"/>
            <p:cNvSpPr>
              <a:spLocks/>
            </p:cNvSpPr>
            <p:nvPr/>
          </p:nvSpPr>
          <p:spPr bwMode="auto">
            <a:xfrm>
              <a:off x="4996" y="2485"/>
              <a:ext cx="142" cy="199"/>
            </a:xfrm>
            <a:custGeom>
              <a:avLst/>
              <a:gdLst>
                <a:gd name="T0" fmla="*/ 113 w 142"/>
                <a:gd name="T1" fmla="*/ 170 h 199"/>
                <a:gd name="T2" fmla="*/ 113 w 142"/>
                <a:gd name="T3" fmla="*/ 142 h 199"/>
                <a:gd name="T4" fmla="*/ 142 w 142"/>
                <a:gd name="T5" fmla="*/ 114 h 199"/>
                <a:gd name="T6" fmla="*/ 113 w 142"/>
                <a:gd name="T7" fmla="*/ 57 h 199"/>
                <a:gd name="T8" fmla="*/ 142 w 142"/>
                <a:gd name="T9" fmla="*/ 29 h 199"/>
                <a:gd name="T10" fmla="*/ 113 w 142"/>
                <a:gd name="T11" fmla="*/ 0 h 199"/>
                <a:gd name="T12" fmla="*/ 85 w 142"/>
                <a:gd name="T13" fmla="*/ 29 h 199"/>
                <a:gd name="T14" fmla="*/ 28 w 142"/>
                <a:gd name="T15" fmla="*/ 29 h 199"/>
                <a:gd name="T16" fmla="*/ 0 w 142"/>
                <a:gd name="T17" fmla="*/ 85 h 199"/>
                <a:gd name="T18" fmla="*/ 57 w 142"/>
                <a:gd name="T19" fmla="*/ 114 h 199"/>
                <a:gd name="T20" fmla="*/ 57 w 142"/>
                <a:gd name="T21" fmla="*/ 170 h 199"/>
                <a:gd name="T22" fmla="*/ 85 w 142"/>
                <a:gd name="T23" fmla="*/ 199 h 199"/>
                <a:gd name="T24" fmla="*/ 113 w 142"/>
                <a:gd name="T25" fmla="*/ 17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2" h="199">
                  <a:moveTo>
                    <a:pt x="113" y="170"/>
                  </a:moveTo>
                  <a:lnTo>
                    <a:pt x="113" y="142"/>
                  </a:lnTo>
                  <a:lnTo>
                    <a:pt x="142" y="114"/>
                  </a:lnTo>
                  <a:lnTo>
                    <a:pt x="113" y="57"/>
                  </a:lnTo>
                  <a:lnTo>
                    <a:pt x="142" y="29"/>
                  </a:lnTo>
                  <a:lnTo>
                    <a:pt x="113" y="0"/>
                  </a:lnTo>
                  <a:lnTo>
                    <a:pt x="85" y="29"/>
                  </a:lnTo>
                  <a:lnTo>
                    <a:pt x="28" y="29"/>
                  </a:lnTo>
                  <a:lnTo>
                    <a:pt x="0" y="85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85" y="199"/>
                  </a:lnTo>
                  <a:lnTo>
                    <a:pt x="113" y="17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2" name="Freeform 763"/>
            <p:cNvSpPr>
              <a:spLocks/>
            </p:cNvSpPr>
            <p:nvPr/>
          </p:nvSpPr>
          <p:spPr bwMode="auto">
            <a:xfrm>
              <a:off x="5081" y="2684"/>
              <a:ext cx="170" cy="198"/>
            </a:xfrm>
            <a:custGeom>
              <a:avLst/>
              <a:gdLst>
                <a:gd name="T0" fmla="*/ 170 w 170"/>
                <a:gd name="T1" fmla="*/ 0 h 198"/>
                <a:gd name="T2" fmla="*/ 113 w 170"/>
                <a:gd name="T3" fmla="*/ 28 h 198"/>
                <a:gd name="T4" fmla="*/ 57 w 170"/>
                <a:gd name="T5" fmla="*/ 0 h 198"/>
                <a:gd name="T6" fmla="*/ 57 w 170"/>
                <a:gd name="T7" fmla="*/ 57 h 198"/>
                <a:gd name="T8" fmla="*/ 0 w 170"/>
                <a:gd name="T9" fmla="*/ 113 h 198"/>
                <a:gd name="T10" fmla="*/ 28 w 170"/>
                <a:gd name="T11" fmla="*/ 170 h 198"/>
                <a:gd name="T12" fmla="*/ 85 w 170"/>
                <a:gd name="T13" fmla="*/ 198 h 198"/>
                <a:gd name="T14" fmla="*/ 85 w 170"/>
                <a:gd name="T15" fmla="*/ 113 h 198"/>
                <a:gd name="T16" fmla="*/ 170 w 170"/>
                <a:gd name="T17" fmla="*/ 28 h 198"/>
                <a:gd name="T18" fmla="*/ 170 w 170"/>
                <a:gd name="T19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198">
                  <a:moveTo>
                    <a:pt x="170" y="0"/>
                  </a:moveTo>
                  <a:lnTo>
                    <a:pt x="113" y="28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113"/>
                  </a:lnTo>
                  <a:lnTo>
                    <a:pt x="28" y="170"/>
                  </a:lnTo>
                  <a:lnTo>
                    <a:pt x="85" y="198"/>
                  </a:lnTo>
                  <a:lnTo>
                    <a:pt x="85" y="113"/>
                  </a:lnTo>
                  <a:lnTo>
                    <a:pt x="170" y="28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3" name="Freeform 764"/>
            <p:cNvSpPr>
              <a:spLocks/>
            </p:cNvSpPr>
            <p:nvPr/>
          </p:nvSpPr>
          <p:spPr bwMode="auto">
            <a:xfrm>
              <a:off x="4996" y="2797"/>
              <a:ext cx="170" cy="142"/>
            </a:xfrm>
            <a:custGeom>
              <a:avLst/>
              <a:gdLst>
                <a:gd name="T0" fmla="*/ 85 w 170"/>
                <a:gd name="T1" fmla="*/ 0 h 142"/>
                <a:gd name="T2" fmla="*/ 28 w 170"/>
                <a:gd name="T3" fmla="*/ 29 h 142"/>
                <a:gd name="T4" fmla="*/ 0 w 170"/>
                <a:gd name="T5" fmla="*/ 57 h 142"/>
                <a:gd name="T6" fmla="*/ 0 w 170"/>
                <a:gd name="T7" fmla="*/ 114 h 142"/>
                <a:gd name="T8" fmla="*/ 28 w 170"/>
                <a:gd name="T9" fmla="*/ 142 h 142"/>
                <a:gd name="T10" fmla="*/ 113 w 170"/>
                <a:gd name="T11" fmla="*/ 142 h 142"/>
                <a:gd name="T12" fmla="*/ 170 w 170"/>
                <a:gd name="T13" fmla="*/ 85 h 142"/>
                <a:gd name="T14" fmla="*/ 113 w 170"/>
                <a:gd name="T15" fmla="*/ 57 h 142"/>
                <a:gd name="T16" fmla="*/ 85 w 170"/>
                <a:gd name="T17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42">
                  <a:moveTo>
                    <a:pt x="85" y="0"/>
                  </a:moveTo>
                  <a:lnTo>
                    <a:pt x="28" y="29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28" y="142"/>
                  </a:lnTo>
                  <a:lnTo>
                    <a:pt x="113" y="142"/>
                  </a:lnTo>
                  <a:lnTo>
                    <a:pt x="170" y="85"/>
                  </a:lnTo>
                  <a:lnTo>
                    <a:pt x="113" y="57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4" name="Freeform 765"/>
            <p:cNvSpPr>
              <a:spLocks/>
            </p:cNvSpPr>
            <p:nvPr/>
          </p:nvSpPr>
          <p:spPr bwMode="auto">
            <a:xfrm>
              <a:off x="5024" y="2939"/>
              <a:ext cx="114" cy="85"/>
            </a:xfrm>
            <a:custGeom>
              <a:avLst/>
              <a:gdLst>
                <a:gd name="T0" fmla="*/ 85 w 114"/>
                <a:gd name="T1" fmla="*/ 0 h 85"/>
                <a:gd name="T2" fmla="*/ 0 w 114"/>
                <a:gd name="T3" fmla="*/ 0 h 85"/>
                <a:gd name="T4" fmla="*/ 29 w 114"/>
                <a:gd name="T5" fmla="*/ 57 h 85"/>
                <a:gd name="T6" fmla="*/ 85 w 114"/>
                <a:gd name="T7" fmla="*/ 85 h 85"/>
                <a:gd name="T8" fmla="*/ 114 w 114"/>
                <a:gd name="T9" fmla="*/ 85 h 85"/>
                <a:gd name="T10" fmla="*/ 57 w 114"/>
                <a:gd name="T11" fmla="*/ 28 h 85"/>
                <a:gd name="T12" fmla="*/ 85 w 114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85">
                  <a:moveTo>
                    <a:pt x="85" y="0"/>
                  </a:moveTo>
                  <a:lnTo>
                    <a:pt x="0" y="0"/>
                  </a:lnTo>
                  <a:lnTo>
                    <a:pt x="29" y="57"/>
                  </a:lnTo>
                  <a:lnTo>
                    <a:pt x="85" y="85"/>
                  </a:lnTo>
                  <a:lnTo>
                    <a:pt x="114" y="85"/>
                  </a:lnTo>
                  <a:lnTo>
                    <a:pt x="57" y="28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5" name="Freeform 766"/>
            <p:cNvSpPr>
              <a:spLocks/>
            </p:cNvSpPr>
            <p:nvPr/>
          </p:nvSpPr>
          <p:spPr bwMode="auto">
            <a:xfrm>
              <a:off x="4996" y="2996"/>
              <a:ext cx="283" cy="198"/>
            </a:xfrm>
            <a:custGeom>
              <a:avLst/>
              <a:gdLst>
                <a:gd name="T0" fmla="*/ 142 w 283"/>
                <a:gd name="T1" fmla="*/ 28 h 198"/>
                <a:gd name="T2" fmla="*/ 113 w 283"/>
                <a:gd name="T3" fmla="*/ 28 h 198"/>
                <a:gd name="T4" fmla="*/ 57 w 283"/>
                <a:gd name="T5" fmla="*/ 0 h 198"/>
                <a:gd name="T6" fmla="*/ 0 w 283"/>
                <a:gd name="T7" fmla="*/ 28 h 198"/>
                <a:gd name="T8" fmla="*/ 0 w 283"/>
                <a:gd name="T9" fmla="*/ 85 h 198"/>
                <a:gd name="T10" fmla="*/ 0 w 283"/>
                <a:gd name="T11" fmla="*/ 141 h 198"/>
                <a:gd name="T12" fmla="*/ 28 w 283"/>
                <a:gd name="T13" fmla="*/ 141 h 198"/>
                <a:gd name="T14" fmla="*/ 85 w 283"/>
                <a:gd name="T15" fmla="*/ 198 h 198"/>
                <a:gd name="T16" fmla="*/ 113 w 283"/>
                <a:gd name="T17" fmla="*/ 198 h 198"/>
                <a:gd name="T18" fmla="*/ 170 w 283"/>
                <a:gd name="T19" fmla="*/ 198 h 198"/>
                <a:gd name="T20" fmla="*/ 255 w 283"/>
                <a:gd name="T21" fmla="*/ 113 h 198"/>
                <a:gd name="T22" fmla="*/ 283 w 283"/>
                <a:gd name="T23" fmla="*/ 113 h 198"/>
                <a:gd name="T24" fmla="*/ 283 w 283"/>
                <a:gd name="T25" fmla="*/ 56 h 198"/>
                <a:gd name="T26" fmla="*/ 255 w 283"/>
                <a:gd name="T27" fmla="*/ 56 h 198"/>
                <a:gd name="T28" fmla="*/ 283 w 283"/>
                <a:gd name="T29" fmla="*/ 28 h 198"/>
                <a:gd name="T30" fmla="*/ 255 w 283"/>
                <a:gd name="T31" fmla="*/ 0 h 198"/>
                <a:gd name="T32" fmla="*/ 170 w 283"/>
                <a:gd name="T33" fmla="*/ 28 h 198"/>
                <a:gd name="T34" fmla="*/ 170 w 283"/>
                <a:gd name="T35" fmla="*/ 85 h 198"/>
                <a:gd name="T36" fmla="*/ 142 w 283"/>
                <a:gd name="T37" fmla="*/ 56 h 198"/>
                <a:gd name="T38" fmla="*/ 142 w 283"/>
                <a:gd name="T39" fmla="*/ 2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198">
                  <a:moveTo>
                    <a:pt x="142" y="28"/>
                  </a:moveTo>
                  <a:lnTo>
                    <a:pt x="113" y="28"/>
                  </a:lnTo>
                  <a:lnTo>
                    <a:pt x="57" y="0"/>
                  </a:lnTo>
                  <a:lnTo>
                    <a:pt x="0" y="28"/>
                  </a:lnTo>
                  <a:lnTo>
                    <a:pt x="0" y="85"/>
                  </a:lnTo>
                  <a:lnTo>
                    <a:pt x="0" y="141"/>
                  </a:lnTo>
                  <a:lnTo>
                    <a:pt x="28" y="141"/>
                  </a:lnTo>
                  <a:lnTo>
                    <a:pt x="85" y="198"/>
                  </a:lnTo>
                  <a:lnTo>
                    <a:pt x="113" y="198"/>
                  </a:lnTo>
                  <a:lnTo>
                    <a:pt x="170" y="198"/>
                  </a:lnTo>
                  <a:lnTo>
                    <a:pt x="255" y="113"/>
                  </a:lnTo>
                  <a:lnTo>
                    <a:pt x="283" y="113"/>
                  </a:lnTo>
                  <a:lnTo>
                    <a:pt x="283" y="56"/>
                  </a:lnTo>
                  <a:lnTo>
                    <a:pt x="255" y="56"/>
                  </a:lnTo>
                  <a:lnTo>
                    <a:pt x="283" y="28"/>
                  </a:lnTo>
                  <a:lnTo>
                    <a:pt x="255" y="0"/>
                  </a:lnTo>
                  <a:lnTo>
                    <a:pt x="170" y="28"/>
                  </a:lnTo>
                  <a:lnTo>
                    <a:pt x="170" y="85"/>
                  </a:lnTo>
                  <a:lnTo>
                    <a:pt x="142" y="56"/>
                  </a:lnTo>
                  <a:lnTo>
                    <a:pt x="142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6" name="Freeform 767"/>
            <p:cNvSpPr>
              <a:spLocks/>
            </p:cNvSpPr>
            <p:nvPr/>
          </p:nvSpPr>
          <p:spPr bwMode="auto">
            <a:xfrm>
              <a:off x="4882" y="3024"/>
              <a:ext cx="199" cy="283"/>
            </a:xfrm>
            <a:custGeom>
              <a:avLst/>
              <a:gdLst>
                <a:gd name="T0" fmla="*/ 114 w 199"/>
                <a:gd name="T1" fmla="*/ 113 h 283"/>
                <a:gd name="T2" fmla="*/ 114 w 199"/>
                <a:gd name="T3" fmla="*/ 57 h 283"/>
                <a:gd name="T4" fmla="*/ 86 w 199"/>
                <a:gd name="T5" fmla="*/ 57 h 283"/>
                <a:gd name="T6" fmla="*/ 86 w 199"/>
                <a:gd name="T7" fmla="*/ 28 h 283"/>
                <a:gd name="T8" fmla="*/ 57 w 199"/>
                <a:gd name="T9" fmla="*/ 0 h 283"/>
                <a:gd name="T10" fmla="*/ 29 w 199"/>
                <a:gd name="T11" fmla="*/ 57 h 283"/>
                <a:gd name="T12" fmla="*/ 57 w 199"/>
                <a:gd name="T13" fmla="*/ 57 h 283"/>
                <a:gd name="T14" fmla="*/ 0 w 199"/>
                <a:gd name="T15" fmla="*/ 113 h 283"/>
                <a:gd name="T16" fmla="*/ 29 w 199"/>
                <a:gd name="T17" fmla="*/ 142 h 283"/>
                <a:gd name="T18" fmla="*/ 29 w 199"/>
                <a:gd name="T19" fmla="*/ 113 h 283"/>
                <a:gd name="T20" fmla="*/ 57 w 199"/>
                <a:gd name="T21" fmla="*/ 142 h 283"/>
                <a:gd name="T22" fmla="*/ 29 w 199"/>
                <a:gd name="T23" fmla="*/ 170 h 283"/>
                <a:gd name="T24" fmla="*/ 29 w 199"/>
                <a:gd name="T25" fmla="*/ 198 h 283"/>
                <a:gd name="T26" fmla="*/ 57 w 199"/>
                <a:gd name="T27" fmla="*/ 198 h 283"/>
                <a:gd name="T28" fmla="*/ 57 w 199"/>
                <a:gd name="T29" fmla="*/ 227 h 283"/>
                <a:gd name="T30" fmla="*/ 114 w 199"/>
                <a:gd name="T31" fmla="*/ 283 h 283"/>
                <a:gd name="T32" fmla="*/ 142 w 199"/>
                <a:gd name="T33" fmla="*/ 255 h 283"/>
                <a:gd name="T34" fmla="*/ 142 w 199"/>
                <a:gd name="T35" fmla="*/ 227 h 283"/>
                <a:gd name="T36" fmla="*/ 199 w 199"/>
                <a:gd name="T37" fmla="*/ 198 h 283"/>
                <a:gd name="T38" fmla="*/ 199 w 199"/>
                <a:gd name="T39" fmla="*/ 170 h 283"/>
                <a:gd name="T40" fmla="*/ 142 w 199"/>
                <a:gd name="T41" fmla="*/ 113 h 283"/>
                <a:gd name="T42" fmla="*/ 114 w 199"/>
                <a:gd name="T43" fmla="*/ 11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9" h="283">
                  <a:moveTo>
                    <a:pt x="114" y="113"/>
                  </a:moveTo>
                  <a:lnTo>
                    <a:pt x="114" y="57"/>
                  </a:lnTo>
                  <a:lnTo>
                    <a:pt x="86" y="57"/>
                  </a:lnTo>
                  <a:lnTo>
                    <a:pt x="86" y="28"/>
                  </a:lnTo>
                  <a:lnTo>
                    <a:pt x="57" y="0"/>
                  </a:lnTo>
                  <a:lnTo>
                    <a:pt x="29" y="57"/>
                  </a:lnTo>
                  <a:lnTo>
                    <a:pt x="57" y="57"/>
                  </a:lnTo>
                  <a:lnTo>
                    <a:pt x="0" y="113"/>
                  </a:lnTo>
                  <a:lnTo>
                    <a:pt x="29" y="142"/>
                  </a:lnTo>
                  <a:lnTo>
                    <a:pt x="29" y="113"/>
                  </a:lnTo>
                  <a:lnTo>
                    <a:pt x="57" y="142"/>
                  </a:lnTo>
                  <a:lnTo>
                    <a:pt x="29" y="170"/>
                  </a:lnTo>
                  <a:lnTo>
                    <a:pt x="29" y="198"/>
                  </a:lnTo>
                  <a:lnTo>
                    <a:pt x="57" y="198"/>
                  </a:lnTo>
                  <a:lnTo>
                    <a:pt x="57" y="227"/>
                  </a:lnTo>
                  <a:lnTo>
                    <a:pt x="114" y="283"/>
                  </a:lnTo>
                  <a:lnTo>
                    <a:pt x="142" y="255"/>
                  </a:lnTo>
                  <a:lnTo>
                    <a:pt x="142" y="227"/>
                  </a:lnTo>
                  <a:lnTo>
                    <a:pt x="199" y="198"/>
                  </a:lnTo>
                  <a:lnTo>
                    <a:pt x="199" y="170"/>
                  </a:lnTo>
                  <a:lnTo>
                    <a:pt x="142" y="113"/>
                  </a:lnTo>
                  <a:lnTo>
                    <a:pt x="114" y="11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7" name="Freeform 768"/>
            <p:cNvSpPr>
              <a:spLocks/>
            </p:cNvSpPr>
            <p:nvPr/>
          </p:nvSpPr>
          <p:spPr bwMode="auto">
            <a:xfrm>
              <a:off x="4741" y="3081"/>
              <a:ext cx="255" cy="312"/>
            </a:xfrm>
            <a:custGeom>
              <a:avLst/>
              <a:gdLst>
                <a:gd name="T0" fmla="*/ 198 w 255"/>
                <a:gd name="T1" fmla="*/ 0 h 312"/>
                <a:gd name="T2" fmla="*/ 170 w 255"/>
                <a:gd name="T3" fmla="*/ 0 h 312"/>
                <a:gd name="T4" fmla="*/ 113 w 255"/>
                <a:gd name="T5" fmla="*/ 28 h 312"/>
                <a:gd name="T6" fmla="*/ 85 w 255"/>
                <a:gd name="T7" fmla="*/ 0 h 312"/>
                <a:gd name="T8" fmla="*/ 85 w 255"/>
                <a:gd name="T9" fmla="*/ 28 h 312"/>
                <a:gd name="T10" fmla="*/ 28 w 255"/>
                <a:gd name="T11" fmla="*/ 56 h 312"/>
                <a:gd name="T12" fmla="*/ 0 w 255"/>
                <a:gd name="T13" fmla="*/ 85 h 312"/>
                <a:gd name="T14" fmla="*/ 28 w 255"/>
                <a:gd name="T15" fmla="*/ 141 h 312"/>
                <a:gd name="T16" fmla="*/ 28 w 255"/>
                <a:gd name="T17" fmla="*/ 113 h 312"/>
                <a:gd name="T18" fmla="*/ 56 w 255"/>
                <a:gd name="T19" fmla="*/ 113 h 312"/>
                <a:gd name="T20" fmla="*/ 56 w 255"/>
                <a:gd name="T21" fmla="*/ 170 h 312"/>
                <a:gd name="T22" fmla="*/ 28 w 255"/>
                <a:gd name="T23" fmla="*/ 198 h 312"/>
                <a:gd name="T24" fmla="*/ 28 w 255"/>
                <a:gd name="T25" fmla="*/ 283 h 312"/>
                <a:gd name="T26" fmla="*/ 85 w 255"/>
                <a:gd name="T27" fmla="*/ 283 h 312"/>
                <a:gd name="T28" fmla="*/ 85 w 255"/>
                <a:gd name="T29" fmla="*/ 312 h 312"/>
                <a:gd name="T30" fmla="*/ 113 w 255"/>
                <a:gd name="T31" fmla="*/ 283 h 312"/>
                <a:gd name="T32" fmla="*/ 198 w 255"/>
                <a:gd name="T33" fmla="*/ 255 h 312"/>
                <a:gd name="T34" fmla="*/ 255 w 255"/>
                <a:gd name="T35" fmla="*/ 226 h 312"/>
                <a:gd name="T36" fmla="*/ 198 w 255"/>
                <a:gd name="T37" fmla="*/ 170 h 312"/>
                <a:gd name="T38" fmla="*/ 198 w 255"/>
                <a:gd name="T39" fmla="*/ 141 h 312"/>
                <a:gd name="T40" fmla="*/ 170 w 255"/>
                <a:gd name="T41" fmla="*/ 141 h 312"/>
                <a:gd name="T42" fmla="*/ 170 w 255"/>
                <a:gd name="T43" fmla="*/ 113 h 312"/>
                <a:gd name="T44" fmla="*/ 198 w 255"/>
                <a:gd name="T45" fmla="*/ 85 h 312"/>
                <a:gd name="T46" fmla="*/ 170 w 255"/>
                <a:gd name="T47" fmla="*/ 56 h 312"/>
                <a:gd name="T48" fmla="*/ 170 w 255"/>
                <a:gd name="T49" fmla="*/ 85 h 312"/>
                <a:gd name="T50" fmla="*/ 141 w 255"/>
                <a:gd name="T51" fmla="*/ 56 h 312"/>
                <a:gd name="T52" fmla="*/ 198 w 255"/>
                <a:gd name="T53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55" h="312">
                  <a:moveTo>
                    <a:pt x="198" y="0"/>
                  </a:moveTo>
                  <a:lnTo>
                    <a:pt x="170" y="0"/>
                  </a:lnTo>
                  <a:lnTo>
                    <a:pt x="113" y="28"/>
                  </a:lnTo>
                  <a:lnTo>
                    <a:pt x="85" y="0"/>
                  </a:lnTo>
                  <a:lnTo>
                    <a:pt x="85" y="28"/>
                  </a:lnTo>
                  <a:lnTo>
                    <a:pt x="28" y="56"/>
                  </a:lnTo>
                  <a:lnTo>
                    <a:pt x="0" y="85"/>
                  </a:lnTo>
                  <a:lnTo>
                    <a:pt x="28" y="141"/>
                  </a:lnTo>
                  <a:lnTo>
                    <a:pt x="28" y="113"/>
                  </a:lnTo>
                  <a:lnTo>
                    <a:pt x="56" y="113"/>
                  </a:lnTo>
                  <a:lnTo>
                    <a:pt x="56" y="170"/>
                  </a:lnTo>
                  <a:lnTo>
                    <a:pt x="28" y="198"/>
                  </a:lnTo>
                  <a:lnTo>
                    <a:pt x="28" y="283"/>
                  </a:lnTo>
                  <a:lnTo>
                    <a:pt x="85" y="283"/>
                  </a:lnTo>
                  <a:lnTo>
                    <a:pt x="85" y="312"/>
                  </a:lnTo>
                  <a:lnTo>
                    <a:pt x="113" y="283"/>
                  </a:lnTo>
                  <a:lnTo>
                    <a:pt x="198" y="255"/>
                  </a:lnTo>
                  <a:lnTo>
                    <a:pt x="255" y="226"/>
                  </a:lnTo>
                  <a:lnTo>
                    <a:pt x="198" y="170"/>
                  </a:lnTo>
                  <a:lnTo>
                    <a:pt x="198" y="141"/>
                  </a:lnTo>
                  <a:lnTo>
                    <a:pt x="170" y="141"/>
                  </a:lnTo>
                  <a:lnTo>
                    <a:pt x="170" y="113"/>
                  </a:lnTo>
                  <a:lnTo>
                    <a:pt x="198" y="85"/>
                  </a:lnTo>
                  <a:lnTo>
                    <a:pt x="170" y="56"/>
                  </a:lnTo>
                  <a:lnTo>
                    <a:pt x="170" y="85"/>
                  </a:lnTo>
                  <a:lnTo>
                    <a:pt x="141" y="56"/>
                  </a:lnTo>
                  <a:lnTo>
                    <a:pt x="19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8" name="Freeform 769"/>
            <p:cNvSpPr>
              <a:spLocks/>
            </p:cNvSpPr>
            <p:nvPr/>
          </p:nvSpPr>
          <p:spPr bwMode="auto">
            <a:xfrm>
              <a:off x="4939" y="2911"/>
              <a:ext cx="114" cy="170"/>
            </a:xfrm>
            <a:custGeom>
              <a:avLst/>
              <a:gdLst>
                <a:gd name="T0" fmla="*/ 57 w 114"/>
                <a:gd name="T1" fmla="*/ 0 h 170"/>
                <a:gd name="T2" fmla="*/ 85 w 114"/>
                <a:gd name="T3" fmla="*/ 28 h 170"/>
                <a:gd name="T4" fmla="*/ 114 w 114"/>
                <a:gd name="T5" fmla="*/ 85 h 170"/>
                <a:gd name="T6" fmla="*/ 57 w 114"/>
                <a:gd name="T7" fmla="*/ 113 h 170"/>
                <a:gd name="T8" fmla="*/ 57 w 114"/>
                <a:gd name="T9" fmla="*/ 170 h 170"/>
                <a:gd name="T10" fmla="*/ 29 w 114"/>
                <a:gd name="T11" fmla="*/ 170 h 170"/>
                <a:gd name="T12" fmla="*/ 29 w 114"/>
                <a:gd name="T13" fmla="*/ 141 h 170"/>
                <a:gd name="T14" fmla="*/ 0 w 114"/>
                <a:gd name="T15" fmla="*/ 113 h 170"/>
                <a:gd name="T16" fmla="*/ 29 w 114"/>
                <a:gd name="T17" fmla="*/ 85 h 170"/>
                <a:gd name="T18" fmla="*/ 29 w 114"/>
                <a:gd name="T19" fmla="*/ 28 h 170"/>
                <a:gd name="T20" fmla="*/ 57 w 114"/>
                <a:gd name="T2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4" h="170">
                  <a:moveTo>
                    <a:pt x="57" y="0"/>
                  </a:moveTo>
                  <a:lnTo>
                    <a:pt x="85" y="28"/>
                  </a:lnTo>
                  <a:lnTo>
                    <a:pt x="114" y="85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29" y="170"/>
                  </a:lnTo>
                  <a:lnTo>
                    <a:pt x="29" y="141"/>
                  </a:lnTo>
                  <a:lnTo>
                    <a:pt x="0" y="113"/>
                  </a:lnTo>
                  <a:lnTo>
                    <a:pt x="29" y="85"/>
                  </a:lnTo>
                  <a:lnTo>
                    <a:pt x="29" y="28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9" name="Freeform 770"/>
            <p:cNvSpPr>
              <a:spLocks/>
            </p:cNvSpPr>
            <p:nvPr/>
          </p:nvSpPr>
          <p:spPr bwMode="auto">
            <a:xfrm>
              <a:off x="4741" y="2967"/>
              <a:ext cx="198" cy="170"/>
            </a:xfrm>
            <a:custGeom>
              <a:avLst/>
              <a:gdLst>
                <a:gd name="T0" fmla="*/ 198 w 198"/>
                <a:gd name="T1" fmla="*/ 57 h 170"/>
                <a:gd name="T2" fmla="*/ 170 w 198"/>
                <a:gd name="T3" fmla="*/ 29 h 170"/>
                <a:gd name="T4" fmla="*/ 141 w 198"/>
                <a:gd name="T5" fmla="*/ 29 h 170"/>
                <a:gd name="T6" fmla="*/ 113 w 198"/>
                <a:gd name="T7" fmla="*/ 0 h 170"/>
                <a:gd name="T8" fmla="*/ 85 w 198"/>
                <a:gd name="T9" fmla="*/ 57 h 170"/>
                <a:gd name="T10" fmla="*/ 0 w 198"/>
                <a:gd name="T11" fmla="*/ 85 h 170"/>
                <a:gd name="T12" fmla="*/ 28 w 198"/>
                <a:gd name="T13" fmla="*/ 114 h 170"/>
                <a:gd name="T14" fmla="*/ 0 w 198"/>
                <a:gd name="T15" fmla="*/ 142 h 170"/>
                <a:gd name="T16" fmla="*/ 0 w 198"/>
                <a:gd name="T17" fmla="*/ 170 h 170"/>
                <a:gd name="T18" fmla="*/ 28 w 198"/>
                <a:gd name="T19" fmla="*/ 170 h 170"/>
                <a:gd name="T20" fmla="*/ 85 w 198"/>
                <a:gd name="T21" fmla="*/ 142 h 170"/>
                <a:gd name="T22" fmla="*/ 85 w 198"/>
                <a:gd name="T23" fmla="*/ 114 h 170"/>
                <a:gd name="T24" fmla="*/ 113 w 198"/>
                <a:gd name="T25" fmla="*/ 142 h 170"/>
                <a:gd name="T26" fmla="*/ 170 w 198"/>
                <a:gd name="T27" fmla="*/ 114 h 170"/>
                <a:gd name="T28" fmla="*/ 198 w 198"/>
                <a:gd name="T29" fmla="*/ 5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8" h="170">
                  <a:moveTo>
                    <a:pt x="198" y="57"/>
                  </a:moveTo>
                  <a:lnTo>
                    <a:pt x="170" y="29"/>
                  </a:lnTo>
                  <a:lnTo>
                    <a:pt x="141" y="29"/>
                  </a:lnTo>
                  <a:lnTo>
                    <a:pt x="113" y="0"/>
                  </a:lnTo>
                  <a:lnTo>
                    <a:pt x="85" y="57"/>
                  </a:lnTo>
                  <a:lnTo>
                    <a:pt x="0" y="85"/>
                  </a:lnTo>
                  <a:lnTo>
                    <a:pt x="28" y="114"/>
                  </a:lnTo>
                  <a:lnTo>
                    <a:pt x="0" y="142"/>
                  </a:lnTo>
                  <a:lnTo>
                    <a:pt x="0" y="170"/>
                  </a:lnTo>
                  <a:lnTo>
                    <a:pt x="28" y="170"/>
                  </a:lnTo>
                  <a:lnTo>
                    <a:pt x="85" y="142"/>
                  </a:lnTo>
                  <a:lnTo>
                    <a:pt x="85" y="114"/>
                  </a:lnTo>
                  <a:lnTo>
                    <a:pt x="113" y="142"/>
                  </a:lnTo>
                  <a:lnTo>
                    <a:pt x="170" y="114"/>
                  </a:lnTo>
                  <a:lnTo>
                    <a:pt x="198" y="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0" name="Freeform 772"/>
            <p:cNvSpPr>
              <a:spLocks/>
            </p:cNvSpPr>
            <p:nvPr/>
          </p:nvSpPr>
          <p:spPr bwMode="auto">
            <a:xfrm>
              <a:off x="4968" y="2655"/>
              <a:ext cx="170" cy="142"/>
            </a:xfrm>
            <a:custGeom>
              <a:avLst/>
              <a:gdLst>
                <a:gd name="T0" fmla="*/ 113 w 170"/>
                <a:gd name="T1" fmla="*/ 142 h 142"/>
                <a:gd name="T2" fmla="*/ 28 w 170"/>
                <a:gd name="T3" fmla="*/ 142 h 142"/>
                <a:gd name="T4" fmla="*/ 0 w 170"/>
                <a:gd name="T5" fmla="*/ 86 h 142"/>
                <a:gd name="T6" fmla="*/ 56 w 170"/>
                <a:gd name="T7" fmla="*/ 57 h 142"/>
                <a:gd name="T8" fmla="*/ 56 w 170"/>
                <a:gd name="T9" fmla="*/ 29 h 142"/>
                <a:gd name="T10" fmla="*/ 85 w 170"/>
                <a:gd name="T11" fmla="*/ 0 h 142"/>
                <a:gd name="T12" fmla="*/ 113 w 170"/>
                <a:gd name="T13" fmla="*/ 29 h 142"/>
                <a:gd name="T14" fmla="*/ 141 w 170"/>
                <a:gd name="T15" fmla="*/ 0 h 142"/>
                <a:gd name="T16" fmla="*/ 170 w 170"/>
                <a:gd name="T17" fmla="*/ 29 h 142"/>
                <a:gd name="T18" fmla="*/ 170 w 170"/>
                <a:gd name="T19" fmla="*/ 86 h 142"/>
                <a:gd name="T20" fmla="*/ 113 w 170"/>
                <a:gd name="T21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142">
                  <a:moveTo>
                    <a:pt x="113" y="142"/>
                  </a:moveTo>
                  <a:lnTo>
                    <a:pt x="28" y="142"/>
                  </a:lnTo>
                  <a:lnTo>
                    <a:pt x="0" y="86"/>
                  </a:lnTo>
                  <a:lnTo>
                    <a:pt x="56" y="57"/>
                  </a:lnTo>
                  <a:lnTo>
                    <a:pt x="56" y="29"/>
                  </a:lnTo>
                  <a:lnTo>
                    <a:pt x="85" y="0"/>
                  </a:lnTo>
                  <a:lnTo>
                    <a:pt x="113" y="29"/>
                  </a:lnTo>
                  <a:lnTo>
                    <a:pt x="141" y="0"/>
                  </a:lnTo>
                  <a:lnTo>
                    <a:pt x="170" y="29"/>
                  </a:lnTo>
                  <a:lnTo>
                    <a:pt x="170" y="86"/>
                  </a:lnTo>
                  <a:lnTo>
                    <a:pt x="113" y="14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1" name="Freeform 774"/>
            <p:cNvSpPr>
              <a:spLocks/>
            </p:cNvSpPr>
            <p:nvPr/>
          </p:nvSpPr>
          <p:spPr bwMode="auto">
            <a:xfrm>
              <a:off x="4826" y="2741"/>
              <a:ext cx="255" cy="113"/>
            </a:xfrm>
            <a:custGeom>
              <a:avLst/>
              <a:gdLst>
                <a:gd name="T0" fmla="*/ 142 w 255"/>
                <a:gd name="T1" fmla="*/ 0 h 113"/>
                <a:gd name="T2" fmla="*/ 85 w 255"/>
                <a:gd name="T3" fmla="*/ 0 h 113"/>
                <a:gd name="T4" fmla="*/ 0 w 255"/>
                <a:gd name="T5" fmla="*/ 85 h 113"/>
                <a:gd name="T6" fmla="*/ 85 w 255"/>
                <a:gd name="T7" fmla="*/ 113 h 113"/>
                <a:gd name="T8" fmla="*/ 170 w 255"/>
                <a:gd name="T9" fmla="*/ 113 h 113"/>
                <a:gd name="T10" fmla="*/ 198 w 255"/>
                <a:gd name="T11" fmla="*/ 85 h 113"/>
                <a:gd name="T12" fmla="*/ 255 w 255"/>
                <a:gd name="T13" fmla="*/ 56 h 113"/>
                <a:gd name="T14" fmla="*/ 170 w 255"/>
                <a:gd name="T15" fmla="*/ 56 h 113"/>
                <a:gd name="T16" fmla="*/ 142 w 255"/>
                <a:gd name="T1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5" h="113">
                  <a:moveTo>
                    <a:pt x="142" y="0"/>
                  </a:moveTo>
                  <a:lnTo>
                    <a:pt x="85" y="0"/>
                  </a:lnTo>
                  <a:lnTo>
                    <a:pt x="0" y="85"/>
                  </a:lnTo>
                  <a:lnTo>
                    <a:pt x="85" y="113"/>
                  </a:lnTo>
                  <a:lnTo>
                    <a:pt x="170" y="113"/>
                  </a:lnTo>
                  <a:lnTo>
                    <a:pt x="198" y="85"/>
                  </a:lnTo>
                  <a:lnTo>
                    <a:pt x="255" y="56"/>
                  </a:lnTo>
                  <a:lnTo>
                    <a:pt x="170" y="56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2" name="Freeform 775"/>
            <p:cNvSpPr>
              <a:spLocks/>
            </p:cNvSpPr>
            <p:nvPr/>
          </p:nvSpPr>
          <p:spPr bwMode="auto">
            <a:xfrm>
              <a:off x="4712" y="2797"/>
              <a:ext cx="284" cy="255"/>
            </a:xfrm>
            <a:custGeom>
              <a:avLst/>
              <a:gdLst>
                <a:gd name="T0" fmla="*/ 29 w 284"/>
                <a:gd name="T1" fmla="*/ 255 h 255"/>
                <a:gd name="T2" fmla="*/ 114 w 284"/>
                <a:gd name="T3" fmla="*/ 227 h 255"/>
                <a:gd name="T4" fmla="*/ 142 w 284"/>
                <a:gd name="T5" fmla="*/ 170 h 255"/>
                <a:gd name="T6" fmla="*/ 170 w 284"/>
                <a:gd name="T7" fmla="*/ 199 h 255"/>
                <a:gd name="T8" fmla="*/ 199 w 284"/>
                <a:gd name="T9" fmla="*/ 199 h 255"/>
                <a:gd name="T10" fmla="*/ 227 w 284"/>
                <a:gd name="T11" fmla="*/ 227 h 255"/>
                <a:gd name="T12" fmla="*/ 256 w 284"/>
                <a:gd name="T13" fmla="*/ 199 h 255"/>
                <a:gd name="T14" fmla="*/ 256 w 284"/>
                <a:gd name="T15" fmla="*/ 142 h 255"/>
                <a:gd name="T16" fmla="*/ 284 w 284"/>
                <a:gd name="T17" fmla="*/ 114 h 255"/>
                <a:gd name="T18" fmla="*/ 284 w 284"/>
                <a:gd name="T19" fmla="*/ 57 h 255"/>
                <a:gd name="T20" fmla="*/ 199 w 284"/>
                <a:gd name="T21" fmla="*/ 57 h 255"/>
                <a:gd name="T22" fmla="*/ 114 w 284"/>
                <a:gd name="T23" fmla="*/ 29 h 255"/>
                <a:gd name="T24" fmla="*/ 85 w 284"/>
                <a:gd name="T25" fmla="*/ 0 h 255"/>
                <a:gd name="T26" fmla="*/ 85 w 284"/>
                <a:gd name="T27" fmla="*/ 57 h 255"/>
                <a:gd name="T28" fmla="*/ 85 w 284"/>
                <a:gd name="T29" fmla="*/ 85 h 255"/>
                <a:gd name="T30" fmla="*/ 114 w 284"/>
                <a:gd name="T31" fmla="*/ 57 h 255"/>
                <a:gd name="T32" fmla="*/ 114 w 284"/>
                <a:gd name="T33" fmla="*/ 85 h 255"/>
                <a:gd name="T34" fmla="*/ 85 w 284"/>
                <a:gd name="T35" fmla="*/ 114 h 255"/>
                <a:gd name="T36" fmla="*/ 57 w 284"/>
                <a:gd name="T37" fmla="*/ 114 h 255"/>
                <a:gd name="T38" fmla="*/ 0 w 284"/>
                <a:gd name="T39" fmla="*/ 170 h 255"/>
                <a:gd name="T40" fmla="*/ 29 w 284"/>
                <a:gd name="T41" fmla="*/ 227 h 255"/>
                <a:gd name="T42" fmla="*/ 29 w 284"/>
                <a:gd name="T43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4" h="255">
                  <a:moveTo>
                    <a:pt x="29" y="255"/>
                  </a:moveTo>
                  <a:lnTo>
                    <a:pt x="114" y="227"/>
                  </a:lnTo>
                  <a:lnTo>
                    <a:pt x="142" y="170"/>
                  </a:lnTo>
                  <a:lnTo>
                    <a:pt x="170" y="199"/>
                  </a:lnTo>
                  <a:lnTo>
                    <a:pt x="199" y="199"/>
                  </a:lnTo>
                  <a:lnTo>
                    <a:pt x="227" y="227"/>
                  </a:lnTo>
                  <a:lnTo>
                    <a:pt x="256" y="199"/>
                  </a:lnTo>
                  <a:lnTo>
                    <a:pt x="256" y="142"/>
                  </a:lnTo>
                  <a:lnTo>
                    <a:pt x="284" y="114"/>
                  </a:lnTo>
                  <a:lnTo>
                    <a:pt x="284" y="57"/>
                  </a:lnTo>
                  <a:lnTo>
                    <a:pt x="199" y="57"/>
                  </a:lnTo>
                  <a:lnTo>
                    <a:pt x="114" y="29"/>
                  </a:lnTo>
                  <a:lnTo>
                    <a:pt x="85" y="0"/>
                  </a:lnTo>
                  <a:lnTo>
                    <a:pt x="85" y="57"/>
                  </a:lnTo>
                  <a:lnTo>
                    <a:pt x="85" y="85"/>
                  </a:lnTo>
                  <a:lnTo>
                    <a:pt x="114" y="57"/>
                  </a:lnTo>
                  <a:lnTo>
                    <a:pt x="114" y="85"/>
                  </a:lnTo>
                  <a:lnTo>
                    <a:pt x="85" y="114"/>
                  </a:lnTo>
                  <a:lnTo>
                    <a:pt x="57" y="114"/>
                  </a:lnTo>
                  <a:lnTo>
                    <a:pt x="0" y="170"/>
                  </a:lnTo>
                  <a:lnTo>
                    <a:pt x="29" y="227"/>
                  </a:lnTo>
                  <a:lnTo>
                    <a:pt x="29" y="25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3" name="Freeform 776"/>
            <p:cNvSpPr>
              <a:spLocks/>
            </p:cNvSpPr>
            <p:nvPr/>
          </p:nvSpPr>
          <p:spPr bwMode="auto">
            <a:xfrm>
              <a:off x="1395" y="5944"/>
              <a:ext cx="114" cy="57"/>
            </a:xfrm>
            <a:custGeom>
              <a:avLst/>
              <a:gdLst>
                <a:gd name="T0" fmla="*/ 114 w 114"/>
                <a:gd name="T1" fmla="*/ 0 h 57"/>
                <a:gd name="T2" fmla="*/ 57 w 114"/>
                <a:gd name="T3" fmla="*/ 57 h 57"/>
                <a:gd name="T4" fmla="*/ 0 w 114"/>
                <a:gd name="T5" fmla="*/ 57 h 57"/>
                <a:gd name="T6" fmla="*/ 86 w 114"/>
                <a:gd name="T7" fmla="*/ 0 h 57"/>
                <a:gd name="T8" fmla="*/ 114 w 114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57">
                  <a:moveTo>
                    <a:pt x="114" y="0"/>
                  </a:moveTo>
                  <a:lnTo>
                    <a:pt x="57" y="57"/>
                  </a:lnTo>
                  <a:lnTo>
                    <a:pt x="0" y="57"/>
                  </a:lnTo>
                  <a:lnTo>
                    <a:pt x="86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4" name="Freeform 902"/>
            <p:cNvSpPr>
              <a:spLocks/>
            </p:cNvSpPr>
            <p:nvPr/>
          </p:nvSpPr>
          <p:spPr bwMode="auto">
            <a:xfrm>
              <a:off x="573" y="5689"/>
              <a:ext cx="341" cy="113"/>
            </a:xfrm>
            <a:custGeom>
              <a:avLst/>
              <a:gdLst>
                <a:gd name="T0" fmla="*/ 255 w 341"/>
                <a:gd name="T1" fmla="*/ 0 h 113"/>
                <a:gd name="T2" fmla="*/ 85 w 341"/>
                <a:gd name="T3" fmla="*/ 0 h 113"/>
                <a:gd name="T4" fmla="*/ 0 w 341"/>
                <a:gd name="T5" fmla="*/ 57 h 113"/>
                <a:gd name="T6" fmla="*/ 0 w 341"/>
                <a:gd name="T7" fmla="*/ 85 h 113"/>
                <a:gd name="T8" fmla="*/ 142 w 341"/>
                <a:gd name="T9" fmla="*/ 113 h 113"/>
                <a:gd name="T10" fmla="*/ 227 w 341"/>
                <a:gd name="T11" fmla="*/ 113 h 113"/>
                <a:gd name="T12" fmla="*/ 341 w 341"/>
                <a:gd name="T13" fmla="*/ 57 h 113"/>
                <a:gd name="T14" fmla="*/ 341 w 341"/>
                <a:gd name="T15" fmla="*/ 28 h 113"/>
                <a:gd name="T16" fmla="*/ 255 w 341"/>
                <a:gd name="T1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" h="113">
                  <a:moveTo>
                    <a:pt x="255" y="0"/>
                  </a:moveTo>
                  <a:lnTo>
                    <a:pt x="85" y="0"/>
                  </a:lnTo>
                  <a:lnTo>
                    <a:pt x="0" y="57"/>
                  </a:lnTo>
                  <a:lnTo>
                    <a:pt x="0" y="85"/>
                  </a:lnTo>
                  <a:lnTo>
                    <a:pt x="142" y="113"/>
                  </a:lnTo>
                  <a:lnTo>
                    <a:pt x="227" y="113"/>
                  </a:lnTo>
                  <a:lnTo>
                    <a:pt x="341" y="57"/>
                  </a:lnTo>
                  <a:lnTo>
                    <a:pt x="341" y="28"/>
                  </a:lnTo>
                  <a:lnTo>
                    <a:pt x="25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98" name="Group 1112"/>
          <p:cNvGrpSpPr>
            <a:grpSpLocks/>
          </p:cNvGrpSpPr>
          <p:nvPr/>
        </p:nvGrpSpPr>
        <p:grpSpPr bwMode="auto">
          <a:xfrm>
            <a:off x="319359" y="4500814"/>
            <a:ext cx="5339978" cy="4914079"/>
            <a:chOff x="573" y="76"/>
            <a:chExt cx="6407" cy="5896"/>
          </a:xfrm>
        </p:grpSpPr>
        <p:sp>
          <p:nvSpPr>
            <p:cNvPr id="344" name="Rectangle 919"/>
            <p:cNvSpPr>
              <a:spLocks noChangeArrowheads="1"/>
            </p:cNvSpPr>
            <p:nvPr/>
          </p:nvSpPr>
          <p:spPr bwMode="auto">
            <a:xfrm>
              <a:off x="4145" y="2911"/>
              <a:ext cx="57" cy="56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5" name="Rectangle 920"/>
            <p:cNvSpPr>
              <a:spLocks noChangeArrowheads="1"/>
            </p:cNvSpPr>
            <p:nvPr/>
          </p:nvSpPr>
          <p:spPr bwMode="auto">
            <a:xfrm>
              <a:off x="3522" y="2911"/>
              <a:ext cx="56" cy="56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6" name="Rectangle 921"/>
            <p:cNvSpPr>
              <a:spLocks noChangeArrowheads="1"/>
            </p:cNvSpPr>
            <p:nvPr/>
          </p:nvSpPr>
          <p:spPr bwMode="auto">
            <a:xfrm>
              <a:off x="3522" y="3024"/>
              <a:ext cx="56" cy="56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7" name="Freeform 922"/>
            <p:cNvSpPr>
              <a:spLocks/>
            </p:cNvSpPr>
            <p:nvPr/>
          </p:nvSpPr>
          <p:spPr bwMode="auto">
            <a:xfrm>
              <a:off x="3862" y="2854"/>
              <a:ext cx="113" cy="340"/>
            </a:xfrm>
            <a:custGeom>
              <a:avLst/>
              <a:gdLst>
                <a:gd name="T0" fmla="*/ 0 w 113"/>
                <a:gd name="T1" fmla="*/ 340 h 340"/>
                <a:gd name="T2" fmla="*/ 0 w 113"/>
                <a:gd name="T3" fmla="*/ 57 h 340"/>
                <a:gd name="T4" fmla="*/ 57 w 113"/>
                <a:gd name="T5" fmla="*/ 57 h 340"/>
                <a:gd name="T6" fmla="*/ 57 w 113"/>
                <a:gd name="T7" fmla="*/ 0 h 340"/>
                <a:gd name="T8" fmla="*/ 113 w 113"/>
                <a:gd name="T9" fmla="*/ 0 h 340"/>
                <a:gd name="T10" fmla="*/ 113 w 113"/>
                <a:gd name="T11" fmla="*/ 170 h 340"/>
                <a:gd name="T12" fmla="*/ 57 w 113"/>
                <a:gd name="T13" fmla="*/ 170 h 340"/>
                <a:gd name="T14" fmla="*/ 57 w 113"/>
                <a:gd name="T15" fmla="*/ 340 h 340"/>
                <a:gd name="T16" fmla="*/ 0 w 113"/>
                <a:gd name="T17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340">
                  <a:moveTo>
                    <a:pt x="0" y="340"/>
                  </a:move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113" y="0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57" y="340"/>
                  </a:lnTo>
                  <a:lnTo>
                    <a:pt x="0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8" name="Freeform 923"/>
            <p:cNvSpPr>
              <a:spLocks/>
            </p:cNvSpPr>
            <p:nvPr/>
          </p:nvSpPr>
          <p:spPr bwMode="auto">
            <a:xfrm>
              <a:off x="3692" y="2797"/>
              <a:ext cx="170" cy="170"/>
            </a:xfrm>
            <a:custGeom>
              <a:avLst/>
              <a:gdLst>
                <a:gd name="T0" fmla="*/ 170 w 170"/>
                <a:gd name="T1" fmla="*/ 0 h 170"/>
                <a:gd name="T2" fmla="*/ 56 w 170"/>
                <a:gd name="T3" fmla="*/ 0 h 170"/>
                <a:gd name="T4" fmla="*/ 56 w 170"/>
                <a:gd name="T5" fmla="*/ 57 h 170"/>
                <a:gd name="T6" fmla="*/ 0 w 170"/>
                <a:gd name="T7" fmla="*/ 57 h 170"/>
                <a:gd name="T8" fmla="*/ 0 w 170"/>
                <a:gd name="T9" fmla="*/ 114 h 170"/>
                <a:gd name="T10" fmla="*/ 56 w 170"/>
                <a:gd name="T11" fmla="*/ 114 h 170"/>
                <a:gd name="T12" fmla="*/ 56 w 170"/>
                <a:gd name="T13" fmla="*/ 170 h 170"/>
                <a:gd name="T14" fmla="*/ 113 w 170"/>
                <a:gd name="T15" fmla="*/ 170 h 170"/>
                <a:gd name="T16" fmla="*/ 113 w 170"/>
                <a:gd name="T17" fmla="*/ 57 h 170"/>
                <a:gd name="T18" fmla="*/ 170 w 170"/>
                <a:gd name="T19" fmla="*/ 57 h 170"/>
                <a:gd name="T20" fmla="*/ 170 w 170"/>
                <a:gd name="T2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170">
                  <a:moveTo>
                    <a:pt x="170" y="0"/>
                  </a:move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56" y="114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9" name="Freeform 924"/>
            <p:cNvSpPr>
              <a:spLocks/>
            </p:cNvSpPr>
            <p:nvPr/>
          </p:nvSpPr>
          <p:spPr bwMode="auto">
            <a:xfrm>
              <a:off x="3635" y="2967"/>
              <a:ext cx="113" cy="170"/>
            </a:xfrm>
            <a:custGeom>
              <a:avLst/>
              <a:gdLst>
                <a:gd name="T0" fmla="*/ 0 w 113"/>
                <a:gd name="T1" fmla="*/ 0 h 170"/>
                <a:gd name="T2" fmla="*/ 113 w 113"/>
                <a:gd name="T3" fmla="*/ 0 h 170"/>
                <a:gd name="T4" fmla="*/ 113 w 113"/>
                <a:gd name="T5" fmla="*/ 170 h 170"/>
                <a:gd name="T6" fmla="*/ 57 w 113"/>
                <a:gd name="T7" fmla="*/ 170 h 170"/>
                <a:gd name="T8" fmla="*/ 57 w 113"/>
                <a:gd name="T9" fmla="*/ 57 h 170"/>
                <a:gd name="T10" fmla="*/ 0 w 113"/>
                <a:gd name="T11" fmla="*/ 57 h 170"/>
                <a:gd name="T12" fmla="*/ 0 w 113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70">
                  <a:moveTo>
                    <a:pt x="0" y="0"/>
                  </a:moveTo>
                  <a:lnTo>
                    <a:pt x="113" y="0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0" name="Rectangle 925"/>
            <p:cNvSpPr>
              <a:spLocks noChangeArrowheads="1"/>
            </p:cNvSpPr>
            <p:nvPr/>
          </p:nvSpPr>
          <p:spPr bwMode="auto">
            <a:xfrm>
              <a:off x="5450" y="3081"/>
              <a:ext cx="56" cy="56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1" name="Rectangle 926"/>
            <p:cNvSpPr>
              <a:spLocks noChangeArrowheads="1"/>
            </p:cNvSpPr>
            <p:nvPr/>
          </p:nvSpPr>
          <p:spPr bwMode="auto">
            <a:xfrm>
              <a:off x="5563" y="2740"/>
              <a:ext cx="56" cy="114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2" name="Rectangle 927"/>
            <p:cNvSpPr>
              <a:spLocks noChangeArrowheads="1"/>
            </p:cNvSpPr>
            <p:nvPr/>
          </p:nvSpPr>
          <p:spPr bwMode="auto">
            <a:xfrm>
              <a:off x="6697" y="2967"/>
              <a:ext cx="57" cy="114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3" name="Rectangle 928"/>
            <p:cNvSpPr>
              <a:spLocks noChangeArrowheads="1"/>
            </p:cNvSpPr>
            <p:nvPr/>
          </p:nvSpPr>
          <p:spPr bwMode="auto">
            <a:xfrm>
              <a:off x="6754" y="2911"/>
              <a:ext cx="57" cy="56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4" name="Rectangle 929"/>
            <p:cNvSpPr>
              <a:spLocks noChangeArrowheads="1"/>
            </p:cNvSpPr>
            <p:nvPr/>
          </p:nvSpPr>
          <p:spPr bwMode="auto">
            <a:xfrm>
              <a:off x="5620" y="2570"/>
              <a:ext cx="56" cy="57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5" name="Freeform 930"/>
            <p:cNvSpPr>
              <a:spLocks/>
            </p:cNvSpPr>
            <p:nvPr/>
          </p:nvSpPr>
          <p:spPr bwMode="auto">
            <a:xfrm>
              <a:off x="5620" y="2287"/>
              <a:ext cx="170" cy="227"/>
            </a:xfrm>
            <a:custGeom>
              <a:avLst/>
              <a:gdLst>
                <a:gd name="T0" fmla="*/ 0 w 170"/>
                <a:gd name="T1" fmla="*/ 227 h 227"/>
                <a:gd name="T2" fmla="*/ 113 w 170"/>
                <a:gd name="T3" fmla="*/ 227 h 227"/>
                <a:gd name="T4" fmla="*/ 113 w 170"/>
                <a:gd name="T5" fmla="*/ 170 h 227"/>
                <a:gd name="T6" fmla="*/ 170 w 170"/>
                <a:gd name="T7" fmla="*/ 170 h 227"/>
                <a:gd name="T8" fmla="*/ 170 w 170"/>
                <a:gd name="T9" fmla="*/ 0 h 227"/>
                <a:gd name="T10" fmla="*/ 113 w 170"/>
                <a:gd name="T11" fmla="*/ 0 h 227"/>
                <a:gd name="T12" fmla="*/ 113 w 170"/>
                <a:gd name="T13" fmla="*/ 113 h 227"/>
                <a:gd name="T14" fmla="*/ 56 w 170"/>
                <a:gd name="T15" fmla="*/ 113 h 227"/>
                <a:gd name="T16" fmla="*/ 56 w 170"/>
                <a:gd name="T17" fmla="*/ 170 h 227"/>
                <a:gd name="T18" fmla="*/ 0 w 170"/>
                <a:gd name="T19" fmla="*/ 170 h 227"/>
                <a:gd name="T20" fmla="*/ 0 w 170"/>
                <a:gd name="T21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227">
                  <a:moveTo>
                    <a:pt x="0" y="227"/>
                  </a:moveTo>
                  <a:lnTo>
                    <a:pt x="113" y="227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56" y="113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6" name="Freeform 931"/>
            <p:cNvSpPr>
              <a:spLocks/>
            </p:cNvSpPr>
            <p:nvPr/>
          </p:nvSpPr>
          <p:spPr bwMode="auto">
            <a:xfrm>
              <a:off x="5053" y="1210"/>
              <a:ext cx="226" cy="113"/>
            </a:xfrm>
            <a:custGeom>
              <a:avLst/>
              <a:gdLst>
                <a:gd name="T0" fmla="*/ 170 w 226"/>
                <a:gd name="T1" fmla="*/ 0 h 113"/>
                <a:gd name="T2" fmla="*/ 0 w 226"/>
                <a:gd name="T3" fmla="*/ 0 h 113"/>
                <a:gd name="T4" fmla="*/ 0 w 226"/>
                <a:gd name="T5" fmla="*/ 113 h 113"/>
                <a:gd name="T6" fmla="*/ 226 w 226"/>
                <a:gd name="T7" fmla="*/ 113 h 113"/>
                <a:gd name="T8" fmla="*/ 226 w 226"/>
                <a:gd name="T9" fmla="*/ 56 h 113"/>
                <a:gd name="T10" fmla="*/ 170 w 226"/>
                <a:gd name="T11" fmla="*/ 56 h 113"/>
                <a:gd name="T12" fmla="*/ 170 w 226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113">
                  <a:moveTo>
                    <a:pt x="170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226" y="113"/>
                  </a:lnTo>
                  <a:lnTo>
                    <a:pt x="226" y="56"/>
                  </a:lnTo>
                  <a:lnTo>
                    <a:pt x="170" y="56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7" name="Freeform 932"/>
            <p:cNvSpPr>
              <a:spLocks/>
            </p:cNvSpPr>
            <p:nvPr/>
          </p:nvSpPr>
          <p:spPr bwMode="auto">
            <a:xfrm>
              <a:off x="5506" y="529"/>
              <a:ext cx="170" cy="114"/>
            </a:xfrm>
            <a:custGeom>
              <a:avLst/>
              <a:gdLst>
                <a:gd name="T0" fmla="*/ 170 w 170"/>
                <a:gd name="T1" fmla="*/ 0 h 114"/>
                <a:gd name="T2" fmla="*/ 0 w 170"/>
                <a:gd name="T3" fmla="*/ 0 h 114"/>
                <a:gd name="T4" fmla="*/ 0 w 170"/>
                <a:gd name="T5" fmla="*/ 114 h 114"/>
                <a:gd name="T6" fmla="*/ 114 w 170"/>
                <a:gd name="T7" fmla="*/ 114 h 114"/>
                <a:gd name="T8" fmla="*/ 114 w 170"/>
                <a:gd name="T9" fmla="*/ 57 h 114"/>
                <a:gd name="T10" fmla="*/ 170 w 170"/>
                <a:gd name="T11" fmla="*/ 57 h 114"/>
                <a:gd name="T12" fmla="*/ 170 w 170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14">
                  <a:moveTo>
                    <a:pt x="170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57"/>
                  </a:lnTo>
                  <a:lnTo>
                    <a:pt x="170" y="57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8" name="Rectangle 933"/>
            <p:cNvSpPr>
              <a:spLocks noChangeArrowheads="1"/>
            </p:cNvSpPr>
            <p:nvPr/>
          </p:nvSpPr>
          <p:spPr bwMode="auto">
            <a:xfrm>
              <a:off x="5506" y="699"/>
              <a:ext cx="57" cy="57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9" name="Rectangle 934"/>
            <p:cNvSpPr>
              <a:spLocks noChangeArrowheads="1"/>
            </p:cNvSpPr>
            <p:nvPr/>
          </p:nvSpPr>
          <p:spPr bwMode="auto">
            <a:xfrm>
              <a:off x="5620" y="416"/>
              <a:ext cx="57" cy="57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0" name="Freeform 935"/>
            <p:cNvSpPr>
              <a:spLocks/>
            </p:cNvSpPr>
            <p:nvPr/>
          </p:nvSpPr>
          <p:spPr bwMode="auto">
            <a:xfrm>
              <a:off x="5506" y="76"/>
              <a:ext cx="340" cy="340"/>
            </a:xfrm>
            <a:custGeom>
              <a:avLst/>
              <a:gdLst>
                <a:gd name="T0" fmla="*/ 0 w 340"/>
                <a:gd name="T1" fmla="*/ 283 h 340"/>
                <a:gd name="T2" fmla="*/ 57 w 340"/>
                <a:gd name="T3" fmla="*/ 283 h 340"/>
                <a:gd name="T4" fmla="*/ 57 w 340"/>
                <a:gd name="T5" fmla="*/ 170 h 340"/>
                <a:gd name="T6" fmla="*/ 114 w 340"/>
                <a:gd name="T7" fmla="*/ 170 h 340"/>
                <a:gd name="T8" fmla="*/ 114 w 340"/>
                <a:gd name="T9" fmla="*/ 113 h 340"/>
                <a:gd name="T10" fmla="*/ 170 w 340"/>
                <a:gd name="T11" fmla="*/ 113 h 340"/>
                <a:gd name="T12" fmla="*/ 170 w 340"/>
                <a:gd name="T13" fmla="*/ 56 h 340"/>
                <a:gd name="T14" fmla="*/ 227 w 340"/>
                <a:gd name="T15" fmla="*/ 56 h 340"/>
                <a:gd name="T16" fmla="*/ 227 w 340"/>
                <a:gd name="T17" fmla="*/ 0 h 340"/>
                <a:gd name="T18" fmla="*/ 340 w 340"/>
                <a:gd name="T19" fmla="*/ 0 h 340"/>
                <a:gd name="T20" fmla="*/ 340 w 340"/>
                <a:gd name="T21" fmla="*/ 56 h 340"/>
                <a:gd name="T22" fmla="*/ 284 w 340"/>
                <a:gd name="T23" fmla="*/ 56 h 340"/>
                <a:gd name="T24" fmla="*/ 284 w 340"/>
                <a:gd name="T25" fmla="*/ 170 h 340"/>
                <a:gd name="T26" fmla="*/ 170 w 340"/>
                <a:gd name="T27" fmla="*/ 170 h 340"/>
                <a:gd name="T28" fmla="*/ 170 w 340"/>
                <a:gd name="T29" fmla="*/ 226 h 340"/>
                <a:gd name="T30" fmla="*/ 114 w 340"/>
                <a:gd name="T31" fmla="*/ 226 h 340"/>
                <a:gd name="T32" fmla="*/ 114 w 340"/>
                <a:gd name="T33" fmla="*/ 340 h 340"/>
                <a:gd name="T34" fmla="*/ 0 w 340"/>
                <a:gd name="T35" fmla="*/ 340 h 340"/>
                <a:gd name="T36" fmla="*/ 0 w 340"/>
                <a:gd name="T37" fmla="*/ 28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0" h="340">
                  <a:moveTo>
                    <a:pt x="0" y="283"/>
                  </a:moveTo>
                  <a:lnTo>
                    <a:pt x="57" y="283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56"/>
                  </a:lnTo>
                  <a:lnTo>
                    <a:pt x="284" y="56"/>
                  </a:lnTo>
                  <a:lnTo>
                    <a:pt x="284" y="170"/>
                  </a:lnTo>
                  <a:lnTo>
                    <a:pt x="170" y="170"/>
                  </a:lnTo>
                  <a:lnTo>
                    <a:pt x="170" y="226"/>
                  </a:lnTo>
                  <a:lnTo>
                    <a:pt x="114" y="226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28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1" name="Freeform 936"/>
            <p:cNvSpPr>
              <a:spLocks/>
            </p:cNvSpPr>
            <p:nvPr/>
          </p:nvSpPr>
          <p:spPr bwMode="auto">
            <a:xfrm>
              <a:off x="6187" y="813"/>
              <a:ext cx="510" cy="623"/>
            </a:xfrm>
            <a:custGeom>
              <a:avLst/>
              <a:gdLst>
                <a:gd name="T0" fmla="*/ 0 w 510"/>
                <a:gd name="T1" fmla="*/ 453 h 623"/>
                <a:gd name="T2" fmla="*/ 0 w 510"/>
                <a:gd name="T3" fmla="*/ 397 h 623"/>
                <a:gd name="T4" fmla="*/ 113 w 510"/>
                <a:gd name="T5" fmla="*/ 397 h 623"/>
                <a:gd name="T6" fmla="*/ 113 w 510"/>
                <a:gd name="T7" fmla="*/ 340 h 623"/>
                <a:gd name="T8" fmla="*/ 170 w 510"/>
                <a:gd name="T9" fmla="*/ 340 h 623"/>
                <a:gd name="T10" fmla="*/ 170 w 510"/>
                <a:gd name="T11" fmla="*/ 283 h 623"/>
                <a:gd name="T12" fmla="*/ 226 w 510"/>
                <a:gd name="T13" fmla="*/ 283 h 623"/>
                <a:gd name="T14" fmla="*/ 226 w 510"/>
                <a:gd name="T15" fmla="*/ 226 h 623"/>
                <a:gd name="T16" fmla="*/ 226 w 510"/>
                <a:gd name="T17" fmla="*/ 170 h 623"/>
                <a:gd name="T18" fmla="*/ 283 w 510"/>
                <a:gd name="T19" fmla="*/ 170 h 623"/>
                <a:gd name="T20" fmla="*/ 283 w 510"/>
                <a:gd name="T21" fmla="*/ 0 h 623"/>
                <a:gd name="T22" fmla="*/ 397 w 510"/>
                <a:gd name="T23" fmla="*/ 0 h 623"/>
                <a:gd name="T24" fmla="*/ 397 w 510"/>
                <a:gd name="T25" fmla="*/ 56 h 623"/>
                <a:gd name="T26" fmla="*/ 453 w 510"/>
                <a:gd name="T27" fmla="*/ 56 h 623"/>
                <a:gd name="T28" fmla="*/ 453 w 510"/>
                <a:gd name="T29" fmla="*/ 113 h 623"/>
                <a:gd name="T30" fmla="*/ 510 w 510"/>
                <a:gd name="T31" fmla="*/ 113 h 623"/>
                <a:gd name="T32" fmla="*/ 510 w 510"/>
                <a:gd name="T33" fmla="*/ 453 h 623"/>
                <a:gd name="T34" fmla="*/ 453 w 510"/>
                <a:gd name="T35" fmla="*/ 453 h 623"/>
                <a:gd name="T36" fmla="*/ 453 w 510"/>
                <a:gd name="T37" fmla="*/ 567 h 623"/>
                <a:gd name="T38" fmla="*/ 397 w 510"/>
                <a:gd name="T39" fmla="*/ 567 h 623"/>
                <a:gd name="T40" fmla="*/ 397 w 510"/>
                <a:gd name="T41" fmla="*/ 623 h 623"/>
                <a:gd name="T42" fmla="*/ 283 w 510"/>
                <a:gd name="T43" fmla="*/ 623 h 623"/>
                <a:gd name="T44" fmla="*/ 283 w 510"/>
                <a:gd name="T45" fmla="*/ 510 h 623"/>
                <a:gd name="T46" fmla="*/ 226 w 510"/>
                <a:gd name="T47" fmla="*/ 510 h 623"/>
                <a:gd name="T48" fmla="*/ 226 w 510"/>
                <a:gd name="T49" fmla="*/ 567 h 623"/>
                <a:gd name="T50" fmla="*/ 113 w 510"/>
                <a:gd name="T51" fmla="*/ 567 h 623"/>
                <a:gd name="T52" fmla="*/ 113 w 510"/>
                <a:gd name="T53" fmla="*/ 510 h 623"/>
                <a:gd name="T54" fmla="*/ 56 w 510"/>
                <a:gd name="T55" fmla="*/ 510 h 623"/>
                <a:gd name="T56" fmla="*/ 56 w 510"/>
                <a:gd name="T57" fmla="*/ 453 h 623"/>
                <a:gd name="T58" fmla="*/ 0 w 510"/>
                <a:gd name="T59" fmla="*/ 453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10" h="623">
                  <a:moveTo>
                    <a:pt x="0" y="453"/>
                  </a:moveTo>
                  <a:lnTo>
                    <a:pt x="0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226" y="283"/>
                  </a:lnTo>
                  <a:lnTo>
                    <a:pt x="226" y="226"/>
                  </a:lnTo>
                  <a:lnTo>
                    <a:pt x="226" y="170"/>
                  </a:lnTo>
                  <a:lnTo>
                    <a:pt x="283" y="170"/>
                  </a:lnTo>
                  <a:lnTo>
                    <a:pt x="283" y="0"/>
                  </a:lnTo>
                  <a:lnTo>
                    <a:pt x="397" y="0"/>
                  </a:lnTo>
                  <a:lnTo>
                    <a:pt x="397" y="56"/>
                  </a:lnTo>
                  <a:lnTo>
                    <a:pt x="453" y="56"/>
                  </a:lnTo>
                  <a:lnTo>
                    <a:pt x="453" y="113"/>
                  </a:lnTo>
                  <a:lnTo>
                    <a:pt x="510" y="113"/>
                  </a:lnTo>
                  <a:lnTo>
                    <a:pt x="510" y="453"/>
                  </a:lnTo>
                  <a:lnTo>
                    <a:pt x="453" y="453"/>
                  </a:lnTo>
                  <a:lnTo>
                    <a:pt x="453" y="567"/>
                  </a:lnTo>
                  <a:lnTo>
                    <a:pt x="397" y="567"/>
                  </a:lnTo>
                  <a:lnTo>
                    <a:pt x="397" y="623"/>
                  </a:lnTo>
                  <a:lnTo>
                    <a:pt x="283" y="623"/>
                  </a:lnTo>
                  <a:lnTo>
                    <a:pt x="283" y="510"/>
                  </a:lnTo>
                  <a:lnTo>
                    <a:pt x="226" y="510"/>
                  </a:lnTo>
                  <a:lnTo>
                    <a:pt x="226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56" y="510"/>
                  </a:lnTo>
                  <a:lnTo>
                    <a:pt x="56" y="453"/>
                  </a:lnTo>
                  <a:lnTo>
                    <a:pt x="0" y="45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2" name="Freeform 937"/>
            <p:cNvSpPr>
              <a:spLocks/>
            </p:cNvSpPr>
            <p:nvPr/>
          </p:nvSpPr>
          <p:spPr bwMode="auto">
            <a:xfrm>
              <a:off x="6073" y="1323"/>
              <a:ext cx="511" cy="397"/>
            </a:xfrm>
            <a:custGeom>
              <a:avLst/>
              <a:gdLst>
                <a:gd name="T0" fmla="*/ 284 w 511"/>
                <a:gd name="T1" fmla="*/ 57 h 397"/>
                <a:gd name="T2" fmla="*/ 284 w 511"/>
                <a:gd name="T3" fmla="*/ 113 h 397"/>
                <a:gd name="T4" fmla="*/ 227 w 511"/>
                <a:gd name="T5" fmla="*/ 113 h 397"/>
                <a:gd name="T6" fmla="*/ 227 w 511"/>
                <a:gd name="T7" fmla="*/ 170 h 397"/>
                <a:gd name="T8" fmla="*/ 170 w 511"/>
                <a:gd name="T9" fmla="*/ 170 h 397"/>
                <a:gd name="T10" fmla="*/ 170 w 511"/>
                <a:gd name="T11" fmla="*/ 227 h 397"/>
                <a:gd name="T12" fmla="*/ 0 w 511"/>
                <a:gd name="T13" fmla="*/ 227 h 397"/>
                <a:gd name="T14" fmla="*/ 0 w 511"/>
                <a:gd name="T15" fmla="*/ 397 h 397"/>
                <a:gd name="T16" fmla="*/ 57 w 511"/>
                <a:gd name="T17" fmla="*/ 397 h 397"/>
                <a:gd name="T18" fmla="*/ 57 w 511"/>
                <a:gd name="T19" fmla="*/ 340 h 397"/>
                <a:gd name="T20" fmla="*/ 170 w 511"/>
                <a:gd name="T21" fmla="*/ 340 h 397"/>
                <a:gd name="T22" fmla="*/ 170 w 511"/>
                <a:gd name="T23" fmla="*/ 283 h 397"/>
                <a:gd name="T24" fmla="*/ 397 w 511"/>
                <a:gd name="T25" fmla="*/ 283 h 397"/>
                <a:gd name="T26" fmla="*/ 397 w 511"/>
                <a:gd name="T27" fmla="*/ 227 h 397"/>
                <a:gd name="T28" fmla="*/ 454 w 511"/>
                <a:gd name="T29" fmla="*/ 227 h 397"/>
                <a:gd name="T30" fmla="*/ 454 w 511"/>
                <a:gd name="T31" fmla="*/ 170 h 397"/>
                <a:gd name="T32" fmla="*/ 511 w 511"/>
                <a:gd name="T33" fmla="*/ 170 h 397"/>
                <a:gd name="T34" fmla="*/ 511 w 511"/>
                <a:gd name="T35" fmla="*/ 113 h 397"/>
                <a:gd name="T36" fmla="*/ 397 w 511"/>
                <a:gd name="T37" fmla="*/ 113 h 397"/>
                <a:gd name="T38" fmla="*/ 397 w 511"/>
                <a:gd name="T39" fmla="*/ 0 h 397"/>
                <a:gd name="T40" fmla="*/ 340 w 511"/>
                <a:gd name="T41" fmla="*/ 0 h 397"/>
                <a:gd name="T42" fmla="*/ 340 w 511"/>
                <a:gd name="T43" fmla="*/ 57 h 397"/>
                <a:gd name="T44" fmla="*/ 284 w 511"/>
                <a:gd name="T45" fmla="*/ 5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1" h="397">
                  <a:moveTo>
                    <a:pt x="284" y="57"/>
                  </a:moveTo>
                  <a:lnTo>
                    <a:pt x="284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0" y="227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397" y="283"/>
                  </a:lnTo>
                  <a:lnTo>
                    <a:pt x="397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511" y="170"/>
                  </a:lnTo>
                  <a:lnTo>
                    <a:pt x="511" y="113"/>
                  </a:lnTo>
                  <a:lnTo>
                    <a:pt x="397" y="113"/>
                  </a:lnTo>
                  <a:lnTo>
                    <a:pt x="397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284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3" name="Freeform 938"/>
            <p:cNvSpPr>
              <a:spLocks/>
            </p:cNvSpPr>
            <p:nvPr/>
          </p:nvSpPr>
          <p:spPr bwMode="auto">
            <a:xfrm>
              <a:off x="6017" y="1323"/>
              <a:ext cx="340" cy="283"/>
            </a:xfrm>
            <a:custGeom>
              <a:avLst/>
              <a:gdLst>
                <a:gd name="T0" fmla="*/ 283 w 340"/>
                <a:gd name="T1" fmla="*/ 0 h 283"/>
                <a:gd name="T2" fmla="*/ 56 w 340"/>
                <a:gd name="T3" fmla="*/ 0 h 283"/>
                <a:gd name="T4" fmla="*/ 56 w 340"/>
                <a:gd name="T5" fmla="*/ 170 h 283"/>
                <a:gd name="T6" fmla="*/ 0 w 340"/>
                <a:gd name="T7" fmla="*/ 170 h 283"/>
                <a:gd name="T8" fmla="*/ 0 w 340"/>
                <a:gd name="T9" fmla="*/ 283 h 283"/>
                <a:gd name="T10" fmla="*/ 56 w 340"/>
                <a:gd name="T11" fmla="*/ 283 h 283"/>
                <a:gd name="T12" fmla="*/ 56 w 340"/>
                <a:gd name="T13" fmla="*/ 227 h 283"/>
                <a:gd name="T14" fmla="*/ 226 w 340"/>
                <a:gd name="T15" fmla="*/ 227 h 283"/>
                <a:gd name="T16" fmla="*/ 226 w 340"/>
                <a:gd name="T17" fmla="*/ 170 h 283"/>
                <a:gd name="T18" fmla="*/ 283 w 340"/>
                <a:gd name="T19" fmla="*/ 170 h 283"/>
                <a:gd name="T20" fmla="*/ 283 w 340"/>
                <a:gd name="T21" fmla="*/ 113 h 283"/>
                <a:gd name="T22" fmla="*/ 340 w 340"/>
                <a:gd name="T23" fmla="*/ 113 h 283"/>
                <a:gd name="T24" fmla="*/ 340 w 340"/>
                <a:gd name="T25" fmla="*/ 57 h 283"/>
                <a:gd name="T26" fmla="*/ 283 w 340"/>
                <a:gd name="T27" fmla="*/ 57 h 283"/>
                <a:gd name="T28" fmla="*/ 283 w 340"/>
                <a:gd name="T2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283">
                  <a:moveTo>
                    <a:pt x="283" y="0"/>
                  </a:moveTo>
                  <a:lnTo>
                    <a:pt x="56" y="0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283"/>
                  </a:lnTo>
                  <a:lnTo>
                    <a:pt x="56" y="283"/>
                  </a:lnTo>
                  <a:lnTo>
                    <a:pt x="56" y="227"/>
                  </a:lnTo>
                  <a:lnTo>
                    <a:pt x="226" y="227"/>
                  </a:lnTo>
                  <a:lnTo>
                    <a:pt x="226" y="170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283" y="57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4" name="Rectangle 939"/>
            <p:cNvSpPr>
              <a:spLocks noChangeArrowheads="1"/>
            </p:cNvSpPr>
            <p:nvPr/>
          </p:nvSpPr>
          <p:spPr bwMode="auto">
            <a:xfrm>
              <a:off x="5790" y="1323"/>
              <a:ext cx="56" cy="57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5" name="Rectangle 940"/>
            <p:cNvSpPr>
              <a:spLocks noChangeArrowheads="1"/>
            </p:cNvSpPr>
            <p:nvPr/>
          </p:nvSpPr>
          <p:spPr bwMode="auto">
            <a:xfrm>
              <a:off x="6300" y="3591"/>
              <a:ext cx="57" cy="57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6" name="Rectangle 941"/>
            <p:cNvSpPr>
              <a:spLocks noChangeArrowheads="1"/>
            </p:cNvSpPr>
            <p:nvPr/>
          </p:nvSpPr>
          <p:spPr bwMode="auto">
            <a:xfrm>
              <a:off x="6300" y="4271"/>
              <a:ext cx="57" cy="57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7" name="Freeform 942"/>
            <p:cNvSpPr>
              <a:spLocks/>
            </p:cNvSpPr>
            <p:nvPr/>
          </p:nvSpPr>
          <p:spPr bwMode="auto">
            <a:xfrm>
              <a:off x="6017" y="3818"/>
              <a:ext cx="283" cy="227"/>
            </a:xfrm>
            <a:custGeom>
              <a:avLst/>
              <a:gdLst>
                <a:gd name="T0" fmla="*/ 170 w 283"/>
                <a:gd name="T1" fmla="*/ 0 h 227"/>
                <a:gd name="T2" fmla="*/ 56 w 283"/>
                <a:gd name="T3" fmla="*/ 0 h 227"/>
                <a:gd name="T4" fmla="*/ 56 w 283"/>
                <a:gd name="T5" fmla="*/ 113 h 227"/>
                <a:gd name="T6" fmla="*/ 0 w 283"/>
                <a:gd name="T7" fmla="*/ 113 h 227"/>
                <a:gd name="T8" fmla="*/ 0 w 283"/>
                <a:gd name="T9" fmla="*/ 227 h 227"/>
                <a:gd name="T10" fmla="*/ 283 w 283"/>
                <a:gd name="T11" fmla="*/ 227 h 227"/>
                <a:gd name="T12" fmla="*/ 283 w 283"/>
                <a:gd name="T13" fmla="*/ 113 h 227"/>
                <a:gd name="T14" fmla="*/ 226 w 283"/>
                <a:gd name="T15" fmla="*/ 113 h 227"/>
                <a:gd name="T16" fmla="*/ 226 w 283"/>
                <a:gd name="T17" fmla="*/ 57 h 227"/>
                <a:gd name="T18" fmla="*/ 170 w 283"/>
                <a:gd name="T19" fmla="*/ 57 h 227"/>
                <a:gd name="T20" fmla="*/ 170 w 283"/>
                <a:gd name="T2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3" h="227">
                  <a:moveTo>
                    <a:pt x="170" y="0"/>
                  </a:moveTo>
                  <a:lnTo>
                    <a:pt x="56" y="0"/>
                  </a:lnTo>
                  <a:lnTo>
                    <a:pt x="56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283" y="227"/>
                  </a:lnTo>
                  <a:lnTo>
                    <a:pt x="283" y="113"/>
                  </a:lnTo>
                  <a:lnTo>
                    <a:pt x="226" y="113"/>
                  </a:lnTo>
                  <a:lnTo>
                    <a:pt x="226" y="57"/>
                  </a:lnTo>
                  <a:lnTo>
                    <a:pt x="170" y="57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8" name="Freeform 943"/>
            <p:cNvSpPr>
              <a:spLocks/>
            </p:cNvSpPr>
            <p:nvPr/>
          </p:nvSpPr>
          <p:spPr bwMode="auto">
            <a:xfrm>
              <a:off x="6357" y="3704"/>
              <a:ext cx="623" cy="624"/>
            </a:xfrm>
            <a:custGeom>
              <a:avLst/>
              <a:gdLst>
                <a:gd name="T0" fmla="*/ 56 w 623"/>
                <a:gd name="T1" fmla="*/ 0 h 624"/>
                <a:gd name="T2" fmla="*/ 56 w 623"/>
                <a:gd name="T3" fmla="*/ 114 h 624"/>
                <a:gd name="T4" fmla="*/ 113 w 623"/>
                <a:gd name="T5" fmla="*/ 114 h 624"/>
                <a:gd name="T6" fmla="*/ 113 w 623"/>
                <a:gd name="T7" fmla="*/ 227 h 624"/>
                <a:gd name="T8" fmla="*/ 56 w 623"/>
                <a:gd name="T9" fmla="*/ 227 h 624"/>
                <a:gd name="T10" fmla="*/ 56 w 623"/>
                <a:gd name="T11" fmla="*/ 454 h 624"/>
                <a:gd name="T12" fmla="*/ 0 w 623"/>
                <a:gd name="T13" fmla="*/ 454 h 624"/>
                <a:gd name="T14" fmla="*/ 0 w 623"/>
                <a:gd name="T15" fmla="*/ 567 h 624"/>
                <a:gd name="T16" fmla="*/ 56 w 623"/>
                <a:gd name="T17" fmla="*/ 567 h 624"/>
                <a:gd name="T18" fmla="*/ 56 w 623"/>
                <a:gd name="T19" fmla="*/ 624 h 624"/>
                <a:gd name="T20" fmla="*/ 340 w 623"/>
                <a:gd name="T21" fmla="*/ 624 h 624"/>
                <a:gd name="T22" fmla="*/ 340 w 623"/>
                <a:gd name="T23" fmla="*/ 567 h 624"/>
                <a:gd name="T24" fmla="*/ 567 w 623"/>
                <a:gd name="T25" fmla="*/ 567 h 624"/>
                <a:gd name="T26" fmla="*/ 567 w 623"/>
                <a:gd name="T27" fmla="*/ 624 h 624"/>
                <a:gd name="T28" fmla="*/ 623 w 623"/>
                <a:gd name="T29" fmla="*/ 624 h 624"/>
                <a:gd name="T30" fmla="*/ 623 w 623"/>
                <a:gd name="T31" fmla="*/ 511 h 624"/>
                <a:gd name="T32" fmla="*/ 567 w 623"/>
                <a:gd name="T33" fmla="*/ 511 h 624"/>
                <a:gd name="T34" fmla="*/ 567 w 623"/>
                <a:gd name="T35" fmla="*/ 454 h 624"/>
                <a:gd name="T36" fmla="*/ 453 w 623"/>
                <a:gd name="T37" fmla="*/ 454 h 624"/>
                <a:gd name="T38" fmla="*/ 453 w 623"/>
                <a:gd name="T39" fmla="*/ 397 h 624"/>
                <a:gd name="T40" fmla="*/ 340 w 623"/>
                <a:gd name="T41" fmla="*/ 397 h 624"/>
                <a:gd name="T42" fmla="*/ 340 w 623"/>
                <a:gd name="T43" fmla="*/ 341 h 624"/>
                <a:gd name="T44" fmla="*/ 283 w 623"/>
                <a:gd name="T45" fmla="*/ 341 h 624"/>
                <a:gd name="T46" fmla="*/ 283 w 623"/>
                <a:gd name="T47" fmla="*/ 227 h 624"/>
                <a:gd name="T48" fmla="*/ 170 w 623"/>
                <a:gd name="T49" fmla="*/ 227 h 624"/>
                <a:gd name="T50" fmla="*/ 170 w 623"/>
                <a:gd name="T51" fmla="*/ 57 h 624"/>
                <a:gd name="T52" fmla="*/ 113 w 623"/>
                <a:gd name="T53" fmla="*/ 57 h 624"/>
                <a:gd name="T54" fmla="*/ 113 w 623"/>
                <a:gd name="T55" fmla="*/ 0 h 624"/>
                <a:gd name="T56" fmla="*/ 56 w 623"/>
                <a:gd name="T57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3" h="624">
                  <a:moveTo>
                    <a:pt x="56" y="0"/>
                  </a:moveTo>
                  <a:lnTo>
                    <a:pt x="56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56" y="227"/>
                  </a:lnTo>
                  <a:lnTo>
                    <a:pt x="56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56" y="567"/>
                  </a:lnTo>
                  <a:lnTo>
                    <a:pt x="56" y="624"/>
                  </a:lnTo>
                  <a:lnTo>
                    <a:pt x="340" y="624"/>
                  </a:lnTo>
                  <a:lnTo>
                    <a:pt x="340" y="567"/>
                  </a:lnTo>
                  <a:lnTo>
                    <a:pt x="567" y="567"/>
                  </a:lnTo>
                  <a:lnTo>
                    <a:pt x="567" y="624"/>
                  </a:lnTo>
                  <a:lnTo>
                    <a:pt x="623" y="624"/>
                  </a:lnTo>
                  <a:lnTo>
                    <a:pt x="623" y="511"/>
                  </a:lnTo>
                  <a:lnTo>
                    <a:pt x="567" y="511"/>
                  </a:lnTo>
                  <a:lnTo>
                    <a:pt x="567" y="454"/>
                  </a:lnTo>
                  <a:lnTo>
                    <a:pt x="453" y="454"/>
                  </a:lnTo>
                  <a:lnTo>
                    <a:pt x="453" y="397"/>
                  </a:lnTo>
                  <a:lnTo>
                    <a:pt x="340" y="397"/>
                  </a:lnTo>
                  <a:lnTo>
                    <a:pt x="340" y="341"/>
                  </a:lnTo>
                  <a:lnTo>
                    <a:pt x="283" y="341"/>
                  </a:lnTo>
                  <a:lnTo>
                    <a:pt x="283" y="227"/>
                  </a:lnTo>
                  <a:lnTo>
                    <a:pt x="170" y="227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9" name="Freeform 944"/>
            <p:cNvSpPr>
              <a:spLocks/>
            </p:cNvSpPr>
            <p:nvPr/>
          </p:nvSpPr>
          <p:spPr bwMode="auto">
            <a:xfrm>
              <a:off x="4656" y="4442"/>
              <a:ext cx="170" cy="113"/>
            </a:xfrm>
            <a:custGeom>
              <a:avLst/>
              <a:gdLst>
                <a:gd name="T0" fmla="*/ 56 w 227"/>
                <a:gd name="T1" fmla="*/ 0 h 113"/>
                <a:gd name="T2" fmla="*/ 0 w 227"/>
                <a:gd name="T3" fmla="*/ 0 h 113"/>
                <a:gd name="T4" fmla="*/ 0 w 227"/>
                <a:gd name="T5" fmla="*/ 113 h 113"/>
                <a:gd name="T6" fmla="*/ 227 w 227"/>
                <a:gd name="T7" fmla="*/ 113 h 113"/>
                <a:gd name="T8" fmla="*/ 227 w 227"/>
                <a:gd name="T9" fmla="*/ 0 h 113"/>
                <a:gd name="T10" fmla="*/ 56 w 227"/>
                <a:gd name="T11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7" h="113">
                  <a:moveTo>
                    <a:pt x="56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0" name="Rectangle 945"/>
            <p:cNvSpPr>
              <a:spLocks noChangeArrowheads="1"/>
            </p:cNvSpPr>
            <p:nvPr/>
          </p:nvSpPr>
          <p:spPr bwMode="auto">
            <a:xfrm>
              <a:off x="4712" y="4158"/>
              <a:ext cx="57" cy="57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1" name="Rectangle 946"/>
            <p:cNvSpPr>
              <a:spLocks noChangeArrowheads="1"/>
            </p:cNvSpPr>
            <p:nvPr/>
          </p:nvSpPr>
          <p:spPr bwMode="auto">
            <a:xfrm>
              <a:off x="2501" y="5859"/>
              <a:ext cx="57" cy="57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2" name="Freeform 947"/>
            <p:cNvSpPr>
              <a:spLocks/>
            </p:cNvSpPr>
            <p:nvPr/>
          </p:nvSpPr>
          <p:spPr bwMode="auto">
            <a:xfrm>
              <a:off x="2728" y="5802"/>
              <a:ext cx="113" cy="114"/>
            </a:xfrm>
            <a:custGeom>
              <a:avLst/>
              <a:gdLst>
                <a:gd name="T0" fmla="*/ 113 w 113"/>
                <a:gd name="T1" fmla="*/ 0 h 114"/>
                <a:gd name="T2" fmla="*/ 0 w 113"/>
                <a:gd name="T3" fmla="*/ 0 h 114"/>
                <a:gd name="T4" fmla="*/ 0 w 113"/>
                <a:gd name="T5" fmla="*/ 114 h 114"/>
                <a:gd name="T6" fmla="*/ 57 w 113"/>
                <a:gd name="T7" fmla="*/ 114 h 114"/>
                <a:gd name="T8" fmla="*/ 57 w 113"/>
                <a:gd name="T9" fmla="*/ 57 h 114"/>
                <a:gd name="T10" fmla="*/ 113 w 113"/>
                <a:gd name="T11" fmla="*/ 57 h 114"/>
                <a:gd name="T12" fmla="*/ 113 w 113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14">
                  <a:moveTo>
                    <a:pt x="113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113" y="57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3" name="Rectangle 948"/>
            <p:cNvSpPr>
              <a:spLocks noChangeArrowheads="1"/>
            </p:cNvSpPr>
            <p:nvPr/>
          </p:nvSpPr>
          <p:spPr bwMode="auto">
            <a:xfrm>
              <a:off x="2614" y="5462"/>
              <a:ext cx="114" cy="114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4" name="Rectangle 949"/>
            <p:cNvSpPr>
              <a:spLocks noChangeArrowheads="1"/>
            </p:cNvSpPr>
            <p:nvPr/>
          </p:nvSpPr>
          <p:spPr bwMode="auto">
            <a:xfrm>
              <a:off x="2955" y="5519"/>
              <a:ext cx="56" cy="113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5" name="Freeform 950"/>
            <p:cNvSpPr>
              <a:spLocks/>
            </p:cNvSpPr>
            <p:nvPr/>
          </p:nvSpPr>
          <p:spPr bwMode="auto">
            <a:xfrm>
              <a:off x="2955" y="4668"/>
              <a:ext cx="793" cy="908"/>
            </a:xfrm>
            <a:custGeom>
              <a:avLst/>
              <a:gdLst>
                <a:gd name="T0" fmla="*/ 340 w 793"/>
                <a:gd name="T1" fmla="*/ 908 h 908"/>
                <a:gd name="T2" fmla="*/ 170 w 793"/>
                <a:gd name="T3" fmla="*/ 908 h 908"/>
                <a:gd name="T4" fmla="*/ 170 w 793"/>
                <a:gd name="T5" fmla="*/ 794 h 908"/>
                <a:gd name="T6" fmla="*/ 113 w 793"/>
                <a:gd name="T7" fmla="*/ 794 h 908"/>
                <a:gd name="T8" fmla="*/ 113 w 793"/>
                <a:gd name="T9" fmla="*/ 737 h 908"/>
                <a:gd name="T10" fmla="*/ 170 w 793"/>
                <a:gd name="T11" fmla="*/ 737 h 908"/>
                <a:gd name="T12" fmla="*/ 170 w 793"/>
                <a:gd name="T13" fmla="*/ 567 h 908"/>
                <a:gd name="T14" fmla="*/ 56 w 793"/>
                <a:gd name="T15" fmla="*/ 567 h 908"/>
                <a:gd name="T16" fmla="*/ 56 w 793"/>
                <a:gd name="T17" fmla="*/ 624 h 908"/>
                <a:gd name="T18" fmla="*/ 0 w 793"/>
                <a:gd name="T19" fmla="*/ 624 h 908"/>
                <a:gd name="T20" fmla="*/ 0 w 793"/>
                <a:gd name="T21" fmla="*/ 454 h 908"/>
                <a:gd name="T22" fmla="*/ 56 w 793"/>
                <a:gd name="T23" fmla="*/ 454 h 908"/>
                <a:gd name="T24" fmla="*/ 56 w 793"/>
                <a:gd name="T25" fmla="*/ 511 h 908"/>
                <a:gd name="T26" fmla="*/ 113 w 793"/>
                <a:gd name="T27" fmla="*/ 511 h 908"/>
                <a:gd name="T28" fmla="*/ 113 w 793"/>
                <a:gd name="T29" fmla="*/ 397 h 908"/>
                <a:gd name="T30" fmla="*/ 170 w 793"/>
                <a:gd name="T31" fmla="*/ 397 h 908"/>
                <a:gd name="T32" fmla="*/ 170 w 793"/>
                <a:gd name="T33" fmla="*/ 454 h 908"/>
                <a:gd name="T34" fmla="*/ 397 w 793"/>
                <a:gd name="T35" fmla="*/ 454 h 908"/>
                <a:gd name="T36" fmla="*/ 397 w 793"/>
                <a:gd name="T37" fmla="*/ 397 h 908"/>
                <a:gd name="T38" fmla="*/ 453 w 793"/>
                <a:gd name="T39" fmla="*/ 397 h 908"/>
                <a:gd name="T40" fmla="*/ 453 w 793"/>
                <a:gd name="T41" fmla="*/ 341 h 908"/>
                <a:gd name="T42" fmla="*/ 510 w 793"/>
                <a:gd name="T43" fmla="*/ 341 h 908"/>
                <a:gd name="T44" fmla="*/ 510 w 793"/>
                <a:gd name="T45" fmla="*/ 284 h 908"/>
                <a:gd name="T46" fmla="*/ 567 w 793"/>
                <a:gd name="T47" fmla="*/ 284 h 908"/>
                <a:gd name="T48" fmla="*/ 567 w 793"/>
                <a:gd name="T49" fmla="*/ 227 h 908"/>
                <a:gd name="T50" fmla="*/ 623 w 793"/>
                <a:gd name="T51" fmla="*/ 227 h 908"/>
                <a:gd name="T52" fmla="*/ 623 w 793"/>
                <a:gd name="T53" fmla="*/ 114 h 908"/>
                <a:gd name="T54" fmla="*/ 680 w 793"/>
                <a:gd name="T55" fmla="*/ 114 h 908"/>
                <a:gd name="T56" fmla="*/ 680 w 793"/>
                <a:gd name="T57" fmla="*/ 0 h 908"/>
                <a:gd name="T58" fmla="*/ 793 w 793"/>
                <a:gd name="T59" fmla="*/ 0 h 908"/>
                <a:gd name="T60" fmla="*/ 793 w 793"/>
                <a:gd name="T61" fmla="*/ 114 h 908"/>
                <a:gd name="T62" fmla="*/ 737 w 793"/>
                <a:gd name="T63" fmla="*/ 114 h 908"/>
                <a:gd name="T64" fmla="*/ 737 w 793"/>
                <a:gd name="T65" fmla="*/ 170 h 908"/>
                <a:gd name="T66" fmla="*/ 680 w 793"/>
                <a:gd name="T67" fmla="*/ 170 h 908"/>
                <a:gd name="T68" fmla="*/ 680 w 793"/>
                <a:gd name="T69" fmla="*/ 284 h 908"/>
                <a:gd name="T70" fmla="*/ 623 w 793"/>
                <a:gd name="T71" fmla="*/ 284 h 908"/>
                <a:gd name="T72" fmla="*/ 623 w 793"/>
                <a:gd name="T73" fmla="*/ 397 h 908"/>
                <a:gd name="T74" fmla="*/ 510 w 793"/>
                <a:gd name="T75" fmla="*/ 397 h 908"/>
                <a:gd name="T76" fmla="*/ 510 w 793"/>
                <a:gd name="T77" fmla="*/ 567 h 908"/>
                <a:gd name="T78" fmla="*/ 567 w 793"/>
                <a:gd name="T79" fmla="*/ 567 h 908"/>
                <a:gd name="T80" fmla="*/ 567 w 793"/>
                <a:gd name="T81" fmla="*/ 681 h 908"/>
                <a:gd name="T82" fmla="*/ 510 w 793"/>
                <a:gd name="T83" fmla="*/ 681 h 908"/>
                <a:gd name="T84" fmla="*/ 510 w 793"/>
                <a:gd name="T85" fmla="*/ 851 h 908"/>
                <a:gd name="T86" fmla="*/ 397 w 793"/>
                <a:gd name="T87" fmla="*/ 851 h 908"/>
                <a:gd name="T88" fmla="*/ 340 w 793"/>
                <a:gd name="T89" fmla="*/ 851 h 908"/>
                <a:gd name="T90" fmla="*/ 340 w 793"/>
                <a:gd name="T91" fmla="*/ 908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93" h="908">
                  <a:moveTo>
                    <a:pt x="340" y="908"/>
                  </a:moveTo>
                  <a:lnTo>
                    <a:pt x="170" y="908"/>
                  </a:lnTo>
                  <a:lnTo>
                    <a:pt x="170" y="794"/>
                  </a:lnTo>
                  <a:lnTo>
                    <a:pt x="113" y="794"/>
                  </a:lnTo>
                  <a:lnTo>
                    <a:pt x="113" y="737"/>
                  </a:lnTo>
                  <a:lnTo>
                    <a:pt x="170" y="737"/>
                  </a:lnTo>
                  <a:lnTo>
                    <a:pt x="170" y="567"/>
                  </a:lnTo>
                  <a:lnTo>
                    <a:pt x="56" y="567"/>
                  </a:lnTo>
                  <a:lnTo>
                    <a:pt x="56" y="624"/>
                  </a:lnTo>
                  <a:lnTo>
                    <a:pt x="0" y="624"/>
                  </a:lnTo>
                  <a:lnTo>
                    <a:pt x="0" y="454"/>
                  </a:lnTo>
                  <a:lnTo>
                    <a:pt x="56" y="454"/>
                  </a:lnTo>
                  <a:lnTo>
                    <a:pt x="56" y="511"/>
                  </a:lnTo>
                  <a:lnTo>
                    <a:pt x="113" y="511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397" y="454"/>
                  </a:lnTo>
                  <a:lnTo>
                    <a:pt x="397" y="397"/>
                  </a:lnTo>
                  <a:lnTo>
                    <a:pt x="453" y="397"/>
                  </a:lnTo>
                  <a:lnTo>
                    <a:pt x="453" y="341"/>
                  </a:lnTo>
                  <a:lnTo>
                    <a:pt x="510" y="341"/>
                  </a:lnTo>
                  <a:lnTo>
                    <a:pt x="510" y="284"/>
                  </a:lnTo>
                  <a:lnTo>
                    <a:pt x="567" y="284"/>
                  </a:lnTo>
                  <a:lnTo>
                    <a:pt x="567" y="227"/>
                  </a:lnTo>
                  <a:lnTo>
                    <a:pt x="623" y="227"/>
                  </a:lnTo>
                  <a:lnTo>
                    <a:pt x="623" y="114"/>
                  </a:lnTo>
                  <a:lnTo>
                    <a:pt x="680" y="114"/>
                  </a:lnTo>
                  <a:lnTo>
                    <a:pt x="680" y="0"/>
                  </a:lnTo>
                  <a:lnTo>
                    <a:pt x="793" y="0"/>
                  </a:lnTo>
                  <a:lnTo>
                    <a:pt x="793" y="114"/>
                  </a:lnTo>
                  <a:lnTo>
                    <a:pt x="737" y="114"/>
                  </a:lnTo>
                  <a:lnTo>
                    <a:pt x="737" y="170"/>
                  </a:lnTo>
                  <a:lnTo>
                    <a:pt x="680" y="170"/>
                  </a:lnTo>
                  <a:lnTo>
                    <a:pt x="680" y="284"/>
                  </a:lnTo>
                  <a:lnTo>
                    <a:pt x="623" y="284"/>
                  </a:lnTo>
                  <a:lnTo>
                    <a:pt x="623" y="397"/>
                  </a:lnTo>
                  <a:lnTo>
                    <a:pt x="510" y="397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681"/>
                  </a:lnTo>
                  <a:lnTo>
                    <a:pt x="510" y="681"/>
                  </a:lnTo>
                  <a:lnTo>
                    <a:pt x="510" y="851"/>
                  </a:lnTo>
                  <a:lnTo>
                    <a:pt x="397" y="851"/>
                  </a:lnTo>
                  <a:lnTo>
                    <a:pt x="340" y="851"/>
                  </a:lnTo>
                  <a:lnTo>
                    <a:pt x="340" y="90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6" name="Freeform 951"/>
            <p:cNvSpPr>
              <a:spLocks/>
            </p:cNvSpPr>
            <p:nvPr/>
          </p:nvSpPr>
          <p:spPr bwMode="auto">
            <a:xfrm>
              <a:off x="1764" y="5179"/>
              <a:ext cx="794" cy="623"/>
            </a:xfrm>
            <a:custGeom>
              <a:avLst/>
              <a:gdLst>
                <a:gd name="T0" fmla="*/ 624 w 794"/>
                <a:gd name="T1" fmla="*/ 623 h 623"/>
                <a:gd name="T2" fmla="*/ 567 w 794"/>
                <a:gd name="T3" fmla="*/ 623 h 623"/>
                <a:gd name="T4" fmla="*/ 567 w 794"/>
                <a:gd name="T5" fmla="*/ 567 h 623"/>
                <a:gd name="T6" fmla="*/ 283 w 794"/>
                <a:gd name="T7" fmla="*/ 567 h 623"/>
                <a:gd name="T8" fmla="*/ 283 w 794"/>
                <a:gd name="T9" fmla="*/ 510 h 623"/>
                <a:gd name="T10" fmla="*/ 227 w 794"/>
                <a:gd name="T11" fmla="*/ 510 h 623"/>
                <a:gd name="T12" fmla="*/ 227 w 794"/>
                <a:gd name="T13" fmla="*/ 453 h 623"/>
                <a:gd name="T14" fmla="*/ 170 w 794"/>
                <a:gd name="T15" fmla="*/ 453 h 623"/>
                <a:gd name="T16" fmla="*/ 170 w 794"/>
                <a:gd name="T17" fmla="*/ 510 h 623"/>
                <a:gd name="T18" fmla="*/ 0 w 794"/>
                <a:gd name="T19" fmla="*/ 510 h 623"/>
                <a:gd name="T20" fmla="*/ 0 w 794"/>
                <a:gd name="T21" fmla="*/ 397 h 623"/>
                <a:gd name="T22" fmla="*/ 57 w 794"/>
                <a:gd name="T23" fmla="*/ 397 h 623"/>
                <a:gd name="T24" fmla="*/ 57 w 794"/>
                <a:gd name="T25" fmla="*/ 340 h 623"/>
                <a:gd name="T26" fmla="*/ 113 w 794"/>
                <a:gd name="T27" fmla="*/ 340 h 623"/>
                <a:gd name="T28" fmla="*/ 170 w 794"/>
                <a:gd name="T29" fmla="*/ 340 h 623"/>
                <a:gd name="T30" fmla="*/ 170 w 794"/>
                <a:gd name="T31" fmla="*/ 226 h 623"/>
                <a:gd name="T32" fmla="*/ 227 w 794"/>
                <a:gd name="T33" fmla="*/ 226 h 623"/>
                <a:gd name="T34" fmla="*/ 227 w 794"/>
                <a:gd name="T35" fmla="*/ 113 h 623"/>
                <a:gd name="T36" fmla="*/ 283 w 794"/>
                <a:gd name="T37" fmla="*/ 113 h 623"/>
                <a:gd name="T38" fmla="*/ 283 w 794"/>
                <a:gd name="T39" fmla="*/ 0 h 623"/>
                <a:gd name="T40" fmla="*/ 340 w 794"/>
                <a:gd name="T41" fmla="*/ 0 h 623"/>
                <a:gd name="T42" fmla="*/ 340 w 794"/>
                <a:gd name="T43" fmla="*/ 56 h 623"/>
                <a:gd name="T44" fmla="*/ 397 w 794"/>
                <a:gd name="T45" fmla="*/ 56 h 623"/>
                <a:gd name="T46" fmla="*/ 397 w 794"/>
                <a:gd name="T47" fmla="*/ 113 h 623"/>
                <a:gd name="T48" fmla="*/ 624 w 794"/>
                <a:gd name="T49" fmla="*/ 113 h 623"/>
                <a:gd name="T50" fmla="*/ 624 w 794"/>
                <a:gd name="T51" fmla="*/ 170 h 623"/>
                <a:gd name="T52" fmla="*/ 737 w 794"/>
                <a:gd name="T53" fmla="*/ 170 h 623"/>
                <a:gd name="T54" fmla="*/ 737 w 794"/>
                <a:gd name="T55" fmla="*/ 226 h 623"/>
                <a:gd name="T56" fmla="*/ 794 w 794"/>
                <a:gd name="T57" fmla="*/ 226 h 623"/>
                <a:gd name="T58" fmla="*/ 794 w 794"/>
                <a:gd name="T59" fmla="*/ 397 h 623"/>
                <a:gd name="T60" fmla="*/ 737 w 794"/>
                <a:gd name="T61" fmla="*/ 397 h 623"/>
                <a:gd name="T62" fmla="*/ 737 w 794"/>
                <a:gd name="T63" fmla="*/ 453 h 623"/>
                <a:gd name="T64" fmla="*/ 680 w 794"/>
                <a:gd name="T65" fmla="*/ 453 h 623"/>
                <a:gd name="T66" fmla="*/ 680 w 794"/>
                <a:gd name="T67" fmla="*/ 510 h 623"/>
                <a:gd name="T68" fmla="*/ 624 w 794"/>
                <a:gd name="T69" fmla="*/ 510 h 623"/>
                <a:gd name="T70" fmla="*/ 624 w 794"/>
                <a:gd name="T71" fmla="*/ 623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94" h="623">
                  <a:moveTo>
                    <a:pt x="624" y="623"/>
                  </a:moveTo>
                  <a:lnTo>
                    <a:pt x="567" y="623"/>
                  </a:lnTo>
                  <a:lnTo>
                    <a:pt x="567" y="567"/>
                  </a:lnTo>
                  <a:lnTo>
                    <a:pt x="283" y="567"/>
                  </a:lnTo>
                  <a:lnTo>
                    <a:pt x="283" y="510"/>
                  </a:lnTo>
                  <a:lnTo>
                    <a:pt x="227" y="510"/>
                  </a:lnTo>
                  <a:lnTo>
                    <a:pt x="227" y="453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0" y="510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226"/>
                  </a:lnTo>
                  <a:lnTo>
                    <a:pt x="227" y="226"/>
                  </a:lnTo>
                  <a:lnTo>
                    <a:pt x="227" y="113"/>
                  </a:lnTo>
                  <a:lnTo>
                    <a:pt x="283" y="113"/>
                  </a:lnTo>
                  <a:lnTo>
                    <a:pt x="283" y="0"/>
                  </a:lnTo>
                  <a:lnTo>
                    <a:pt x="340" y="0"/>
                  </a:lnTo>
                  <a:lnTo>
                    <a:pt x="340" y="56"/>
                  </a:lnTo>
                  <a:lnTo>
                    <a:pt x="397" y="56"/>
                  </a:lnTo>
                  <a:lnTo>
                    <a:pt x="397" y="113"/>
                  </a:lnTo>
                  <a:lnTo>
                    <a:pt x="624" y="113"/>
                  </a:lnTo>
                  <a:lnTo>
                    <a:pt x="624" y="170"/>
                  </a:lnTo>
                  <a:lnTo>
                    <a:pt x="737" y="170"/>
                  </a:lnTo>
                  <a:lnTo>
                    <a:pt x="737" y="226"/>
                  </a:lnTo>
                  <a:lnTo>
                    <a:pt x="794" y="226"/>
                  </a:lnTo>
                  <a:lnTo>
                    <a:pt x="794" y="397"/>
                  </a:lnTo>
                  <a:lnTo>
                    <a:pt x="737" y="397"/>
                  </a:lnTo>
                  <a:lnTo>
                    <a:pt x="737" y="453"/>
                  </a:lnTo>
                  <a:lnTo>
                    <a:pt x="680" y="453"/>
                  </a:lnTo>
                  <a:lnTo>
                    <a:pt x="680" y="510"/>
                  </a:lnTo>
                  <a:lnTo>
                    <a:pt x="624" y="510"/>
                  </a:lnTo>
                  <a:lnTo>
                    <a:pt x="624" y="62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7" name="Rectangle 952"/>
            <p:cNvSpPr>
              <a:spLocks noChangeArrowheads="1"/>
            </p:cNvSpPr>
            <p:nvPr/>
          </p:nvSpPr>
          <p:spPr bwMode="auto">
            <a:xfrm>
              <a:off x="1424" y="5916"/>
              <a:ext cx="56" cy="56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8" name="Freeform 953"/>
            <p:cNvSpPr>
              <a:spLocks/>
            </p:cNvSpPr>
            <p:nvPr/>
          </p:nvSpPr>
          <p:spPr bwMode="auto">
            <a:xfrm>
              <a:off x="3238" y="2400"/>
              <a:ext cx="114" cy="114"/>
            </a:xfrm>
            <a:custGeom>
              <a:avLst/>
              <a:gdLst>
                <a:gd name="T0" fmla="*/ 0 w 114"/>
                <a:gd name="T1" fmla="*/ 0 h 114"/>
                <a:gd name="T2" fmla="*/ 0 w 114"/>
                <a:gd name="T3" fmla="*/ 114 h 114"/>
                <a:gd name="T4" fmla="*/ 114 w 114"/>
                <a:gd name="T5" fmla="*/ 114 h 114"/>
                <a:gd name="T6" fmla="*/ 114 w 114"/>
                <a:gd name="T7" fmla="*/ 57 h 114"/>
                <a:gd name="T8" fmla="*/ 57 w 114"/>
                <a:gd name="T9" fmla="*/ 57 h 114"/>
                <a:gd name="T10" fmla="*/ 57 w 114"/>
                <a:gd name="T11" fmla="*/ 0 h 114"/>
                <a:gd name="T12" fmla="*/ 0 w 114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14">
                  <a:moveTo>
                    <a:pt x="0" y="0"/>
                  </a:moveTo>
                  <a:lnTo>
                    <a:pt x="0" y="114"/>
                  </a:lnTo>
                  <a:lnTo>
                    <a:pt x="114" y="114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9" name="Freeform 954"/>
            <p:cNvSpPr>
              <a:spLocks/>
            </p:cNvSpPr>
            <p:nvPr/>
          </p:nvSpPr>
          <p:spPr bwMode="auto">
            <a:xfrm>
              <a:off x="2047" y="2344"/>
              <a:ext cx="341" cy="340"/>
            </a:xfrm>
            <a:custGeom>
              <a:avLst/>
              <a:gdLst>
                <a:gd name="T0" fmla="*/ 284 w 341"/>
                <a:gd name="T1" fmla="*/ 340 h 340"/>
                <a:gd name="T2" fmla="*/ 227 w 341"/>
                <a:gd name="T3" fmla="*/ 340 h 340"/>
                <a:gd name="T4" fmla="*/ 227 w 341"/>
                <a:gd name="T5" fmla="*/ 283 h 340"/>
                <a:gd name="T6" fmla="*/ 171 w 341"/>
                <a:gd name="T7" fmla="*/ 283 h 340"/>
                <a:gd name="T8" fmla="*/ 171 w 341"/>
                <a:gd name="T9" fmla="*/ 226 h 340"/>
                <a:gd name="T10" fmla="*/ 114 w 341"/>
                <a:gd name="T11" fmla="*/ 226 h 340"/>
                <a:gd name="T12" fmla="*/ 114 w 341"/>
                <a:gd name="T13" fmla="*/ 170 h 340"/>
                <a:gd name="T14" fmla="*/ 0 w 341"/>
                <a:gd name="T15" fmla="*/ 170 h 340"/>
                <a:gd name="T16" fmla="*/ 0 w 341"/>
                <a:gd name="T17" fmla="*/ 56 h 340"/>
                <a:gd name="T18" fmla="*/ 114 w 341"/>
                <a:gd name="T19" fmla="*/ 56 h 340"/>
                <a:gd name="T20" fmla="*/ 114 w 341"/>
                <a:gd name="T21" fmla="*/ 0 h 340"/>
                <a:gd name="T22" fmla="*/ 227 w 341"/>
                <a:gd name="T23" fmla="*/ 0 h 340"/>
                <a:gd name="T24" fmla="*/ 227 w 341"/>
                <a:gd name="T25" fmla="*/ 56 h 340"/>
                <a:gd name="T26" fmla="*/ 284 w 341"/>
                <a:gd name="T27" fmla="*/ 56 h 340"/>
                <a:gd name="T28" fmla="*/ 284 w 341"/>
                <a:gd name="T29" fmla="*/ 113 h 340"/>
                <a:gd name="T30" fmla="*/ 341 w 341"/>
                <a:gd name="T31" fmla="*/ 113 h 340"/>
                <a:gd name="T32" fmla="*/ 341 w 341"/>
                <a:gd name="T33" fmla="*/ 226 h 340"/>
                <a:gd name="T34" fmla="*/ 284 w 341"/>
                <a:gd name="T35" fmla="*/ 226 h 340"/>
                <a:gd name="T36" fmla="*/ 284 w 341"/>
                <a:gd name="T37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1" h="340">
                  <a:moveTo>
                    <a:pt x="284" y="340"/>
                  </a:moveTo>
                  <a:lnTo>
                    <a:pt x="227" y="340"/>
                  </a:lnTo>
                  <a:lnTo>
                    <a:pt x="227" y="283"/>
                  </a:lnTo>
                  <a:lnTo>
                    <a:pt x="171" y="283"/>
                  </a:lnTo>
                  <a:lnTo>
                    <a:pt x="171" y="226"/>
                  </a:lnTo>
                  <a:lnTo>
                    <a:pt x="114" y="226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56"/>
                  </a:lnTo>
                  <a:lnTo>
                    <a:pt x="114" y="56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284" y="56"/>
                  </a:lnTo>
                  <a:lnTo>
                    <a:pt x="284" y="113"/>
                  </a:lnTo>
                  <a:lnTo>
                    <a:pt x="341" y="113"/>
                  </a:lnTo>
                  <a:lnTo>
                    <a:pt x="341" y="226"/>
                  </a:lnTo>
                  <a:lnTo>
                    <a:pt x="284" y="226"/>
                  </a:lnTo>
                  <a:lnTo>
                    <a:pt x="284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0" name="Freeform 955"/>
            <p:cNvSpPr>
              <a:spLocks/>
            </p:cNvSpPr>
            <p:nvPr/>
          </p:nvSpPr>
          <p:spPr bwMode="auto">
            <a:xfrm>
              <a:off x="3465" y="1663"/>
              <a:ext cx="113" cy="114"/>
            </a:xfrm>
            <a:custGeom>
              <a:avLst/>
              <a:gdLst>
                <a:gd name="T0" fmla="*/ 113 w 113"/>
                <a:gd name="T1" fmla="*/ 0 h 114"/>
                <a:gd name="T2" fmla="*/ 57 w 113"/>
                <a:gd name="T3" fmla="*/ 0 h 114"/>
                <a:gd name="T4" fmla="*/ 57 w 113"/>
                <a:gd name="T5" fmla="*/ 57 h 114"/>
                <a:gd name="T6" fmla="*/ 0 w 113"/>
                <a:gd name="T7" fmla="*/ 57 h 114"/>
                <a:gd name="T8" fmla="*/ 0 w 113"/>
                <a:gd name="T9" fmla="*/ 114 h 114"/>
                <a:gd name="T10" fmla="*/ 113 w 113"/>
                <a:gd name="T11" fmla="*/ 114 h 114"/>
                <a:gd name="T12" fmla="*/ 113 w 113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14">
                  <a:moveTo>
                    <a:pt x="113" y="0"/>
                  </a:move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1" name="Freeform 956"/>
            <p:cNvSpPr>
              <a:spLocks/>
            </p:cNvSpPr>
            <p:nvPr/>
          </p:nvSpPr>
          <p:spPr bwMode="auto">
            <a:xfrm>
              <a:off x="4769" y="3081"/>
              <a:ext cx="227" cy="283"/>
            </a:xfrm>
            <a:custGeom>
              <a:avLst/>
              <a:gdLst>
                <a:gd name="T0" fmla="*/ 170 w 227"/>
                <a:gd name="T1" fmla="*/ 283 h 283"/>
                <a:gd name="T2" fmla="*/ 0 w 227"/>
                <a:gd name="T3" fmla="*/ 283 h 283"/>
                <a:gd name="T4" fmla="*/ 0 w 227"/>
                <a:gd name="T5" fmla="*/ 56 h 283"/>
                <a:gd name="T6" fmla="*/ 57 w 227"/>
                <a:gd name="T7" fmla="*/ 56 h 283"/>
                <a:gd name="T8" fmla="*/ 57 w 227"/>
                <a:gd name="T9" fmla="*/ 0 h 283"/>
                <a:gd name="T10" fmla="*/ 114 w 227"/>
                <a:gd name="T11" fmla="*/ 0 h 283"/>
                <a:gd name="T12" fmla="*/ 114 w 227"/>
                <a:gd name="T13" fmla="*/ 56 h 283"/>
                <a:gd name="T14" fmla="*/ 170 w 227"/>
                <a:gd name="T15" fmla="*/ 56 h 283"/>
                <a:gd name="T16" fmla="*/ 170 w 227"/>
                <a:gd name="T17" fmla="*/ 170 h 283"/>
                <a:gd name="T18" fmla="*/ 227 w 227"/>
                <a:gd name="T19" fmla="*/ 170 h 283"/>
                <a:gd name="T20" fmla="*/ 227 w 227"/>
                <a:gd name="T21" fmla="*/ 227 h 283"/>
                <a:gd name="T22" fmla="*/ 170 w 227"/>
                <a:gd name="T23" fmla="*/ 227 h 283"/>
                <a:gd name="T24" fmla="*/ 170 w 227"/>
                <a:gd name="T25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7" h="283">
                  <a:moveTo>
                    <a:pt x="170" y="283"/>
                  </a:moveTo>
                  <a:lnTo>
                    <a:pt x="0" y="283"/>
                  </a:lnTo>
                  <a:lnTo>
                    <a:pt x="0" y="56"/>
                  </a:lnTo>
                  <a:lnTo>
                    <a:pt x="57" y="56"/>
                  </a:lnTo>
                  <a:lnTo>
                    <a:pt x="57" y="0"/>
                  </a:lnTo>
                  <a:lnTo>
                    <a:pt x="114" y="0"/>
                  </a:lnTo>
                  <a:lnTo>
                    <a:pt x="114" y="56"/>
                  </a:lnTo>
                  <a:lnTo>
                    <a:pt x="170" y="56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28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2" name="Freeform 957"/>
            <p:cNvSpPr>
              <a:spLocks/>
            </p:cNvSpPr>
            <p:nvPr/>
          </p:nvSpPr>
          <p:spPr bwMode="auto">
            <a:xfrm>
              <a:off x="4883" y="3081"/>
              <a:ext cx="170" cy="170"/>
            </a:xfrm>
            <a:custGeom>
              <a:avLst/>
              <a:gdLst>
                <a:gd name="T0" fmla="*/ 0 w 170"/>
                <a:gd name="T1" fmla="*/ 0 h 170"/>
                <a:gd name="T2" fmla="*/ 0 w 170"/>
                <a:gd name="T3" fmla="*/ 56 h 170"/>
                <a:gd name="T4" fmla="*/ 56 w 170"/>
                <a:gd name="T5" fmla="*/ 56 h 170"/>
                <a:gd name="T6" fmla="*/ 56 w 170"/>
                <a:gd name="T7" fmla="*/ 170 h 170"/>
                <a:gd name="T8" fmla="*/ 170 w 170"/>
                <a:gd name="T9" fmla="*/ 170 h 170"/>
                <a:gd name="T10" fmla="*/ 170 w 170"/>
                <a:gd name="T11" fmla="*/ 56 h 170"/>
                <a:gd name="T12" fmla="*/ 113 w 170"/>
                <a:gd name="T13" fmla="*/ 56 h 170"/>
                <a:gd name="T14" fmla="*/ 113 w 170"/>
                <a:gd name="T15" fmla="*/ 0 h 170"/>
                <a:gd name="T16" fmla="*/ 0 w 170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70">
                  <a:moveTo>
                    <a:pt x="0" y="0"/>
                  </a:moveTo>
                  <a:lnTo>
                    <a:pt x="0" y="56"/>
                  </a:lnTo>
                  <a:lnTo>
                    <a:pt x="56" y="56"/>
                  </a:lnTo>
                  <a:lnTo>
                    <a:pt x="56" y="170"/>
                  </a:lnTo>
                  <a:lnTo>
                    <a:pt x="170" y="170"/>
                  </a:lnTo>
                  <a:lnTo>
                    <a:pt x="170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3" name="Freeform 958"/>
            <p:cNvSpPr>
              <a:spLocks/>
            </p:cNvSpPr>
            <p:nvPr/>
          </p:nvSpPr>
          <p:spPr bwMode="auto">
            <a:xfrm>
              <a:off x="4769" y="2967"/>
              <a:ext cx="170" cy="170"/>
            </a:xfrm>
            <a:custGeom>
              <a:avLst/>
              <a:gdLst>
                <a:gd name="T0" fmla="*/ 57 w 170"/>
                <a:gd name="T1" fmla="*/ 170 h 170"/>
                <a:gd name="T2" fmla="*/ 0 w 170"/>
                <a:gd name="T3" fmla="*/ 170 h 170"/>
                <a:gd name="T4" fmla="*/ 0 w 170"/>
                <a:gd name="T5" fmla="*/ 57 h 170"/>
                <a:gd name="T6" fmla="*/ 57 w 170"/>
                <a:gd name="T7" fmla="*/ 57 h 170"/>
                <a:gd name="T8" fmla="*/ 57 w 170"/>
                <a:gd name="T9" fmla="*/ 0 h 170"/>
                <a:gd name="T10" fmla="*/ 170 w 170"/>
                <a:gd name="T11" fmla="*/ 0 h 170"/>
                <a:gd name="T12" fmla="*/ 170 w 170"/>
                <a:gd name="T13" fmla="*/ 114 h 170"/>
                <a:gd name="T14" fmla="*/ 57 w 170"/>
                <a:gd name="T15" fmla="*/ 114 h 170"/>
                <a:gd name="T16" fmla="*/ 57 w 170"/>
                <a:gd name="T17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70">
                  <a:moveTo>
                    <a:pt x="57" y="170"/>
                  </a:moveTo>
                  <a:lnTo>
                    <a:pt x="0" y="170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70" y="114"/>
                  </a:lnTo>
                  <a:lnTo>
                    <a:pt x="57" y="114"/>
                  </a:lnTo>
                  <a:lnTo>
                    <a:pt x="57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4" name="Freeform 959"/>
            <p:cNvSpPr>
              <a:spLocks/>
            </p:cNvSpPr>
            <p:nvPr/>
          </p:nvSpPr>
          <p:spPr bwMode="auto">
            <a:xfrm>
              <a:off x="4939" y="2911"/>
              <a:ext cx="114" cy="170"/>
            </a:xfrm>
            <a:custGeom>
              <a:avLst/>
              <a:gdLst>
                <a:gd name="T0" fmla="*/ 57 w 114"/>
                <a:gd name="T1" fmla="*/ 0 h 170"/>
                <a:gd name="T2" fmla="*/ 114 w 114"/>
                <a:gd name="T3" fmla="*/ 0 h 170"/>
                <a:gd name="T4" fmla="*/ 114 w 114"/>
                <a:gd name="T5" fmla="*/ 56 h 170"/>
                <a:gd name="T6" fmla="*/ 114 w 114"/>
                <a:gd name="T7" fmla="*/ 113 h 170"/>
                <a:gd name="T8" fmla="*/ 57 w 114"/>
                <a:gd name="T9" fmla="*/ 113 h 170"/>
                <a:gd name="T10" fmla="*/ 57 w 114"/>
                <a:gd name="T11" fmla="*/ 170 h 170"/>
                <a:gd name="T12" fmla="*/ 0 w 114"/>
                <a:gd name="T13" fmla="*/ 170 h 170"/>
                <a:gd name="T14" fmla="*/ 0 w 114"/>
                <a:gd name="T15" fmla="*/ 56 h 170"/>
                <a:gd name="T16" fmla="*/ 57 w 114"/>
                <a:gd name="T17" fmla="*/ 56 h 170"/>
                <a:gd name="T18" fmla="*/ 57 w 114"/>
                <a:gd name="T1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170">
                  <a:moveTo>
                    <a:pt x="57" y="0"/>
                  </a:moveTo>
                  <a:lnTo>
                    <a:pt x="114" y="0"/>
                  </a:lnTo>
                  <a:lnTo>
                    <a:pt x="114" y="56"/>
                  </a:lnTo>
                  <a:lnTo>
                    <a:pt x="114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56"/>
                  </a:lnTo>
                  <a:lnTo>
                    <a:pt x="57" y="56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5" name="Rectangle 960"/>
            <p:cNvSpPr>
              <a:spLocks noChangeArrowheads="1"/>
            </p:cNvSpPr>
            <p:nvPr/>
          </p:nvSpPr>
          <p:spPr bwMode="auto">
            <a:xfrm>
              <a:off x="5053" y="2911"/>
              <a:ext cx="56" cy="113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6" name="Freeform 961"/>
            <p:cNvSpPr>
              <a:spLocks/>
            </p:cNvSpPr>
            <p:nvPr/>
          </p:nvSpPr>
          <p:spPr bwMode="auto">
            <a:xfrm>
              <a:off x="4996" y="3024"/>
              <a:ext cx="283" cy="170"/>
            </a:xfrm>
            <a:custGeom>
              <a:avLst/>
              <a:gdLst>
                <a:gd name="T0" fmla="*/ 0 w 283"/>
                <a:gd name="T1" fmla="*/ 0 h 170"/>
                <a:gd name="T2" fmla="*/ 283 w 283"/>
                <a:gd name="T3" fmla="*/ 0 h 170"/>
                <a:gd name="T4" fmla="*/ 283 w 283"/>
                <a:gd name="T5" fmla="*/ 113 h 170"/>
                <a:gd name="T6" fmla="*/ 227 w 283"/>
                <a:gd name="T7" fmla="*/ 113 h 170"/>
                <a:gd name="T8" fmla="*/ 227 w 283"/>
                <a:gd name="T9" fmla="*/ 170 h 170"/>
                <a:gd name="T10" fmla="*/ 57 w 283"/>
                <a:gd name="T11" fmla="*/ 170 h 170"/>
                <a:gd name="T12" fmla="*/ 57 w 283"/>
                <a:gd name="T13" fmla="*/ 113 h 170"/>
                <a:gd name="T14" fmla="*/ 0 w 283"/>
                <a:gd name="T15" fmla="*/ 113 h 170"/>
                <a:gd name="T16" fmla="*/ 0 w 283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3" h="170">
                  <a:moveTo>
                    <a:pt x="0" y="0"/>
                  </a:moveTo>
                  <a:lnTo>
                    <a:pt x="283" y="0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7" name="Freeform 962"/>
            <p:cNvSpPr>
              <a:spLocks/>
            </p:cNvSpPr>
            <p:nvPr/>
          </p:nvSpPr>
          <p:spPr bwMode="auto">
            <a:xfrm>
              <a:off x="4712" y="2797"/>
              <a:ext cx="284" cy="227"/>
            </a:xfrm>
            <a:custGeom>
              <a:avLst/>
              <a:gdLst>
                <a:gd name="T0" fmla="*/ 284 w 284"/>
                <a:gd name="T1" fmla="*/ 170 h 227"/>
                <a:gd name="T2" fmla="*/ 284 w 284"/>
                <a:gd name="T3" fmla="*/ 57 h 227"/>
                <a:gd name="T4" fmla="*/ 171 w 284"/>
                <a:gd name="T5" fmla="*/ 57 h 227"/>
                <a:gd name="T6" fmla="*/ 171 w 284"/>
                <a:gd name="T7" fmla="*/ 0 h 227"/>
                <a:gd name="T8" fmla="*/ 57 w 284"/>
                <a:gd name="T9" fmla="*/ 0 h 227"/>
                <a:gd name="T10" fmla="*/ 57 w 284"/>
                <a:gd name="T11" fmla="*/ 57 h 227"/>
                <a:gd name="T12" fmla="*/ 114 w 284"/>
                <a:gd name="T13" fmla="*/ 57 h 227"/>
                <a:gd name="T14" fmla="*/ 114 w 284"/>
                <a:gd name="T15" fmla="*/ 114 h 227"/>
                <a:gd name="T16" fmla="*/ 0 w 284"/>
                <a:gd name="T17" fmla="*/ 114 h 227"/>
                <a:gd name="T18" fmla="*/ 0 w 284"/>
                <a:gd name="T19" fmla="*/ 227 h 227"/>
                <a:gd name="T20" fmla="*/ 114 w 284"/>
                <a:gd name="T21" fmla="*/ 227 h 227"/>
                <a:gd name="T22" fmla="*/ 114 w 284"/>
                <a:gd name="T23" fmla="*/ 170 h 227"/>
                <a:gd name="T24" fmla="*/ 284 w 284"/>
                <a:gd name="T25" fmla="*/ 17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4" h="227">
                  <a:moveTo>
                    <a:pt x="284" y="170"/>
                  </a:moveTo>
                  <a:lnTo>
                    <a:pt x="284" y="57"/>
                  </a:lnTo>
                  <a:lnTo>
                    <a:pt x="171" y="57"/>
                  </a:lnTo>
                  <a:lnTo>
                    <a:pt x="171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114" y="57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70"/>
                  </a:lnTo>
                  <a:lnTo>
                    <a:pt x="284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8" name="Freeform 963"/>
            <p:cNvSpPr>
              <a:spLocks/>
            </p:cNvSpPr>
            <p:nvPr/>
          </p:nvSpPr>
          <p:spPr bwMode="auto">
            <a:xfrm>
              <a:off x="4996" y="2797"/>
              <a:ext cx="170" cy="114"/>
            </a:xfrm>
            <a:custGeom>
              <a:avLst/>
              <a:gdLst>
                <a:gd name="T0" fmla="*/ 170 w 170"/>
                <a:gd name="T1" fmla="*/ 114 h 114"/>
                <a:gd name="T2" fmla="*/ 0 w 170"/>
                <a:gd name="T3" fmla="*/ 114 h 114"/>
                <a:gd name="T4" fmla="*/ 0 w 170"/>
                <a:gd name="T5" fmla="*/ 57 h 114"/>
                <a:gd name="T6" fmla="*/ 57 w 170"/>
                <a:gd name="T7" fmla="*/ 57 h 114"/>
                <a:gd name="T8" fmla="*/ 57 w 170"/>
                <a:gd name="T9" fmla="*/ 0 h 114"/>
                <a:gd name="T10" fmla="*/ 113 w 170"/>
                <a:gd name="T11" fmla="*/ 0 h 114"/>
                <a:gd name="T12" fmla="*/ 113 w 170"/>
                <a:gd name="T13" fmla="*/ 57 h 114"/>
                <a:gd name="T14" fmla="*/ 170 w 170"/>
                <a:gd name="T15" fmla="*/ 57 h 114"/>
                <a:gd name="T16" fmla="*/ 170 w 170"/>
                <a:gd name="T17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14">
                  <a:moveTo>
                    <a:pt x="170" y="114"/>
                  </a:moveTo>
                  <a:lnTo>
                    <a:pt x="0" y="114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9" name="Freeform 964"/>
            <p:cNvSpPr>
              <a:spLocks/>
            </p:cNvSpPr>
            <p:nvPr/>
          </p:nvSpPr>
          <p:spPr bwMode="auto">
            <a:xfrm>
              <a:off x="4883" y="2740"/>
              <a:ext cx="170" cy="114"/>
            </a:xfrm>
            <a:custGeom>
              <a:avLst/>
              <a:gdLst>
                <a:gd name="T0" fmla="*/ 0 w 170"/>
                <a:gd name="T1" fmla="*/ 0 h 114"/>
                <a:gd name="T2" fmla="*/ 0 w 170"/>
                <a:gd name="T3" fmla="*/ 114 h 114"/>
                <a:gd name="T4" fmla="*/ 170 w 170"/>
                <a:gd name="T5" fmla="*/ 114 h 114"/>
                <a:gd name="T6" fmla="*/ 170 w 170"/>
                <a:gd name="T7" fmla="*/ 57 h 114"/>
                <a:gd name="T8" fmla="*/ 113 w 170"/>
                <a:gd name="T9" fmla="*/ 57 h 114"/>
                <a:gd name="T10" fmla="*/ 113 w 170"/>
                <a:gd name="T11" fmla="*/ 0 h 114"/>
                <a:gd name="T12" fmla="*/ 56 w 170"/>
                <a:gd name="T13" fmla="*/ 0 h 114"/>
                <a:gd name="T14" fmla="*/ 0 w 170"/>
                <a:gd name="T15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114">
                  <a:moveTo>
                    <a:pt x="0" y="0"/>
                  </a:moveTo>
                  <a:lnTo>
                    <a:pt x="0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56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90" name="Freeform 965"/>
            <p:cNvSpPr>
              <a:spLocks/>
            </p:cNvSpPr>
            <p:nvPr/>
          </p:nvSpPr>
          <p:spPr bwMode="auto">
            <a:xfrm>
              <a:off x="5109" y="2684"/>
              <a:ext cx="170" cy="170"/>
            </a:xfrm>
            <a:custGeom>
              <a:avLst/>
              <a:gdLst>
                <a:gd name="T0" fmla="*/ 0 w 170"/>
                <a:gd name="T1" fmla="*/ 170 h 170"/>
                <a:gd name="T2" fmla="*/ 0 w 170"/>
                <a:gd name="T3" fmla="*/ 56 h 170"/>
                <a:gd name="T4" fmla="*/ 57 w 170"/>
                <a:gd name="T5" fmla="*/ 56 h 170"/>
                <a:gd name="T6" fmla="*/ 57 w 170"/>
                <a:gd name="T7" fmla="*/ 0 h 170"/>
                <a:gd name="T8" fmla="*/ 170 w 170"/>
                <a:gd name="T9" fmla="*/ 0 h 170"/>
                <a:gd name="T10" fmla="*/ 170 w 170"/>
                <a:gd name="T11" fmla="*/ 56 h 170"/>
                <a:gd name="T12" fmla="*/ 114 w 170"/>
                <a:gd name="T13" fmla="*/ 56 h 170"/>
                <a:gd name="T14" fmla="*/ 114 w 170"/>
                <a:gd name="T15" fmla="*/ 113 h 170"/>
                <a:gd name="T16" fmla="*/ 57 w 170"/>
                <a:gd name="T17" fmla="*/ 113 h 170"/>
                <a:gd name="T18" fmla="*/ 57 w 170"/>
                <a:gd name="T19" fmla="*/ 170 h 170"/>
                <a:gd name="T20" fmla="*/ 0 w 170"/>
                <a:gd name="T21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170">
                  <a:moveTo>
                    <a:pt x="0" y="170"/>
                  </a:moveTo>
                  <a:lnTo>
                    <a:pt x="0" y="56"/>
                  </a:lnTo>
                  <a:lnTo>
                    <a:pt x="57" y="56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114" y="56"/>
                  </a:lnTo>
                  <a:lnTo>
                    <a:pt x="114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91" name="Freeform 966"/>
            <p:cNvSpPr>
              <a:spLocks/>
            </p:cNvSpPr>
            <p:nvPr/>
          </p:nvSpPr>
          <p:spPr bwMode="auto">
            <a:xfrm>
              <a:off x="4996" y="2684"/>
              <a:ext cx="170" cy="113"/>
            </a:xfrm>
            <a:custGeom>
              <a:avLst/>
              <a:gdLst>
                <a:gd name="T0" fmla="*/ 170 w 170"/>
                <a:gd name="T1" fmla="*/ 0 h 113"/>
                <a:gd name="T2" fmla="*/ 0 w 170"/>
                <a:gd name="T3" fmla="*/ 0 h 113"/>
                <a:gd name="T4" fmla="*/ 0 w 170"/>
                <a:gd name="T5" fmla="*/ 113 h 113"/>
                <a:gd name="T6" fmla="*/ 113 w 170"/>
                <a:gd name="T7" fmla="*/ 113 h 113"/>
                <a:gd name="T8" fmla="*/ 113 w 170"/>
                <a:gd name="T9" fmla="*/ 56 h 113"/>
                <a:gd name="T10" fmla="*/ 170 w 170"/>
                <a:gd name="T11" fmla="*/ 56 h 113"/>
                <a:gd name="T12" fmla="*/ 170 w 170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13">
                  <a:moveTo>
                    <a:pt x="170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56"/>
                  </a:lnTo>
                  <a:lnTo>
                    <a:pt x="170" y="56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92" name="Freeform 967"/>
            <p:cNvSpPr>
              <a:spLocks/>
            </p:cNvSpPr>
            <p:nvPr/>
          </p:nvSpPr>
          <p:spPr bwMode="auto">
            <a:xfrm>
              <a:off x="5109" y="2570"/>
              <a:ext cx="114" cy="114"/>
            </a:xfrm>
            <a:custGeom>
              <a:avLst/>
              <a:gdLst>
                <a:gd name="T0" fmla="*/ 0 w 114"/>
                <a:gd name="T1" fmla="*/ 114 h 114"/>
                <a:gd name="T2" fmla="*/ 0 w 114"/>
                <a:gd name="T3" fmla="*/ 57 h 114"/>
                <a:gd name="T4" fmla="*/ 57 w 114"/>
                <a:gd name="T5" fmla="*/ 57 h 114"/>
                <a:gd name="T6" fmla="*/ 57 w 114"/>
                <a:gd name="T7" fmla="*/ 0 h 114"/>
                <a:gd name="T8" fmla="*/ 114 w 114"/>
                <a:gd name="T9" fmla="*/ 0 h 114"/>
                <a:gd name="T10" fmla="*/ 114 w 114"/>
                <a:gd name="T11" fmla="*/ 114 h 114"/>
                <a:gd name="T12" fmla="*/ 0 w 114"/>
                <a:gd name="T13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14">
                  <a:moveTo>
                    <a:pt x="0" y="114"/>
                  </a:move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114" y="0"/>
                  </a:lnTo>
                  <a:lnTo>
                    <a:pt x="114" y="114"/>
                  </a:lnTo>
                  <a:lnTo>
                    <a:pt x="0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93" name="Freeform 968"/>
            <p:cNvSpPr>
              <a:spLocks/>
            </p:cNvSpPr>
            <p:nvPr/>
          </p:nvSpPr>
          <p:spPr bwMode="auto">
            <a:xfrm>
              <a:off x="4996" y="2514"/>
              <a:ext cx="170" cy="170"/>
            </a:xfrm>
            <a:custGeom>
              <a:avLst/>
              <a:gdLst>
                <a:gd name="T0" fmla="*/ 57 w 170"/>
                <a:gd name="T1" fmla="*/ 170 h 170"/>
                <a:gd name="T2" fmla="*/ 57 w 170"/>
                <a:gd name="T3" fmla="*/ 56 h 170"/>
                <a:gd name="T4" fmla="*/ 0 w 170"/>
                <a:gd name="T5" fmla="*/ 56 h 170"/>
                <a:gd name="T6" fmla="*/ 0 w 170"/>
                <a:gd name="T7" fmla="*/ 0 h 170"/>
                <a:gd name="T8" fmla="*/ 113 w 170"/>
                <a:gd name="T9" fmla="*/ 0 h 170"/>
                <a:gd name="T10" fmla="*/ 113 w 170"/>
                <a:gd name="T11" fmla="*/ 56 h 170"/>
                <a:gd name="T12" fmla="*/ 170 w 170"/>
                <a:gd name="T13" fmla="*/ 56 h 170"/>
                <a:gd name="T14" fmla="*/ 170 w 170"/>
                <a:gd name="T15" fmla="*/ 113 h 170"/>
                <a:gd name="T16" fmla="*/ 113 w 170"/>
                <a:gd name="T17" fmla="*/ 113 h 170"/>
                <a:gd name="T18" fmla="*/ 113 w 170"/>
                <a:gd name="T19" fmla="*/ 170 h 170"/>
                <a:gd name="T20" fmla="*/ 57 w 170"/>
                <a:gd name="T21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170">
                  <a:moveTo>
                    <a:pt x="57" y="170"/>
                  </a:moveTo>
                  <a:lnTo>
                    <a:pt x="57" y="56"/>
                  </a:lnTo>
                  <a:lnTo>
                    <a:pt x="0" y="56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56"/>
                  </a:lnTo>
                  <a:lnTo>
                    <a:pt x="170" y="56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57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94" name="Freeform 969"/>
            <p:cNvSpPr>
              <a:spLocks/>
            </p:cNvSpPr>
            <p:nvPr/>
          </p:nvSpPr>
          <p:spPr bwMode="auto">
            <a:xfrm>
              <a:off x="4996" y="2344"/>
              <a:ext cx="170" cy="170"/>
            </a:xfrm>
            <a:custGeom>
              <a:avLst/>
              <a:gdLst>
                <a:gd name="T0" fmla="*/ 0 w 170"/>
                <a:gd name="T1" fmla="*/ 170 h 170"/>
                <a:gd name="T2" fmla="*/ 0 w 170"/>
                <a:gd name="T3" fmla="*/ 113 h 170"/>
                <a:gd name="T4" fmla="*/ 113 w 170"/>
                <a:gd name="T5" fmla="*/ 113 h 170"/>
                <a:gd name="T6" fmla="*/ 113 w 170"/>
                <a:gd name="T7" fmla="*/ 0 h 170"/>
                <a:gd name="T8" fmla="*/ 170 w 170"/>
                <a:gd name="T9" fmla="*/ 0 h 170"/>
                <a:gd name="T10" fmla="*/ 170 w 170"/>
                <a:gd name="T11" fmla="*/ 170 h 170"/>
                <a:gd name="T12" fmla="*/ 0 w 170"/>
                <a:gd name="T13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70">
                  <a:moveTo>
                    <a:pt x="0" y="170"/>
                  </a:move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170" y="0"/>
                  </a:lnTo>
                  <a:lnTo>
                    <a:pt x="170" y="170"/>
                  </a:lnTo>
                  <a:lnTo>
                    <a:pt x="0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95" name="Freeform 970"/>
            <p:cNvSpPr>
              <a:spLocks/>
            </p:cNvSpPr>
            <p:nvPr/>
          </p:nvSpPr>
          <p:spPr bwMode="auto">
            <a:xfrm>
              <a:off x="5109" y="2287"/>
              <a:ext cx="227" cy="340"/>
            </a:xfrm>
            <a:custGeom>
              <a:avLst/>
              <a:gdLst>
                <a:gd name="T0" fmla="*/ 114 w 227"/>
                <a:gd name="T1" fmla="*/ 340 h 340"/>
                <a:gd name="T2" fmla="*/ 227 w 227"/>
                <a:gd name="T3" fmla="*/ 340 h 340"/>
                <a:gd name="T4" fmla="*/ 227 w 227"/>
                <a:gd name="T5" fmla="*/ 227 h 340"/>
                <a:gd name="T6" fmla="*/ 170 w 227"/>
                <a:gd name="T7" fmla="*/ 227 h 340"/>
                <a:gd name="T8" fmla="*/ 170 w 227"/>
                <a:gd name="T9" fmla="*/ 57 h 340"/>
                <a:gd name="T10" fmla="*/ 114 w 227"/>
                <a:gd name="T11" fmla="*/ 57 h 340"/>
                <a:gd name="T12" fmla="*/ 114 w 227"/>
                <a:gd name="T13" fmla="*/ 0 h 340"/>
                <a:gd name="T14" fmla="*/ 57 w 227"/>
                <a:gd name="T15" fmla="*/ 0 h 340"/>
                <a:gd name="T16" fmla="*/ 57 w 227"/>
                <a:gd name="T17" fmla="*/ 227 h 340"/>
                <a:gd name="T18" fmla="*/ 0 w 227"/>
                <a:gd name="T19" fmla="*/ 227 h 340"/>
                <a:gd name="T20" fmla="*/ 0 w 227"/>
                <a:gd name="T21" fmla="*/ 283 h 340"/>
                <a:gd name="T22" fmla="*/ 114 w 227"/>
                <a:gd name="T23" fmla="*/ 283 h 340"/>
                <a:gd name="T24" fmla="*/ 114 w 227"/>
                <a:gd name="T25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7" h="340">
                  <a:moveTo>
                    <a:pt x="114" y="340"/>
                  </a:moveTo>
                  <a:lnTo>
                    <a:pt x="227" y="340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57" y="0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283"/>
                  </a:lnTo>
                  <a:lnTo>
                    <a:pt x="114" y="283"/>
                  </a:lnTo>
                  <a:lnTo>
                    <a:pt x="114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96" name="Freeform 971"/>
            <p:cNvSpPr>
              <a:spLocks/>
            </p:cNvSpPr>
            <p:nvPr/>
          </p:nvSpPr>
          <p:spPr bwMode="auto">
            <a:xfrm>
              <a:off x="4939" y="2173"/>
              <a:ext cx="227" cy="284"/>
            </a:xfrm>
            <a:custGeom>
              <a:avLst/>
              <a:gdLst>
                <a:gd name="T0" fmla="*/ 227 w 227"/>
                <a:gd name="T1" fmla="*/ 114 h 284"/>
                <a:gd name="T2" fmla="*/ 114 w 227"/>
                <a:gd name="T3" fmla="*/ 114 h 284"/>
                <a:gd name="T4" fmla="*/ 114 w 227"/>
                <a:gd name="T5" fmla="*/ 57 h 284"/>
                <a:gd name="T6" fmla="*/ 57 w 227"/>
                <a:gd name="T7" fmla="*/ 57 h 284"/>
                <a:gd name="T8" fmla="*/ 57 w 227"/>
                <a:gd name="T9" fmla="*/ 0 h 284"/>
                <a:gd name="T10" fmla="*/ 0 w 227"/>
                <a:gd name="T11" fmla="*/ 0 h 284"/>
                <a:gd name="T12" fmla="*/ 0 w 227"/>
                <a:gd name="T13" fmla="*/ 171 h 284"/>
                <a:gd name="T14" fmla="*/ 57 w 227"/>
                <a:gd name="T15" fmla="*/ 171 h 284"/>
                <a:gd name="T16" fmla="*/ 57 w 227"/>
                <a:gd name="T17" fmla="*/ 284 h 284"/>
                <a:gd name="T18" fmla="*/ 170 w 227"/>
                <a:gd name="T19" fmla="*/ 284 h 284"/>
                <a:gd name="T20" fmla="*/ 170 w 227"/>
                <a:gd name="T21" fmla="*/ 171 h 284"/>
                <a:gd name="T22" fmla="*/ 227 w 227"/>
                <a:gd name="T23" fmla="*/ 171 h 284"/>
                <a:gd name="T24" fmla="*/ 227 w 227"/>
                <a:gd name="T25" fmla="*/ 11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7" h="284">
                  <a:moveTo>
                    <a:pt x="227" y="114"/>
                  </a:moveTo>
                  <a:lnTo>
                    <a:pt x="114" y="114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lnTo>
                    <a:pt x="0" y="171"/>
                  </a:lnTo>
                  <a:lnTo>
                    <a:pt x="57" y="171"/>
                  </a:lnTo>
                  <a:lnTo>
                    <a:pt x="57" y="284"/>
                  </a:lnTo>
                  <a:lnTo>
                    <a:pt x="170" y="284"/>
                  </a:lnTo>
                  <a:lnTo>
                    <a:pt x="170" y="171"/>
                  </a:lnTo>
                  <a:lnTo>
                    <a:pt x="227" y="171"/>
                  </a:lnTo>
                  <a:lnTo>
                    <a:pt x="227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97" name="Freeform 972"/>
            <p:cNvSpPr>
              <a:spLocks/>
            </p:cNvSpPr>
            <p:nvPr/>
          </p:nvSpPr>
          <p:spPr bwMode="auto">
            <a:xfrm>
              <a:off x="5166" y="2173"/>
              <a:ext cx="397" cy="511"/>
            </a:xfrm>
            <a:custGeom>
              <a:avLst/>
              <a:gdLst>
                <a:gd name="T0" fmla="*/ 0 w 397"/>
                <a:gd name="T1" fmla="*/ 114 h 511"/>
                <a:gd name="T2" fmla="*/ 0 w 397"/>
                <a:gd name="T3" fmla="*/ 57 h 511"/>
                <a:gd name="T4" fmla="*/ 57 w 397"/>
                <a:gd name="T5" fmla="*/ 57 h 511"/>
                <a:gd name="T6" fmla="*/ 57 w 397"/>
                <a:gd name="T7" fmla="*/ 0 h 511"/>
                <a:gd name="T8" fmla="*/ 170 w 397"/>
                <a:gd name="T9" fmla="*/ 0 h 511"/>
                <a:gd name="T10" fmla="*/ 170 w 397"/>
                <a:gd name="T11" fmla="*/ 171 h 511"/>
                <a:gd name="T12" fmla="*/ 227 w 397"/>
                <a:gd name="T13" fmla="*/ 171 h 511"/>
                <a:gd name="T14" fmla="*/ 227 w 397"/>
                <a:gd name="T15" fmla="*/ 284 h 511"/>
                <a:gd name="T16" fmla="*/ 284 w 397"/>
                <a:gd name="T17" fmla="*/ 284 h 511"/>
                <a:gd name="T18" fmla="*/ 284 w 397"/>
                <a:gd name="T19" fmla="*/ 341 h 511"/>
                <a:gd name="T20" fmla="*/ 340 w 397"/>
                <a:gd name="T21" fmla="*/ 341 h 511"/>
                <a:gd name="T22" fmla="*/ 340 w 397"/>
                <a:gd name="T23" fmla="*/ 397 h 511"/>
                <a:gd name="T24" fmla="*/ 397 w 397"/>
                <a:gd name="T25" fmla="*/ 397 h 511"/>
                <a:gd name="T26" fmla="*/ 397 w 397"/>
                <a:gd name="T27" fmla="*/ 511 h 511"/>
                <a:gd name="T28" fmla="*/ 340 w 397"/>
                <a:gd name="T29" fmla="*/ 511 h 511"/>
                <a:gd name="T30" fmla="*/ 340 w 397"/>
                <a:gd name="T31" fmla="*/ 454 h 511"/>
                <a:gd name="T32" fmla="*/ 284 w 397"/>
                <a:gd name="T33" fmla="*/ 454 h 511"/>
                <a:gd name="T34" fmla="*/ 284 w 397"/>
                <a:gd name="T35" fmla="*/ 397 h 511"/>
                <a:gd name="T36" fmla="*/ 170 w 397"/>
                <a:gd name="T37" fmla="*/ 397 h 511"/>
                <a:gd name="T38" fmla="*/ 170 w 397"/>
                <a:gd name="T39" fmla="*/ 341 h 511"/>
                <a:gd name="T40" fmla="*/ 113 w 397"/>
                <a:gd name="T41" fmla="*/ 341 h 511"/>
                <a:gd name="T42" fmla="*/ 113 w 397"/>
                <a:gd name="T43" fmla="*/ 171 h 511"/>
                <a:gd name="T44" fmla="*/ 57 w 397"/>
                <a:gd name="T45" fmla="*/ 171 h 511"/>
                <a:gd name="T46" fmla="*/ 57 w 397"/>
                <a:gd name="T47" fmla="*/ 114 h 511"/>
                <a:gd name="T48" fmla="*/ 0 w 397"/>
                <a:gd name="T49" fmla="*/ 114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7" h="511">
                  <a:moveTo>
                    <a:pt x="0" y="114"/>
                  </a:move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70" y="171"/>
                  </a:lnTo>
                  <a:lnTo>
                    <a:pt x="227" y="171"/>
                  </a:lnTo>
                  <a:lnTo>
                    <a:pt x="227" y="284"/>
                  </a:lnTo>
                  <a:lnTo>
                    <a:pt x="284" y="284"/>
                  </a:lnTo>
                  <a:lnTo>
                    <a:pt x="284" y="341"/>
                  </a:lnTo>
                  <a:lnTo>
                    <a:pt x="340" y="341"/>
                  </a:lnTo>
                  <a:lnTo>
                    <a:pt x="340" y="397"/>
                  </a:lnTo>
                  <a:lnTo>
                    <a:pt x="397" y="397"/>
                  </a:lnTo>
                  <a:lnTo>
                    <a:pt x="397" y="511"/>
                  </a:lnTo>
                  <a:lnTo>
                    <a:pt x="340" y="511"/>
                  </a:lnTo>
                  <a:lnTo>
                    <a:pt x="340" y="454"/>
                  </a:lnTo>
                  <a:lnTo>
                    <a:pt x="284" y="454"/>
                  </a:lnTo>
                  <a:lnTo>
                    <a:pt x="284" y="397"/>
                  </a:lnTo>
                  <a:lnTo>
                    <a:pt x="170" y="397"/>
                  </a:lnTo>
                  <a:lnTo>
                    <a:pt x="170" y="341"/>
                  </a:lnTo>
                  <a:lnTo>
                    <a:pt x="113" y="341"/>
                  </a:lnTo>
                  <a:lnTo>
                    <a:pt x="113" y="171"/>
                  </a:lnTo>
                  <a:lnTo>
                    <a:pt x="57" y="171"/>
                  </a:lnTo>
                  <a:lnTo>
                    <a:pt x="57" y="114"/>
                  </a:lnTo>
                  <a:lnTo>
                    <a:pt x="0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98" name="Freeform 974"/>
            <p:cNvSpPr>
              <a:spLocks/>
            </p:cNvSpPr>
            <p:nvPr/>
          </p:nvSpPr>
          <p:spPr bwMode="auto">
            <a:xfrm>
              <a:off x="5053" y="1890"/>
              <a:ext cx="510" cy="397"/>
            </a:xfrm>
            <a:custGeom>
              <a:avLst/>
              <a:gdLst>
                <a:gd name="T0" fmla="*/ 0 w 510"/>
                <a:gd name="T1" fmla="*/ 340 h 397"/>
                <a:gd name="T2" fmla="*/ 0 w 510"/>
                <a:gd name="T3" fmla="*/ 397 h 397"/>
                <a:gd name="T4" fmla="*/ 113 w 510"/>
                <a:gd name="T5" fmla="*/ 397 h 397"/>
                <a:gd name="T6" fmla="*/ 113 w 510"/>
                <a:gd name="T7" fmla="*/ 340 h 397"/>
                <a:gd name="T8" fmla="*/ 170 w 510"/>
                <a:gd name="T9" fmla="*/ 340 h 397"/>
                <a:gd name="T10" fmla="*/ 170 w 510"/>
                <a:gd name="T11" fmla="*/ 283 h 397"/>
                <a:gd name="T12" fmla="*/ 226 w 510"/>
                <a:gd name="T13" fmla="*/ 283 h 397"/>
                <a:gd name="T14" fmla="*/ 226 w 510"/>
                <a:gd name="T15" fmla="*/ 227 h 397"/>
                <a:gd name="T16" fmla="*/ 340 w 510"/>
                <a:gd name="T17" fmla="*/ 227 h 397"/>
                <a:gd name="T18" fmla="*/ 340 w 510"/>
                <a:gd name="T19" fmla="*/ 170 h 397"/>
                <a:gd name="T20" fmla="*/ 510 w 510"/>
                <a:gd name="T21" fmla="*/ 170 h 397"/>
                <a:gd name="T22" fmla="*/ 510 w 510"/>
                <a:gd name="T23" fmla="*/ 0 h 397"/>
                <a:gd name="T24" fmla="*/ 453 w 510"/>
                <a:gd name="T25" fmla="*/ 0 h 397"/>
                <a:gd name="T26" fmla="*/ 453 w 510"/>
                <a:gd name="T27" fmla="*/ 57 h 397"/>
                <a:gd name="T28" fmla="*/ 283 w 510"/>
                <a:gd name="T29" fmla="*/ 57 h 397"/>
                <a:gd name="T30" fmla="*/ 283 w 510"/>
                <a:gd name="T31" fmla="*/ 113 h 397"/>
                <a:gd name="T32" fmla="*/ 226 w 510"/>
                <a:gd name="T33" fmla="*/ 113 h 397"/>
                <a:gd name="T34" fmla="*/ 226 w 510"/>
                <a:gd name="T35" fmla="*/ 170 h 397"/>
                <a:gd name="T36" fmla="*/ 170 w 510"/>
                <a:gd name="T37" fmla="*/ 170 h 397"/>
                <a:gd name="T38" fmla="*/ 170 w 510"/>
                <a:gd name="T39" fmla="*/ 227 h 397"/>
                <a:gd name="T40" fmla="*/ 113 w 510"/>
                <a:gd name="T41" fmla="*/ 227 h 397"/>
                <a:gd name="T42" fmla="*/ 113 w 510"/>
                <a:gd name="T43" fmla="*/ 283 h 397"/>
                <a:gd name="T44" fmla="*/ 56 w 510"/>
                <a:gd name="T45" fmla="*/ 283 h 397"/>
                <a:gd name="T46" fmla="*/ 56 w 510"/>
                <a:gd name="T47" fmla="*/ 340 h 397"/>
                <a:gd name="T48" fmla="*/ 0 w 510"/>
                <a:gd name="T49" fmla="*/ 34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0" h="397">
                  <a:moveTo>
                    <a:pt x="0" y="340"/>
                  </a:moveTo>
                  <a:lnTo>
                    <a:pt x="0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226" y="283"/>
                  </a:lnTo>
                  <a:lnTo>
                    <a:pt x="226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510" y="170"/>
                  </a:lnTo>
                  <a:lnTo>
                    <a:pt x="510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283" y="57"/>
                  </a:lnTo>
                  <a:lnTo>
                    <a:pt x="283" y="113"/>
                  </a:lnTo>
                  <a:lnTo>
                    <a:pt x="226" y="113"/>
                  </a:lnTo>
                  <a:lnTo>
                    <a:pt x="226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113" y="283"/>
                  </a:lnTo>
                  <a:lnTo>
                    <a:pt x="56" y="283"/>
                  </a:lnTo>
                  <a:lnTo>
                    <a:pt x="56" y="340"/>
                  </a:lnTo>
                  <a:lnTo>
                    <a:pt x="0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99" name="Freeform 975"/>
            <p:cNvSpPr>
              <a:spLocks/>
            </p:cNvSpPr>
            <p:nvPr/>
          </p:nvSpPr>
          <p:spPr bwMode="auto">
            <a:xfrm>
              <a:off x="5279" y="2060"/>
              <a:ext cx="341" cy="170"/>
            </a:xfrm>
            <a:custGeom>
              <a:avLst/>
              <a:gdLst>
                <a:gd name="T0" fmla="*/ 0 w 341"/>
                <a:gd name="T1" fmla="*/ 113 h 170"/>
                <a:gd name="T2" fmla="*/ 0 w 341"/>
                <a:gd name="T3" fmla="*/ 57 h 170"/>
                <a:gd name="T4" fmla="*/ 114 w 341"/>
                <a:gd name="T5" fmla="*/ 57 h 170"/>
                <a:gd name="T6" fmla="*/ 114 w 341"/>
                <a:gd name="T7" fmla="*/ 0 h 170"/>
                <a:gd name="T8" fmla="*/ 341 w 341"/>
                <a:gd name="T9" fmla="*/ 0 h 170"/>
                <a:gd name="T10" fmla="*/ 341 w 341"/>
                <a:gd name="T11" fmla="*/ 170 h 170"/>
                <a:gd name="T12" fmla="*/ 284 w 341"/>
                <a:gd name="T13" fmla="*/ 170 h 170"/>
                <a:gd name="T14" fmla="*/ 284 w 341"/>
                <a:gd name="T15" fmla="*/ 113 h 170"/>
                <a:gd name="T16" fmla="*/ 0 w 341"/>
                <a:gd name="T17" fmla="*/ 1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" h="170">
                  <a:moveTo>
                    <a:pt x="0" y="113"/>
                  </a:moveTo>
                  <a:lnTo>
                    <a:pt x="0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341" y="0"/>
                  </a:lnTo>
                  <a:lnTo>
                    <a:pt x="341" y="170"/>
                  </a:lnTo>
                  <a:lnTo>
                    <a:pt x="284" y="170"/>
                  </a:lnTo>
                  <a:lnTo>
                    <a:pt x="284" y="113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00" name="Freeform 977"/>
            <p:cNvSpPr>
              <a:spLocks/>
            </p:cNvSpPr>
            <p:nvPr/>
          </p:nvSpPr>
          <p:spPr bwMode="auto">
            <a:xfrm>
              <a:off x="5563" y="1947"/>
              <a:ext cx="227" cy="170"/>
            </a:xfrm>
            <a:custGeom>
              <a:avLst/>
              <a:gdLst>
                <a:gd name="T0" fmla="*/ 0 w 227"/>
                <a:gd name="T1" fmla="*/ 0 h 170"/>
                <a:gd name="T2" fmla="*/ 227 w 227"/>
                <a:gd name="T3" fmla="*/ 0 h 170"/>
                <a:gd name="T4" fmla="*/ 227 w 227"/>
                <a:gd name="T5" fmla="*/ 113 h 170"/>
                <a:gd name="T6" fmla="*/ 170 w 227"/>
                <a:gd name="T7" fmla="*/ 113 h 170"/>
                <a:gd name="T8" fmla="*/ 170 w 227"/>
                <a:gd name="T9" fmla="*/ 170 h 170"/>
                <a:gd name="T10" fmla="*/ 57 w 227"/>
                <a:gd name="T11" fmla="*/ 170 h 170"/>
                <a:gd name="T12" fmla="*/ 57 w 227"/>
                <a:gd name="T13" fmla="*/ 113 h 170"/>
                <a:gd name="T14" fmla="*/ 0 w 227"/>
                <a:gd name="T15" fmla="*/ 113 h 170"/>
                <a:gd name="T16" fmla="*/ 0 w 227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170">
                  <a:moveTo>
                    <a:pt x="0" y="0"/>
                  </a:moveTo>
                  <a:lnTo>
                    <a:pt x="227" y="0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01" name="Freeform 978"/>
            <p:cNvSpPr>
              <a:spLocks/>
            </p:cNvSpPr>
            <p:nvPr/>
          </p:nvSpPr>
          <p:spPr bwMode="auto">
            <a:xfrm>
              <a:off x="5506" y="1550"/>
              <a:ext cx="681" cy="397"/>
            </a:xfrm>
            <a:custGeom>
              <a:avLst/>
              <a:gdLst>
                <a:gd name="T0" fmla="*/ 57 w 681"/>
                <a:gd name="T1" fmla="*/ 340 h 397"/>
                <a:gd name="T2" fmla="*/ 114 w 681"/>
                <a:gd name="T3" fmla="*/ 340 h 397"/>
                <a:gd name="T4" fmla="*/ 114 w 681"/>
                <a:gd name="T5" fmla="*/ 283 h 397"/>
                <a:gd name="T6" fmla="*/ 227 w 681"/>
                <a:gd name="T7" fmla="*/ 283 h 397"/>
                <a:gd name="T8" fmla="*/ 227 w 681"/>
                <a:gd name="T9" fmla="*/ 170 h 397"/>
                <a:gd name="T10" fmla="*/ 114 w 681"/>
                <a:gd name="T11" fmla="*/ 170 h 397"/>
                <a:gd name="T12" fmla="*/ 114 w 681"/>
                <a:gd name="T13" fmla="*/ 113 h 397"/>
                <a:gd name="T14" fmla="*/ 0 w 681"/>
                <a:gd name="T15" fmla="*/ 113 h 397"/>
                <a:gd name="T16" fmla="*/ 0 w 681"/>
                <a:gd name="T17" fmla="*/ 56 h 397"/>
                <a:gd name="T18" fmla="*/ 114 w 681"/>
                <a:gd name="T19" fmla="*/ 56 h 397"/>
                <a:gd name="T20" fmla="*/ 114 w 681"/>
                <a:gd name="T21" fmla="*/ 0 h 397"/>
                <a:gd name="T22" fmla="*/ 511 w 681"/>
                <a:gd name="T23" fmla="*/ 0 h 397"/>
                <a:gd name="T24" fmla="*/ 511 w 681"/>
                <a:gd name="T25" fmla="*/ 56 h 397"/>
                <a:gd name="T26" fmla="*/ 567 w 681"/>
                <a:gd name="T27" fmla="*/ 56 h 397"/>
                <a:gd name="T28" fmla="*/ 567 w 681"/>
                <a:gd name="T29" fmla="*/ 170 h 397"/>
                <a:gd name="T30" fmla="*/ 681 w 681"/>
                <a:gd name="T31" fmla="*/ 170 h 397"/>
                <a:gd name="T32" fmla="*/ 681 w 681"/>
                <a:gd name="T33" fmla="*/ 283 h 397"/>
                <a:gd name="T34" fmla="*/ 567 w 681"/>
                <a:gd name="T35" fmla="*/ 283 h 397"/>
                <a:gd name="T36" fmla="*/ 567 w 681"/>
                <a:gd name="T37" fmla="*/ 340 h 397"/>
                <a:gd name="T38" fmla="*/ 511 w 681"/>
                <a:gd name="T39" fmla="*/ 340 h 397"/>
                <a:gd name="T40" fmla="*/ 511 w 681"/>
                <a:gd name="T41" fmla="*/ 283 h 397"/>
                <a:gd name="T42" fmla="*/ 397 w 681"/>
                <a:gd name="T43" fmla="*/ 283 h 397"/>
                <a:gd name="T44" fmla="*/ 397 w 681"/>
                <a:gd name="T45" fmla="*/ 340 h 397"/>
                <a:gd name="T46" fmla="*/ 454 w 681"/>
                <a:gd name="T47" fmla="*/ 340 h 397"/>
                <a:gd name="T48" fmla="*/ 454 w 681"/>
                <a:gd name="T49" fmla="*/ 397 h 397"/>
                <a:gd name="T50" fmla="*/ 57 w 681"/>
                <a:gd name="T51" fmla="*/ 397 h 397"/>
                <a:gd name="T52" fmla="*/ 57 w 681"/>
                <a:gd name="T53" fmla="*/ 34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1" h="397">
                  <a:moveTo>
                    <a:pt x="57" y="340"/>
                  </a:moveTo>
                  <a:lnTo>
                    <a:pt x="114" y="340"/>
                  </a:lnTo>
                  <a:lnTo>
                    <a:pt x="114" y="283"/>
                  </a:lnTo>
                  <a:lnTo>
                    <a:pt x="227" y="283"/>
                  </a:lnTo>
                  <a:lnTo>
                    <a:pt x="227" y="170"/>
                  </a:lnTo>
                  <a:lnTo>
                    <a:pt x="114" y="17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56"/>
                  </a:lnTo>
                  <a:lnTo>
                    <a:pt x="114" y="56"/>
                  </a:lnTo>
                  <a:lnTo>
                    <a:pt x="114" y="0"/>
                  </a:lnTo>
                  <a:lnTo>
                    <a:pt x="511" y="0"/>
                  </a:lnTo>
                  <a:lnTo>
                    <a:pt x="511" y="56"/>
                  </a:lnTo>
                  <a:lnTo>
                    <a:pt x="567" y="56"/>
                  </a:lnTo>
                  <a:lnTo>
                    <a:pt x="567" y="170"/>
                  </a:lnTo>
                  <a:lnTo>
                    <a:pt x="681" y="170"/>
                  </a:lnTo>
                  <a:lnTo>
                    <a:pt x="681" y="283"/>
                  </a:lnTo>
                  <a:lnTo>
                    <a:pt x="567" y="283"/>
                  </a:lnTo>
                  <a:lnTo>
                    <a:pt x="567" y="340"/>
                  </a:lnTo>
                  <a:lnTo>
                    <a:pt x="511" y="340"/>
                  </a:lnTo>
                  <a:lnTo>
                    <a:pt x="511" y="283"/>
                  </a:lnTo>
                  <a:lnTo>
                    <a:pt x="397" y="283"/>
                  </a:lnTo>
                  <a:lnTo>
                    <a:pt x="397" y="340"/>
                  </a:lnTo>
                  <a:lnTo>
                    <a:pt x="454" y="340"/>
                  </a:lnTo>
                  <a:lnTo>
                    <a:pt x="454" y="397"/>
                  </a:lnTo>
                  <a:lnTo>
                    <a:pt x="57" y="397"/>
                  </a:lnTo>
                  <a:lnTo>
                    <a:pt x="57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02" name="Freeform 979"/>
            <p:cNvSpPr>
              <a:spLocks/>
            </p:cNvSpPr>
            <p:nvPr/>
          </p:nvSpPr>
          <p:spPr bwMode="auto">
            <a:xfrm>
              <a:off x="5393" y="1323"/>
              <a:ext cx="283" cy="340"/>
            </a:xfrm>
            <a:custGeom>
              <a:avLst/>
              <a:gdLst>
                <a:gd name="T0" fmla="*/ 227 w 283"/>
                <a:gd name="T1" fmla="*/ 283 h 340"/>
                <a:gd name="T2" fmla="*/ 227 w 283"/>
                <a:gd name="T3" fmla="*/ 227 h 340"/>
                <a:gd name="T4" fmla="*/ 283 w 283"/>
                <a:gd name="T5" fmla="*/ 227 h 340"/>
                <a:gd name="T6" fmla="*/ 283 w 283"/>
                <a:gd name="T7" fmla="*/ 113 h 340"/>
                <a:gd name="T8" fmla="*/ 170 w 283"/>
                <a:gd name="T9" fmla="*/ 113 h 340"/>
                <a:gd name="T10" fmla="*/ 170 w 283"/>
                <a:gd name="T11" fmla="*/ 0 h 340"/>
                <a:gd name="T12" fmla="*/ 0 w 283"/>
                <a:gd name="T13" fmla="*/ 0 h 340"/>
                <a:gd name="T14" fmla="*/ 0 w 283"/>
                <a:gd name="T15" fmla="*/ 113 h 340"/>
                <a:gd name="T16" fmla="*/ 57 w 283"/>
                <a:gd name="T17" fmla="*/ 113 h 340"/>
                <a:gd name="T18" fmla="*/ 57 w 283"/>
                <a:gd name="T19" fmla="*/ 170 h 340"/>
                <a:gd name="T20" fmla="*/ 57 w 283"/>
                <a:gd name="T21" fmla="*/ 340 h 340"/>
                <a:gd name="T22" fmla="*/ 113 w 283"/>
                <a:gd name="T23" fmla="*/ 340 h 340"/>
                <a:gd name="T24" fmla="*/ 113 w 283"/>
                <a:gd name="T25" fmla="*/ 283 h 340"/>
                <a:gd name="T26" fmla="*/ 227 w 283"/>
                <a:gd name="T27" fmla="*/ 28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3" h="340">
                  <a:moveTo>
                    <a:pt x="227" y="283"/>
                  </a:moveTo>
                  <a:lnTo>
                    <a:pt x="227" y="227"/>
                  </a:lnTo>
                  <a:lnTo>
                    <a:pt x="283" y="227"/>
                  </a:lnTo>
                  <a:lnTo>
                    <a:pt x="283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227" y="28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03" name="Rectangle 980"/>
            <p:cNvSpPr>
              <a:spLocks noChangeArrowheads="1"/>
            </p:cNvSpPr>
            <p:nvPr/>
          </p:nvSpPr>
          <p:spPr bwMode="auto">
            <a:xfrm>
              <a:off x="5336" y="1493"/>
              <a:ext cx="57" cy="113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04" name="Freeform 981"/>
            <p:cNvSpPr>
              <a:spLocks/>
            </p:cNvSpPr>
            <p:nvPr/>
          </p:nvSpPr>
          <p:spPr bwMode="auto">
            <a:xfrm>
              <a:off x="5563" y="1323"/>
              <a:ext cx="283" cy="227"/>
            </a:xfrm>
            <a:custGeom>
              <a:avLst/>
              <a:gdLst>
                <a:gd name="T0" fmla="*/ 0 w 283"/>
                <a:gd name="T1" fmla="*/ 0 h 227"/>
                <a:gd name="T2" fmla="*/ 170 w 283"/>
                <a:gd name="T3" fmla="*/ 0 h 227"/>
                <a:gd name="T4" fmla="*/ 170 w 283"/>
                <a:gd name="T5" fmla="*/ 57 h 227"/>
                <a:gd name="T6" fmla="*/ 227 w 283"/>
                <a:gd name="T7" fmla="*/ 57 h 227"/>
                <a:gd name="T8" fmla="*/ 227 w 283"/>
                <a:gd name="T9" fmla="*/ 113 h 227"/>
                <a:gd name="T10" fmla="*/ 283 w 283"/>
                <a:gd name="T11" fmla="*/ 113 h 227"/>
                <a:gd name="T12" fmla="*/ 283 w 283"/>
                <a:gd name="T13" fmla="*/ 170 h 227"/>
                <a:gd name="T14" fmla="*/ 170 w 283"/>
                <a:gd name="T15" fmla="*/ 170 h 227"/>
                <a:gd name="T16" fmla="*/ 170 w 283"/>
                <a:gd name="T17" fmla="*/ 227 h 227"/>
                <a:gd name="T18" fmla="*/ 113 w 283"/>
                <a:gd name="T19" fmla="*/ 227 h 227"/>
                <a:gd name="T20" fmla="*/ 113 w 283"/>
                <a:gd name="T21" fmla="*/ 113 h 227"/>
                <a:gd name="T22" fmla="*/ 0 w 283"/>
                <a:gd name="T23" fmla="*/ 113 h 227"/>
                <a:gd name="T24" fmla="*/ 0 w 283"/>
                <a:gd name="T2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227">
                  <a:moveTo>
                    <a:pt x="0" y="0"/>
                  </a:moveTo>
                  <a:lnTo>
                    <a:pt x="170" y="0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113"/>
                  </a:lnTo>
                  <a:lnTo>
                    <a:pt x="283" y="113"/>
                  </a:lnTo>
                  <a:lnTo>
                    <a:pt x="283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05" name="Freeform 1109"/>
            <p:cNvSpPr>
              <a:spLocks/>
            </p:cNvSpPr>
            <p:nvPr/>
          </p:nvSpPr>
          <p:spPr bwMode="auto">
            <a:xfrm>
              <a:off x="573" y="5689"/>
              <a:ext cx="340" cy="113"/>
            </a:xfrm>
            <a:custGeom>
              <a:avLst/>
              <a:gdLst>
                <a:gd name="T0" fmla="*/ 284 w 340"/>
                <a:gd name="T1" fmla="*/ 113 h 113"/>
                <a:gd name="T2" fmla="*/ 0 w 340"/>
                <a:gd name="T3" fmla="*/ 113 h 113"/>
                <a:gd name="T4" fmla="*/ 0 w 340"/>
                <a:gd name="T5" fmla="*/ 57 h 113"/>
                <a:gd name="T6" fmla="*/ 57 w 340"/>
                <a:gd name="T7" fmla="*/ 57 h 113"/>
                <a:gd name="T8" fmla="*/ 57 w 340"/>
                <a:gd name="T9" fmla="*/ 0 h 113"/>
                <a:gd name="T10" fmla="*/ 340 w 340"/>
                <a:gd name="T11" fmla="*/ 0 h 113"/>
                <a:gd name="T12" fmla="*/ 340 w 340"/>
                <a:gd name="T13" fmla="*/ 57 h 113"/>
                <a:gd name="T14" fmla="*/ 284 w 340"/>
                <a:gd name="T15" fmla="*/ 57 h 113"/>
                <a:gd name="T16" fmla="*/ 284 w 340"/>
                <a:gd name="T17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113">
                  <a:moveTo>
                    <a:pt x="284" y="113"/>
                  </a:moveTo>
                  <a:lnTo>
                    <a:pt x="0" y="113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284" y="57"/>
                  </a:lnTo>
                  <a:lnTo>
                    <a:pt x="284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99" name="Group 1113"/>
          <p:cNvGrpSpPr>
            <a:grpSpLocks/>
          </p:cNvGrpSpPr>
          <p:nvPr/>
        </p:nvGrpSpPr>
        <p:grpSpPr bwMode="auto">
          <a:xfrm>
            <a:off x="366866" y="6131061"/>
            <a:ext cx="5363315" cy="2764586"/>
            <a:chOff x="630" y="2032"/>
            <a:chExt cx="6435" cy="3317"/>
          </a:xfrm>
        </p:grpSpPr>
        <p:sp>
          <p:nvSpPr>
            <p:cNvPr id="342" name="Freeform 1114"/>
            <p:cNvSpPr>
              <a:spLocks/>
            </p:cNvSpPr>
            <p:nvPr/>
          </p:nvSpPr>
          <p:spPr bwMode="auto">
            <a:xfrm>
              <a:off x="630" y="2032"/>
              <a:ext cx="6407" cy="3317"/>
            </a:xfrm>
            <a:custGeom>
              <a:avLst/>
              <a:gdLst>
                <a:gd name="T0" fmla="*/ 0 w 6407"/>
                <a:gd name="T1" fmla="*/ 3317 h 3317"/>
                <a:gd name="T2" fmla="*/ 3402 w 6407"/>
                <a:gd name="T3" fmla="*/ 1786 h 3317"/>
                <a:gd name="T4" fmla="*/ 5103 w 6407"/>
                <a:gd name="T5" fmla="*/ 1786 h 3317"/>
                <a:gd name="T6" fmla="*/ 6407 w 6407"/>
                <a:gd name="T7" fmla="*/ 0 h 3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07" h="3317">
                  <a:moveTo>
                    <a:pt x="0" y="3317"/>
                  </a:moveTo>
                  <a:lnTo>
                    <a:pt x="3402" y="1786"/>
                  </a:lnTo>
                  <a:lnTo>
                    <a:pt x="5103" y="1786"/>
                  </a:lnTo>
                  <a:lnTo>
                    <a:pt x="6407" y="0"/>
                  </a:lnTo>
                </a:path>
              </a:pathLst>
            </a:cu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3" name="Freeform 1115"/>
            <p:cNvSpPr>
              <a:spLocks/>
            </p:cNvSpPr>
            <p:nvPr/>
          </p:nvSpPr>
          <p:spPr bwMode="auto">
            <a:xfrm>
              <a:off x="6243" y="3109"/>
              <a:ext cx="822" cy="227"/>
            </a:xfrm>
            <a:custGeom>
              <a:avLst/>
              <a:gdLst>
                <a:gd name="T0" fmla="*/ 0 w 822"/>
                <a:gd name="T1" fmla="*/ 0 h 227"/>
                <a:gd name="T2" fmla="*/ 227 w 822"/>
                <a:gd name="T3" fmla="*/ 227 h 227"/>
                <a:gd name="T4" fmla="*/ 822 w 822"/>
                <a:gd name="T5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2" h="227">
                  <a:moveTo>
                    <a:pt x="0" y="0"/>
                  </a:moveTo>
                  <a:lnTo>
                    <a:pt x="227" y="227"/>
                  </a:lnTo>
                  <a:lnTo>
                    <a:pt x="822" y="227"/>
                  </a:lnTo>
                </a:path>
              </a:pathLst>
            </a:cu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07" name="Group 315"/>
          <p:cNvGrpSpPr>
            <a:grpSpLocks/>
          </p:cNvGrpSpPr>
          <p:nvPr/>
        </p:nvGrpSpPr>
        <p:grpSpPr bwMode="auto">
          <a:xfrm>
            <a:off x="6421792" y="4616216"/>
            <a:ext cx="5292471" cy="4819899"/>
            <a:chOff x="630" y="76"/>
            <a:chExt cx="6350" cy="5783"/>
          </a:xfrm>
        </p:grpSpPr>
        <p:sp>
          <p:nvSpPr>
            <p:cNvPr id="453" name="Rectangle 134"/>
            <p:cNvSpPr>
              <a:spLocks noChangeArrowheads="1"/>
            </p:cNvSpPr>
            <p:nvPr/>
          </p:nvSpPr>
          <p:spPr bwMode="auto">
            <a:xfrm>
              <a:off x="3238" y="2344"/>
              <a:ext cx="114" cy="113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54" name="Freeform 137"/>
            <p:cNvSpPr>
              <a:spLocks/>
            </p:cNvSpPr>
            <p:nvPr/>
          </p:nvSpPr>
          <p:spPr bwMode="auto">
            <a:xfrm>
              <a:off x="3578" y="2797"/>
              <a:ext cx="227" cy="227"/>
            </a:xfrm>
            <a:custGeom>
              <a:avLst/>
              <a:gdLst>
                <a:gd name="T0" fmla="*/ 227 w 227"/>
                <a:gd name="T1" fmla="*/ 0 h 227"/>
                <a:gd name="T2" fmla="*/ 227 w 227"/>
                <a:gd name="T3" fmla="*/ 227 h 227"/>
                <a:gd name="T4" fmla="*/ 0 w 227"/>
                <a:gd name="T5" fmla="*/ 227 h 227"/>
                <a:gd name="T6" fmla="*/ 0 w 227"/>
                <a:gd name="T7" fmla="*/ 114 h 227"/>
                <a:gd name="T8" fmla="*/ 114 w 227"/>
                <a:gd name="T9" fmla="*/ 114 h 227"/>
                <a:gd name="T10" fmla="*/ 114 w 227"/>
                <a:gd name="T11" fmla="*/ 0 h 227"/>
                <a:gd name="T12" fmla="*/ 227 w 227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7">
                  <a:moveTo>
                    <a:pt x="227" y="0"/>
                  </a:moveTo>
                  <a:lnTo>
                    <a:pt x="227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55" name="Rectangle 138"/>
            <p:cNvSpPr>
              <a:spLocks noChangeArrowheads="1"/>
            </p:cNvSpPr>
            <p:nvPr/>
          </p:nvSpPr>
          <p:spPr bwMode="auto">
            <a:xfrm>
              <a:off x="3919" y="2911"/>
              <a:ext cx="113" cy="226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56" name="Rectangle 139"/>
            <p:cNvSpPr>
              <a:spLocks noChangeArrowheads="1"/>
            </p:cNvSpPr>
            <p:nvPr/>
          </p:nvSpPr>
          <p:spPr bwMode="auto">
            <a:xfrm>
              <a:off x="4712" y="4385"/>
              <a:ext cx="114" cy="227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57" name="Rectangle 140"/>
            <p:cNvSpPr>
              <a:spLocks noChangeArrowheads="1"/>
            </p:cNvSpPr>
            <p:nvPr/>
          </p:nvSpPr>
          <p:spPr bwMode="auto">
            <a:xfrm>
              <a:off x="4712" y="4158"/>
              <a:ext cx="114" cy="113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58" name="Freeform 141"/>
            <p:cNvSpPr>
              <a:spLocks/>
            </p:cNvSpPr>
            <p:nvPr/>
          </p:nvSpPr>
          <p:spPr bwMode="auto">
            <a:xfrm>
              <a:off x="2898" y="4612"/>
              <a:ext cx="794" cy="907"/>
            </a:xfrm>
            <a:custGeom>
              <a:avLst/>
              <a:gdLst>
                <a:gd name="T0" fmla="*/ 227 w 794"/>
                <a:gd name="T1" fmla="*/ 907 h 907"/>
                <a:gd name="T2" fmla="*/ 567 w 794"/>
                <a:gd name="T3" fmla="*/ 907 h 907"/>
                <a:gd name="T4" fmla="*/ 567 w 794"/>
                <a:gd name="T5" fmla="*/ 453 h 907"/>
                <a:gd name="T6" fmla="*/ 680 w 794"/>
                <a:gd name="T7" fmla="*/ 453 h 907"/>
                <a:gd name="T8" fmla="*/ 680 w 794"/>
                <a:gd name="T9" fmla="*/ 340 h 907"/>
                <a:gd name="T10" fmla="*/ 794 w 794"/>
                <a:gd name="T11" fmla="*/ 340 h 907"/>
                <a:gd name="T12" fmla="*/ 794 w 794"/>
                <a:gd name="T13" fmla="*/ 0 h 907"/>
                <a:gd name="T14" fmla="*/ 680 w 794"/>
                <a:gd name="T15" fmla="*/ 0 h 907"/>
                <a:gd name="T16" fmla="*/ 680 w 794"/>
                <a:gd name="T17" fmla="*/ 226 h 907"/>
                <a:gd name="T18" fmla="*/ 567 w 794"/>
                <a:gd name="T19" fmla="*/ 226 h 907"/>
                <a:gd name="T20" fmla="*/ 567 w 794"/>
                <a:gd name="T21" fmla="*/ 340 h 907"/>
                <a:gd name="T22" fmla="*/ 454 w 794"/>
                <a:gd name="T23" fmla="*/ 340 h 907"/>
                <a:gd name="T24" fmla="*/ 454 w 794"/>
                <a:gd name="T25" fmla="*/ 567 h 907"/>
                <a:gd name="T26" fmla="*/ 227 w 794"/>
                <a:gd name="T27" fmla="*/ 567 h 907"/>
                <a:gd name="T28" fmla="*/ 227 w 794"/>
                <a:gd name="T29" fmla="*/ 453 h 907"/>
                <a:gd name="T30" fmla="*/ 113 w 794"/>
                <a:gd name="T31" fmla="*/ 453 h 907"/>
                <a:gd name="T32" fmla="*/ 113 w 794"/>
                <a:gd name="T33" fmla="*/ 567 h 907"/>
                <a:gd name="T34" fmla="*/ 0 w 794"/>
                <a:gd name="T35" fmla="*/ 567 h 907"/>
                <a:gd name="T36" fmla="*/ 0 w 794"/>
                <a:gd name="T37" fmla="*/ 680 h 907"/>
                <a:gd name="T38" fmla="*/ 227 w 794"/>
                <a:gd name="T39" fmla="*/ 680 h 907"/>
                <a:gd name="T40" fmla="*/ 227 w 794"/>
                <a:gd name="T41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94" h="907">
                  <a:moveTo>
                    <a:pt x="227" y="907"/>
                  </a:moveTo>
                  <a:lnTo>
                    <a:pt x="567" y="907"/>
                  </a:lnTo>
                  <a:lnTo>
                    <a:pt x="567" y="453"/>
                  </a:lnTo>
                  <a:lnTo>
                    <a:pt x="680" y="453"/>
                  </a:lnTo>
                  <a:lnTo>
                    <a:pt x="680" y="340"/>
                  </a:lnTo>
                  <a:lnTo>
                    <a:pt x="794" y="340"/>
                  </a:lnTo>
                  <a:lnTo>
                    <a:pt x="794" y="0"/>
                  </a:lnTo>
                  <a:lnTo>
                    <a:pt x="680" y="0"/>
                  </a:lnTo>
                  <a:lnTo>
                    <a:pt x="680" y="226"/>
                  </a:lnTo>
                  <a:lnTo>
                    <a:pt x="567" y="226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454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113" y="453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227" y="680"/>
                  </a:lnTo>
                  <a:lnTo>
                    <a:pt x="227" y="90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59" name="Freeform 142"/>
            <p:cNvSpPr>
              <a:spLocks/>
            </p:cNvSpPr>
            <p:nvPr/>
          </p:nvSpPr>
          <p:spPr bwMode="auto">
            <a:xfrm>
              <a:off x="1764" y="5179"/>
              <a:ext cx="794" cy="567"/>
            </a:xfrm>
            <a:custGeom>
              <a:avLst/>
              <a:gdLst>
                <a:gd name="T0" fmla="*/ 680 w 794"/>
                <a:gd name="T1" fmla="*/ 567 h 567"/>
                <a:gd name="T2" fmla="*/ 0 w 794"/>
                <a:gd name="T3" fmla="*/ 567 h 567"/>
                <a:gd name="T4" fmla="*/ 0 w 794"/>
                <a:gd name="T5" fmla="*/ 340 h 567"/>
                <a:gd name="T6" fmla="*/ 113 w 794"/>
                <a:gd name="T7" fmla="*/ 340 h 567"/>
                <a:gd name="T8" fmla="*/ 113 w 794"/>
                <a:gd name="T9" fmla="*/ 226 h 567"/>
                <a:gd name="T10" fmla="*/ 227 w 794"/>
                <a:gd name="T11" fmla="*/ 226 h 567"/>
                <a:gd name="T12" fmla="*/ 227 w 794"/>
                <a:gd name="T13" fmla="*/ 113 h 567"/>
                <a:gd name="T14" fmla="*/ 340 w 794"/>
                <a:gd name="T15" fmla="*/ 113 h 567"/>
                <a:gd name="T16" fmla="*/ 340 w 794"/>
                <a:gd name="T17" fmla="*/ 0 h 567"/>
                <a:gd name="T18" fmla="*/ 454 w 794"/>
                <a:gd name="T19" fmla="*/ 0 h 567"/>
                <a:gd name="T20" fmla="*/ 454 w 794"/>
                <a:gd name="T21" fmla="*/ 113 h 567"/>
                <a:gd name="T22" fmla="*/ 680 w 794"/>
                <a:gd name="T23" fmla="*/ 113 h 567"/>
                <a:gd name="T24" fmla="*/ 680 w 794"/>
                <a:gd name="T25" fmla="*/ 226 h 567"/>
                <a:gd name="T26" fmla="*/ 794 w 794"/>
                <a:gd name="T27" fmla="*/ 226 h 567"/>
                <a:gd name="T28" fmla="*/ 794 w 794"/>
                <a:gd name="T29" fmla="*/ 340 h 567"/>
                <a:gd name="T30" fmla="*/ 794 w 794"/>
                <a:gd name="T31" fmla="*/ 453 h 567"/>
                <a:gd name="T32" fmla="*/ 680 w 794"/>
                <a:gd name="T33" fmla="*/ 453 h 567"/>
                <a:gd name="T34" fmla="*/ 680 w 794"/>
                <a:gd name="T35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94" h="567">
                  <a:moveTo>
                    <a:pt x="680" y="567"/>
                  </a:moveTo>
                  <a:lnTo>
                    <a:pt x="0" y="567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226"/>
                  </a:lnTo>
                  <a:lnTo>
                    <a:pt x="227" y="226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680" y="113"/>
                  </a:lnTo>
                  <a:lnTo>
                    <a:pt x="680" y="226"/>
                  </a:lnTo>
                  <a:lnTo>
                    <a:pt x="794" y="226"/>
                  </a:lnTo>
                  <a:lnTo>
                    <a:pt x="794" y="340"/>
                  </a:lnTo>
                  <a:lnTo>
                    <a:pt x="794" y="453"/>
                  </a:lnTo>
                  <a:lnTo>
                    <a:pt x="680" y="453"/>
                  </a:lnTo>
                  <a:lnTo>
                    <a:pt x="680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0" name="Rectangle 143"/>
            <p:cNvSpPr>
              <a:spLocks noChangeArrowheads="1"/>
            </p:cNvSpPr>
            <p:nvPr/>
          </p:nvSpPr>
          <p:spPr bwMode="auto">
            <a:xfrm>
              <a:off x="2898" y="5519"/>
              <a:ext cx="113" cy="113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1" name="Rectangle 144"/>
            <p:cNvSpPr>
              <a:spLocks noChangeArrowheads="1"/>
            </p:cNvSpPr>
            <p:nvPr/>
          </p:nvSpPr>
          <p:spPr bwMode="auto">
            <a:xfrm>
              <a:off x="2671" y="5405"/>
              <a:ext cx="113" cy="113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2" name="Rectangle 145"/>
            <p:cNvSpPr>
              <a:spLocks noChangeArrowheads="1"/>
            </p:cNvSpPr>
            <p:nvPr/>
          </p:nvSpPr>
          <p:spPr bwMode="auto">
            <a:xfrm>
              <a:off x="2671" y="5746"/>
              <a:ext cx="113" cy="113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3" name="Freeform 146"/>
            <p:cNvSpPr>
              <a:spLocks/>
            </p:cNvSpPr>
            <p:nvPr/>
          </p:nvSpPr>
          <p:spPr bwMode="auto">
            <a:xfrm>
              <a:off x="5960" y="3818"/>
              <a:ext cx="340" cy="227"/>
            </a:xfrm>
            <a:custGeom>
              <a:avLst/>
              <a:gdLst>
                <a:gd name="T0" fmla="*/ 113 w 340"/>
                <a:gd name="T1" fmla="*/ 0 h 227"/>
                <a:gd name="T2" fmla="*/ 113 w 340"/>
                <a:gd name="T3" fmla="*/ 113 h 227"/>
                <a:gd name="T4" fmla="*/ 0 w 340"/>
                <a:gd name="T5" fmla="*/ 113 h 227"/>
                <a:gd name="T6" fmla="*/ 0 w 340"/>
                <a:gd name="T7" fmla="*/ 227 h 227"/>
                <a:gd name="T8" fmla="*/ 340 w 340"/>
                <a:gd name="T9" fmla="*/ 227 h 227"/>
                <a:gd name="T10" fmla="*/ 340 w 340"/>
                <a:gd name="T11" fmla="*/ 113 h 227"/>
                <a:gd name="T12" fmla="*/ 227 w 340"/>
                <a:gd name="T13" fmla="*/ 113 h 227"/>
                <a:gd name="T14" fmla="*/ 227 w 340"/>
                <a:gd name="T15" fmla="*/ 0 h 227"/>
                <a:gd name="T16" fmla="*/ 113 w 340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227">
                  <a:moveTo>
                    <a:pt x="113" y="0"/>
                  </a:moveTo>
                  <a:lnTo>
                    <a:pt x="113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340" y="227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4" name="Rectangle 147"/>
            <p:cNvSpPr>
              <a:spLocks noChangeArrowheads="1"/>
            </p:cNvSpPr>
            <p:nvPr/>
          </p:nvSpPr>
          <p:spPr bwMode="auto">
            <a:xfrm>
              <a:off x="6300" y="3591"/>
              <a:ext cx="113" cy="113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5" name="Freeform 149"/>
            <p:cNvSpPr>
              <a:spLocks/>
            </p:cNvSpPr>
            <p:nvPr/>
          </p:nvSpPr>
          <p:spPr bwMode="auto">
            <a:xfrm>
              <a:off x="6300" y="3704"/>
              <a:ext cx="680" cy="681"/>
            </a:xfrm>
            <a:custGeom>
              <a:avLst/>
              <a:gdLst>
                <a:gd name="T0" fmla="*/ 680 w 680"/>
                <a:gd name="T1" fmla="*/ 567 h 681"/>
                <a:gd name="T2" fmla="*/ 340 w 680"/>
                <a:gd name="T3" fmla="*/ 567 h 681"/>
                <a:gd name="T4" fmla="*/ 340 w 680"/>
                <a:gd name="T5" fmla="*/ 681 h 681"/>
                <a:gd name="T6" fmla="*/ 113 w 680"/>
                <a:gd name="T7" fmla="*/ 681 h 681"/>
                <a:gd name="T8" fmla="*/ 0 w 680"/>
                <a:gd name="T9" fmla="*/ 681 h 681"/>
                <a:gd name="T10" fmla="*/ 0 w 680"/>
                <a:gd name="T11" fmla="*/ 567 h 681"/>
                <a:gd name="T12" fmla="*/ 113 w 680"/>
                <a:gd name="T13" fmla="*/ 567 h 681"/>
                <a:gd name="T14" fmla="*/ 113 w 680"/>
                <a:gd name="T15" fmla="*/ 227 h 681"/>
                <a:gd name="T16" fmla="*/ 113 w 680"/>
                <a:gd name="T17" fmla="*/ 0 h 681"/>
                <a:gd name="T18" fmla="*/ 227 w 680"/>
                <a:gd name="T19" fmla="*/ 0 h 681"/>
                <a:gd name="T20" fmla="*/ 227 w 680"/>
                <a:gd name="T21" fmla="*/ 227 h 681"/>
                <a:gd name="T22" fmla="*/ 340 w 680"/>
                <a:gd name="T23" fmla="*/ 227 h 681"/>
                <a:gd name="T24" fmla="*/ 340 w 680"/>
                <a:gd name="T25" fmla="*/ 341 h 681"/>
                <a:gd name="T26" fmla="*/ 454 w 680"/>
                <a:gd name="T27" fmla="*/ 341 h 681"/>
                <a:gd name="T28" fmla="*/ 454 w 680"/>
                <a:gd name="T29" fmla="*/ 454 h 681"/>
                <a:gd name="T30" fmla="*/ 680 w 680"/>
                <a:gd name="T31" fmla="*/ 454 h 681"/>
                <a:gd name="T32" fmla="*/ 680 w 680"/>
                <a:gd name="T33" fmla="*/ 567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0" h="681">
                  <a:moveTo>
                    <a:pt x="680" y="567"/>
                  </a:moveTo>
                  <a:lnTo>
                    <a:pt x="340" y="567"/>
                  </a:lnTo>
                  <a:lnTo>
                    <a:pt x="340" y="681"/>
                  </a:lnTo>
                  <a:lnTo>
                    <a:pt x="113" y="681"/>
                  </a:lnTo>
                  <a:lnTo>
                    <a:pt x="0" y="681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227" y="0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341"/>
                  </a:lnTo>
                  <a:lnTo>
                    <a:pt x="454" y="341"/>
                  </a:lnTo>
                  <a:lnTo>
                    <a:pt x="454" y="454"/>
                  </a:lnTo>
                  <a:lnTo>
                    <a:pt x="680" y="454"/>
                  </a:lnTo>
                  <a:lnTo>
                    <a:pt x="680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6" name="Rectangle 150"/>
            <p:cNvSpPr>
              <a:spLocks noChangeArrowheads="1"/>
            </p:cNvSpPr>
            <p:nvPr/>
          </p:nvSpPr>
          <p:spPr bwMode="auto">
            <a:xfrm>
              <a:off x="6640" y="3024"/>
              <a:ext cx="114" cy="113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7" name="Rectangle 151"/>
            <p:cNvSpPr>
              <a:spLocks noChangeArrowheads="1"/>
            </p:cNvSpPr>
            <p:nvPr/>
          </p:nvSpPr>
          <p:spPr bwMode="auto">
            <a:xfrm>
              <a:off x="6754" y="2911"/>
              <a:ext cx="114" cy="113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8" name="Rectangle 152"/>
            <p:cNvSpPr>
              <a:spLocks noChangeArrowheads="1"/>
            </p:cNvSpPr>
            <p:nvPr/>
          </p:nvSpPr>
          <p:spPr bwMode="auto">
            <a:xfrm>
              <a:off x="5053" y="1210"/>
              <a:ext cx="226" cy="113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9" name="Freeform 153"/>
            <p:cNvSpPr>
              <a:spLocks/>
            </p:cNvSpPr>
            <p:nvPr/>
          </p:nvSpPr>
          <p:spPr bwMode="auto">
            <a:xfrm>
              <a:off x="5393" y="1323"/>
              <a:ext cx="227" cy="340"/>
            </a:xfrm>
            <a:custGeom>
              <a:avLst/>
              <a:gdLst>
                <a:gd name="T0" fmla="*/ 113 w 227"/>
                <a:gd name="T1" fmla="*/ 0 h 340"/>
                <a:gd name="T2" fmla="*/ 113 w 227"/>
                <a:gd name="T3" fmla="*/ 113 h 340"/>
                <a:gd name="T4" fmla="*/ 227 w 227"/>
                <a:gd name="T5" fmla="*/ 113 h 340"/>
                <a:gd name="T6" fmla="*/ 227 w 227"/>
                <a:gd name="T7" fmla="*/ 227 h 340"/>
                <a:gd name="T8" fmla="*/ 113 w 227"/>
                <a:gd name="T9" fmla="*/ 227 h 340"/>
                <a:gd name="T10" fmla="*/ 113 w 227"/>
                <a:gd name="T11" fmla="*/ 340 h 340"/>
                <a:gd name="T12" fmla="*/ 0 w 227"/>
                <a:gd name="T13" fmla="*/ 340 h 340"/>
                <a:gd name="T14" fmla="*/ 0 w 227"/>
                <a:gd name="T15" fmla="*/ 0 h 340"/>
                <a:gd name="T16" fmla="*/ 113 w 227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340">
                  <a:moveTo>
                    <a:pt x="113" y="0"/>
                  </a:moveTo>
                  <a:lnTo>
                    <a:pt x="113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0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70" name="Freeform 154"/>
            <p:cNvSpPr>
              <a:spLocks/>
            </p:cNvSpPr>
            <p:nvPr/>
          </p:nvSpPr>
          <p:spPr bwMode="auto">
            <a:xfrm>
              <a:off x="5506" y="1323"/>
              <a:ext cx="340" cy="227"/>
            </a:xfrm>
            <a:custGeom>
              <a:avLst/>
              <a:gdLst>
                <a:gd name="T0" fmla="*/ 0 w 340"/>
                <a:gd name="T1" fmla="*/ 0 h 227"/>
                <a:gd name="T2" fmla="*/ 340 w 340"/>
                <a:gd name="T3" fmla="*/ 0 h 227"/>
                <a:gd name="T4" fmla="*/ 340 w 340"/>
                <a:gd name="T5" fmla="*/ 113 h 227"/>
                <a:gd name="T6" fmla="*/ 227 w 340"/>
                <a:gd name="T7" fmla="*/ 113 h 227"/>
                <a:gd name="T8" fmla="*/ 227 w 340"/>
                <a:gd name="T9" fmla="*/ 227 h 227"/>
                <a:gd name="T10" fmla="*/ 114 w 340"/>
                <a:gd name="T11" fmla="*/ 227 h 227"/>
                <a:gd name="T12" fmla="*/ 114 w 340"/>
                <a:gd name="T13" fmla="*/ 113 h 227"/>
                <a:gd name="T14" fmla="*/ 0 w 340"/>
                <a:gd name="T15" fmla="*/ 113 h 227"/>
                <a:gd name="T16" fmla="*/ 0 w 340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227">
                  <a:moveTo>
                    <a:pt x="0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114" y="227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71" name="Freeform 155"/>
            <p:cNvSpPr>
              <a:spLocks/>
            </p:cNvSpPr>
            <p:nvPr/>
          </p:nvSpPr>
          <p:spPr bwMode="auto">
            <a:xfrm>
              <a:off x="5506" y="1550"/>
              <a:ext cx="681" cy="453"/>
            </a:xfrm>
            <a:custGeom>
              <a:avLst/>
              <a:gdLst>
                <a:gd name="T0" fmla="*/ 0 w 681"/>
                <a:gd name="T1" fmla="*/ 0 h 453"/>
                <a:gd name="T2" fmla="*/ 454 w 681"/>
                <a:gd name="T3" fmla="*/ 0 h 453"/>
                <a:gd name="T4" fmla="*/ 454 w 681"/>
                <a:gd name="T5" fmla="*/ 113 h 453"/>
                <a:gd name="T6" fmla="*/ 681 w 681"/>
                <a:gd name="T7" fmla="*/ 113 h 453"/>
                <a:gd name="T8" fmla="*/ 681 w 681"/>
                <a:gd name="T9" fmla="*/ 340 h 453"/>
                <a:gd name="T10" fmla="*/ 454 w 681"/>
                <a:gd name="T11" fmla="*/ 340 h 453"/>
                <a:gd name="T12" fmla="*/ 454 w 681"/>
                <a:gd name="T13" fmla="*/ 453 h 453"/>
                <a:gd name="T14" fmla="*/ 227 w 681"/>
                <a:gd name="T15" fmla="*/ 453 h 453"/>
                <a:gd name="T16" fmla="*/ 227 w 681"/>
                <a:gd name="T17" fmla="*/ 340 h 453"/>
                <a:gd name="T18" fmla="*/ 114 w 681"/>
                <a:gd name="T19" fmla="*/ 340 h 453"/>
                <a:gd name="T20" fmla="*/ 114 w 681"/>
                <a:gd name="T21" fmla="*/ 227 h 453"/>
                <a:gd name="T22" fmla="*/ 227 w 681"/>
                <a:gd name="T23" fmla="*/ 227 h 453"/>
                <a:gd name="T24" fmla="*/ 227 w 681"/>
                <a:gd name="T25" fmla="*/ 113 h 453"/>
                <a:gd name="T26" fmla="*/ 0 w 681"/>
                <a:gd name="T27" fmla="*/ 113 h 453"/>
                <a:gd name="T28" fmla="*/ 0 w 681"/>
                <a:gd name="T29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1" h="453">
                  <a:moveTo>
                    <a:pt x="0" y="0"/>
                  </a:moveTo>
                  <a:lnTo>
                    <a:pt x="454" y="0"/>
                  </a:lnTo>
                  <a:lnTo>
                    <a:pt x="454" y="113"/>
                  </a:lnTo>
                  <a:lnTo>
                    <a:pt x="681" y="113"/>
                  </a:lnTo>
                  <a:lnTo>
                    <a:pt x="681" y="340"/>
                  </a:lnTo>
                  <a:lnTo>
                    <a:pt x="454" y="340"/>
                  </a:lnTo>
                  <a:lnTo>
                    <a:pt x="454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72" name="Freeform 156"/>
            <p:cNvSpPr>
              <a:spLocks/>
            </p:cNvSpPr>
            <p:nvPr/>
          </p:nvSpPr>
          <p:spPr bwMode="auto">
            <a:xfrm>
              <a:off x="6073" y="1323"/>
              <a:ext cx="454" cy="340"/>
            </a:xfrm>
            <a:custGeom>
              <a:avLst/>
              <a:gdLst>
                <a:gd name="T0" fmla="*/ 0 w 454"/>
                <a:gd name="T1" fmla="*/ 340 h 340"/>
                <a:gd name="T2" fmla="*/ 0 w 454"/>
                <a:gd name="T3" fmla="*/ 227 h 340"/>
                <a:gd name="T4" fmla="*/ 227 w 454"/>
                <a:gd name="T5" fmla="*/ 227 h 340"/>
                <a:gd name="T6" fmla="*/ 227 w 454"/>
                <a:gd name="T7" fmla="*/ 113 h 340"/>
                <a:gd name="T8" fmla="*/ 340 w 454"/>
                <a:gd name="T9" fmla="*/ 113 h 340"/>
                <a:gd name="T10" fmla="*/ 340 w 454"/>
                <a:gd name="T11" fmla="*/ 0 h 340"/>
                <a:gd name="T12" fmla="*/ 454 w 454"/>
                <a:gd name="T13" fmla="*/ 0 h 340"/>
                <a:gd name="T14" fmla="*/ 454 w 454"/>
                <a:gd name="T15" fmla="*/ 227 h 340"/>
                <a:gd name="T16" fmla="*/ 340 w 454"/>
                <a:gd name="T17" fmla="*/ 227 h 340"/>
                <a:gd name="T18" fmla="*/ 340 w 454"/>
                <a:gd name="T19" fmla="*/ 340 h 340"/>
                <a:gd name="T20" fmla="*/ 0 w 454"/>
                <a:gd name="T21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340">
                  <a:moveTo>
                    <a:pt x="0" y="340"/>
                  </a:moveTo>
                  <a:lnTo>
                    <a:pt x="0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454" y="0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0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73" name="Freeform 157"/>
            <p:cNvSpPr>
              <a:spLocks/>
            </p:cNvSpPr>
            <p:nvPr/>
          </p:nvSpPr>
          <p:spPr bwMode="auto">
            <a:xfrm>
              <a:off x="5960" y="1323"/>
              <a:ext cx="340" cy="340"/>
            </a:xfrm>
            <a:custGeom>
              <a:avLst/>
              <a:gdLst>
                <a:gd name="T0" fmla="*/ 340 w 340"/>
                <a:gd name="T1" fmla="*/ 0 h 340"/>
                <a:gd name="T2" fmla="*/ 340 w 340"/>
                <a:gd name="T3" fmla="*/ 227 h 340"/>
                <a:gd name="T4" fmla="*/ 113 w 340"/>
                <a:gd name="T5" fmla="*/ 227 h 340"/>
                <a:gd name="T6" fmla="*/ 113 w 340"/>
                <a:gd name="T7" fmla="*/ 340 h 340"/>
                <a:gd name="T8" fmla="*/ 0 w 340"/>
                <a:gd name="T9" fmla="*/ 340 h 340"/>
                <a:gd name="T10" fmla="*/ 0 w 340"/>
                <a:gd name="T11" fmla="*/ 113 h 340"/>
                <a:gd name="T12" fmla="*/ 113 w 340"/>
                <a:gd name="T13" fmla="*/ 113 h 340"/>
                <a:gd name="T14" fmla="*/ 113 w 340"/>
                <a:gd name="T15" fmla="*/ 0 h 340"/>
                <a:gd name="T16" fmla="*/ 340 w 340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340">
                  <a:moveTo>
                    <a:pt x="340" y="0"/>
                  </a:moveTo>
                  <a:lnTo>
                    <a:pt x="34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74" name="Freeform 158"/>
            <p:cNvSpPr>
              <a:spLocks/>
            </p:cNvSpPr>
            <p:nvPr/>
          </p:nvSpPr>
          <p:spPr bwMode="auto">
            <a:xfrm>
              <a:off x="6187" y="756"/>
              <a:ext cx="567" cy="680"/>
            </a:xfrm>
            <a:custGeom>
              <a:avLst/>
              <a:gdLst>
                <a:gd name="T0" fmla="*/ 0 w 567"/>
                <a:gd name="T1" fmla="*/ 567 h 680"/>
                <a:gd name="T2" fmla="*/ 113 w 567"/>
                <a:gd name="T3" fmla="*/ 567 h 680"/>
                <a:gd name="T4" fmla="*/ 113 w 567"/>
                <a:gd name="T5" fmla="*/ 680 h 680"/>
                <a:gd name="T6" fmla="*/ 226 w 567"/>
                <a:gd name="T7" fmla="*/ 680 h 680"/>
                <a:gd name="T8" fmla="*/ 226 w 567"/>
                <a:gd name="T9" fmla="*/ 567 h 680"/>
                <a:gd name="T10" fmla="*/ 340 w 567"/>
                <a:gd name="T11" fmla="*/ 567 h 680"/>
                <a:gd name="T12" fmla="*/ 340 w 567"/>
                <a:gd name="T13" fmla="*/ 680 h 680"/>
                <a:gd name="T14" fmla="*/ 453 w 567"/>
                <a:gd name="T15" fmla="*/ 680 h 680"/>
                <a:gd name="T16" fmla="*/ 453 w 567"/>
                <a:gd name="T17" fmla="*/ 454 h 680"/>
                <a:gd name="T18" fmla="*/ 567 w 567"/>
                <a:gd name="T19" fmla="*/ 454 h 680"/>
                <a:gd name="T20" fmla="*/ 567 w 567"/>
                <a:gd name="T21" fmla="*/ 227 h 680"/>
                <a:gd name="T22" fmla="*/ 453 w 567"/>
                <a:gd name="T23" fmla="*/ 227 h 680"/>
                <a:gd name="T24" fmla="*/ 453 w 567"/>
                <a:gd name="T25" fmla="*/ 113 h 680"/>
                <a:gd name="T26" fmla="*/ 340 w 567"/>
                <a:gd name="T27" fmla="*/ 113 h 680"/>
                <a:gd name="T28" fmla="*/ 340 w 567"/>
                <a:gd name="T29" fmla="*/ 0 h 680"/>
                <a:gd name="T30" fmla="*/ 226 w 567"/>
                <a:gd name="T31" fmla="*/ 0 h 680"/>
                <a:gd name="T32" fmla="*/ 226 w 567"/>
                <a:gd name="T33" fmla="*/ 340 h 680"/>
                <a:gd name="T34" fmla="*/ 113 w 567"/>
                <a:gd name="T35" fmla="*/ 340 h 680"/>
                <a:gd name="T36" fmla="*/ 113 w 567"/>
                <a:gd name="T37" fmla="*/ 454 h 680"/>
                <a:gd name="T38" fmla="*/ 0 w 567"/>
                <a:gd name="T39" fmla="*/ 454 h 680"/>
                <a:gd name="T40" fmla="*/ 0 w 567"/>
                <a:gd name="T41" fmla="*/ 567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7" h="680">
                  <a:moveTo>
                    <a:pt x="0" y="567"/>
                  </a:moveTo>
                  <a:lnTo>
                    <a:pt x="113" y="567"/>
                  </a:lnTo>
                  <a:lnTo>
                    <a:pt x="113" y="680"/>
                  </a:lnTo>
                  <a:lnTo>
                    <a:pt x="226" y="680"/>
                  </a:lnTo>
                  <a:lnTo>
                    <a:pt x="226" y="567"/>
                  </a:lnTo>
                  <a:lnTo>
                    <a:pt x="340" y="567"/>
                  </a:lnTo>
                  <a:lnTo>
                    <a:pt x="340" y="680"/>
                  </a:lnTo>
                  <a:lnTo>
                    <a:pt x="453" y="680"/>
                  </a:lnTo>
                  <a:lnTo>
                    <a:pt x="453" y="454"/>
                  </a:lnTo>
                  <a:lnTo>
                    <a:pt x="567" y="454"/>
                  </a:lnTo>
                  <a:lnTo>
                    <a:pt x="567" y="227"/>
                  </a:lnTo>
                  <a:lnTo>
                    <a:pt x="453" y="227"/>
                  </a:lnTo>
                  <a:lnTo>
                    <a:pt x="453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226" y="0"/>
                  </a:lnTo>
                  <a:lnTo>
                    <a:pt x="226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75" name="Freeform 159"/>
            <p:cNvSpPr>
              <a:spLocks/>
            </p:cNvSpPr>
            <p:nvPr/>
          </p:nvSpPr>
          <p:spPr bwMode="auto">
            <a:xfrm>
              <a:off x="5506" y="76"/>
              <a:ext cx="340" cy="340"/>
            </a:xfrm>
            <a:custGeom>
              <a:avLst/>
              <a:gdLst>
                <a:gd name="T0" fmla="*/ 227 w 340"/>
                <a:gd name="T1" fmla="*/ 0 h 340"/>
                <a:gd name="T2" fmla="*/ 227 w 340"/>
                <a:gd name="T3" fmla="*/ 113 h 340"/>
                <a:gd name="T4" fmla="*/ 114 w 340"/>
                <a:gd name="T5" fmla="*/ 113 h 340"/>
                <a:gd name="T6" fmla="*/ 114 w 340"/>
                <a:gd name="T7" fmla="*/ 226 h 340"/>
                <a:gd name="T8" fmla="*/ 0 w 340"/>
                <a:gd name="T9" fmla="*/ 226 h 340"/>
                <a:gd name="T10" fmla="*/ 0 w 340"/>
                <a:gd name="T11" fmla="*/ 340 h 340"/>
                <a:gd name="T12" fmla="*/ 227 w 340"/>
                <a:gd name="T13" fmla="*/ 340 h 340"/>
                <a:gd name="T14" fmla="*/ 227 w 340"/>
                <a:gd name="T15" fmla="*/ 226 h 340"/>
                <a:gd name="T16" fmla="*/ 340 w 340"/>
                <a:gd name="T17" fmla="*/ 226 h 340"/>
                <a:gd name="T18" fmla="*/ 340 w 340"/>
                <a:gd name="T19" fmla="*/ 0 h 340"/>
                <a:gd name="T20" fmla="*/ 227 w 340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340">
                  <a:moveTo>
                    <a:pt x="227" y="0"/>
                  </a:moveTo>
                  <a:lnTo>
                    <a:pt x="227" y="113"/>
                  </a:lnTo>
                  <a:lnTo>
                    <a:pt x="114" y="113"/>
                  </a:lnTo>
                  <a:lnTo>
                    <a:pt x="114" y="226"/>
                  </a:lnTo>
                  <a:lnTo>
                    <a:pt x="0" y="226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226"/>
                  </a:lnTo>
                  <a:lnTo>
                    <a:pt x="340" y="226"/>
                  </a:lnTo>
                  <a:lnTo>
                    <a:pt x="340" y="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76" name="Rectangle 160"/>
            <p:cNvSpPr>
              <a:spLocks noChangeArrowheads="1"/>
            </p:cNvSpPr>
            <p:nvPr/>
          </p:nvSpPr>
          <p:spPr bwMode="auto">
            <a:xfrm>
              <a:off x="5506" y="529"/>
              <a:ext cx="114" cy="114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77" name="Rectangle 161"/>
            <p:cNvSpPr>
              <a:spLocks noChangeArrowheads="1"/>
            </p:cNvSpPr>
            <p:nvPr/>
          </p:nvSpPr>
          <p:spPr bwMode="auto">
            <a:xfrm>
              <a:off x="3465" y="1663"/>
              <a:ext cx="113" cy="114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78" name="Freeform 162"/>
            <p:cNvSpPr>
              <a:spLocks/>
            </p:cNvSpPr>
            <p:nvPr/>
          </p:nvSpPr>
          <p:spPr bwMode="auto">
            <a:xfrm>
              <a:off x="1991" y="2344"/>
              <a:ext cx="340" cy="340"/>
            </a:xfrm>
            <a:custGeom>
              <a:avLst/>
              <a:gdLst>
                <a:gd name="T0" fmla="*/ 0 w 340"/>
                <a:gd name="T1" fmla="*/ 0 h 340"/>
                <a:gd name="T2" fmla="*/ 340 w 340"/>
                <a:gd name="T3" fmla="*/ 0 h 340"/>
                <a:gd name="T4" fmla="*/ 340 w 340"/>
                <a:gd name="T5" fmla="*/ 340 h 340"/>
                <a:gd name="T6" fmla="*/ 227 w 340"/>
                <a:gd name="T7" fmla="*/ 340 h 340"/>
                <a:gd name="T8" fmla="*/ 227 w 340"/>
                <a:gd name="T9" fmla="*/ 226 h 340"/>
                <a:gd name="T10" fmla="*/ 113 w 340"/>
                <a:gd name="T11" fmla="*/ 226 h 340"/>
                <a:gd name="T12" fmla="*/ 113 w 340"/>
                <a:gd name="T13" fmla="*/ 113 h 340"/>
                <a:gd name="T14" fmla="*/ 0 w 340"/>
                <a:gd name="T15" fmla="*/ 113 h 340"/>
                <a:gd name="T16" fmla="*/ 0 w 340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340">
                  <a:moveTo>
                    <a:pt x="0" y="0"/>
                  </a:moveTo>
                  <a:lnTo>
                    <a:pt x="340" y="0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227" y="226"/>
                  </a:lnTo>
                  <a:lnTo>
                    <a:pt x="113" y="226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79" name="Freeform 163"/>
            <p:cNvSpPr>
              <a:spLocks/>
            </p:cNvSpPr>
            <p:nvPr/>
          </p:nvSpPr>
          <p:spPr bwMode="auto">
            <a:xfrm>
              <a:off x="5620" y="1890"/>
              <a:ext cx="113" cy="227"/>
            </a:xfrm>
            <a:custGeom>
              <a:avLst/>
              <a:gdLst>
                <a:gd name="T0" fmla="*/ 0 w 113"/>
                <a:gd name="T1" fmla="*/ 0 h 227"/>
                <a:gd name="T2" fmla="*/ 0 w 113"/>
                <a:gd name="T3" fmla="*/ 227 h 227"/>
                <a:gd name="T4" fmla="*/ 113 w 113"/>
                <a:gd name="T5" fmla="*/ 227 h 227"/>
                <a:gd name="T6" fmla="*/ 113 w 113"/>
                <a:gd name="T7" fmla="*/ 0 h 227"/>
                <a:gd name="T8" fmla="*/ 0 w 113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227">
                  <a:moveTo>
                    <a:pt x="0" y="0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80" name="Freeform 164"/>
            <p:cNvSpPr>
              <a:spLocks/>
            </p:cNvSpPr>
            <p:nvPr/>
          </p:nvSpPr>
          <p:spPr bwMode="auto">
            <a:xfrm>
              <a:off x="4712" y="3137"/>
              <a:ext cx="227" cy="227"/>
            </a:xfrm>
            <a:custGeom>
              <a:avLst/>
              <a:gdLst>
                <a:gd name="T0" fmla="*/ 227 w 227"/>
                <a:gd name="T1" fmla="*/ 0 h 227"/>
                <a:gd name="T2" fmla="*/ 0 w 227"/>
                <a:gd name="T3" fmla="*/ 0 h 227"/>
                <a:gd name="T4" fmla="*/ 0 w 227"/>
                <a:gd name="T5" fmla="*/ 227 h 227"/>
                <a:gd name="T6" fmla="*/ 227 w 227"/>
                <a:gd name="T7" fmla="*/ 227 h 227"/>
                <a:gd name="T8" fmla="*/ 227 w 227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227">
                  <a:moveTo>
                    <a:pt x="227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227" y="227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81" name="Rectangle 165"/>
            <p:cNvSpPr>
              <a:spLocks noChangeArrowheads="1"/>
            </p:cNvSpPr>
            <p:nvPr/>
          </p:nvSpPr>
          <p:spPr bwMode="auto">
            <a:xfrm>
              <a:off x="4939" y="3024"/>
              <a:ext cx="114" cy="227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82" name="Freeform 166"/>
            <p:cNvSpPr>
              <a:spLocks/>
            </p:cNvSpPr>
            <p:nvPr/>
          </p:nvSpPr>
          <p:spPr bwMode="auto">
            <a:xfrm>
              <a:off x="5053" y="3024"/>
              <a:ext cx="226" cy="227"/>
            </a:xfrm>
            <a:custGeom>
              <a:avLst/>
              <a:gdLst>
                <a:gd name="T0" fmla="*/ 226 w 226"/>
                <a:gd name="T1" fmla="*/ 0 h 227"/>
                <a:gd name="T2" fmla="*/ 0 w 226"/>
                <a:gd name="T3" fmla="*/ 0 h 227"/>
                <a:gd name="T4" fmla="*/ 0 w 226"/>
                <a:gd name="T5" fmla="*/ 227 h 227"/>
                <a:gd name="T6" fmla="*/ 113 w 226"/>
                <a:gd name="T7" fmla="*/ 227 h 227"/>
                <a:gd name="T8" fmla="*/ 113 w 226"/>
                <a:gd name="T9" fmla="*/ 113 h 227"/>
                <a:gd name="T10" fmla="*/ 226 w 226"/>
                <a:gd name="T11" fmla="*/ 113 h 227"/>
                <a:gd name="T12" fmla="*/ 226 w 226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227">
                  <a:moveTo>
                    <a:pt x="226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226" y="113"/>
                  </a:lnTo>
                  <a:lnTo>
                    <a:pt x="22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83" name="Rectangle 167"/>
            <p:cNvSpPr>
              <a:spLocks noChangeArrowheads="1"/>
            </p:cNvSpPr>
            <p:nvPr/>
          </p:nvSpPr>
          <p:spPr bwMode="auto">
            <a:xfrm>
              <a:off x="5053" y="2911"/>
              <a:ext cx="113" cy="113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84" name="Rectangle 168"/>
            <p:cNvSpPr>
              <a:spLocks noChangeArrowheads="1"/>
            </p:cNvSpPr>
            <p:nvPr/>
          </p:nvSpPr>
          <p:spPr bwMode="auto">
            <a:xfrm>
              <a:off x="5053" y="2797"/>
              <a:ext cx="113" cy="114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85" name="Rectangle 170"/>
            <p:cNvSpPr>
              <a:spLocks noChangeArrowheads="1"/>
            </p:cNvSpPr>
            <p:nvPr/>
          </p:nvSpPr>
          <p:spPr bwMode="auto">
            <a:xfrm>
              <a:off x="5166" y="2570"/>
              <a:ext cx="113" cy="114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86" name="Rectangle 171"/>
            <p:cNvSpPr>
              <a:spLocks noChangeArrowheads="1"/>
            </p:cNvSpPr>
            <p:nvPr/>
          </p:nvSpPr>
          <p:spPr bwMode="auto">
            <a:xfrm>
              <a:off x="5166" y="2684"/>
              <a:ext cx="113" cy="114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87" name="Rectangle 172"/>
            <p:cNvSpPr>
              <a:spLocks noChangeArrowheads="1"/>
            </p:cNvSpPr>
            <p:nvPr/>
          </p:nvSpPr>
          <p:spPr bwMode="auto">
            <a:xfrm>
              <a:off x="4939" y="2684"/>
              <a:ext cx="227" cy="114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88" name="Rectangle 173"/>
            <p:cNvSpPr>
              <a:spLocks noChangeArrowheads="1"/>
            </p:cNvSpPr>
            <p:nvPr/>
          </p:nvSpPr>
          <p:spPr bwMode="auto">
            <a:xfrm>
              <a:off x="5053" y="2570"/>
              <a:ext cx="113" cy="114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89" name="Rectangle 174"/>
            <p:cNvSpPr>
              <a:spLocks noChangeArrowheads="1"/>
            </p:cNvSpPr>
            <p:nvPr/>
          </p:nvSpPr>
          <p:spPr bwMode="auto">
            <a:xfrm>
              <a:off x="5166" y="2344"/>
              <a:ext cx="113" cy="226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90" name="Rectangle 175"/>
            <p:cNvSpPr>
              <a:spLocks noChangeArrowheads="1"/>
            </p:cNvSpPr>
            <p:nvPr/>
          </p:nvSpPr>
          <p:spPr bwMode="auto">
            <a:xfrm>
              <a:off x="5053" y="2344"/>
              <a:ext cx="113" cy="226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91" name="Freeform 176"/>
            <p:cNvSpPr>
              <a:spLocks/>
            </p:cNvSpPr>
            <p:nvPr/>
          </p:nvSpPr>
          <p:spPr bwMode="auto">
            <a:xfrm>
              <a:off x="4939" y="2230"/>
              <a:ext cx="227" cy="227"/>
            </a:xfrm>
            <a:custGeom>
              <a:avLst/>
              <a:gdLst>
                <a:gd name="T0" fmla="*/ 227 w 227"/>
                <a:gd name="T1" fmla="*/ 0 h 227"/>
                <a:gd name="T2" fmla="*/ 0 w 227"/>
                <a:gd name="T3" fmla="*/ 0 h 227"/>
                <a:gd name="T4" fmla="*/ 0 w 227"/>
                <a:gd name="T5" fmla="*/ 227 h 227"/>
                <a:gd name="T6" fmla="*/ 114 w 227"/>
                <a:gd name="T7" fmla="*/ 227 h 227"/>
                <a:gd name="T8" fmla="*/ 114 w 227"/>
                <a:gd name="T9" fmla="*/ 114 h 227"/>
                <a:gd name="T10" fmla="*/ 227 w 227"/>
                <a:gd name="T11" fmla="*/ 114 h 227"/>
                <a:gd name="T12" fmla="*/ 227 w 227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7">
                  <a:moveTo>
                    <a:pt x="227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14"/>
                  </a:lnTo>
                  <a:lnTo>
                    <a:pt x="227" y="114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92" name="Rectangle 177"/>
            <p:cNvSpPr>
              <a:spLocks noChangeArrowheads="1"/>
            </p:cNvSpPr>
            <p:nvPr/>
          </p:nvSpPr>
          <p:spPr bwMode="auto">
            <a:xfrm>
              <a:off x="4939" y="2911"/>
              <a:ext cx="114" cy="113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93" name="Rectangle 178"/>
            <p:cNvSpPr>
              <a:spLocks noChangeArrowheads="1"/>
            </p:cNvSpPr>
            <p:nvPr/>
          </p:nvSpPr>
          <p:spPr bwMode="auto">
            <a:xfrm>
              <a:off x="4826" y="2797"/>
              <a:ext cx="226" cy="113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94" name="Rectangle 179"/>
            <p:cNvSpPr>
              <a:spLocks noChangeArrowheads="1"/>
            </p:cNvSpPr>
            <p:nvPr/>
          </p:nvSpPr>
          <p:spPr bwMode="auto">
            <a:xfrm>
              <a:off x="4712" y="3024"/>
              <a:ext cx="226" cy="113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95" name="Rectangle 180"/>
            <p:cNvSpPr>
              <a:spLocks noChangeArrowheads="1"/>
            </p:cNvSpPr>
            <p:nvPr/>
          </p:nvSpPr>
          <p:spPr bwMode="auto">
            <a:xfrm>
              <a:off x="4712" y="2911"/>
              <a:ext cx="226" cy="113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96" name="Rectangle 182"/>
            <p:cNvSpPr>
              <a:spLocks noChangeArrowheads="1"/>
            </p:cNvSpPr>
            <p:nvPr/>
          </p:nvSpPr>
          <p:spPr bwMode="auto">
            <a:xfrm>
              <a:off x="5506" y="2797"/>
              <a:ext cx="113" cy="114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97" name="Rectangle 183"/>
            <p:cNvSpPr>
              <a:spLocks noChangeArrowheads="1"/>
            </p:cNvSpPr>
            <p:nvPr/>
          </p:nvSpPr>
          <p:spPr bwMode="auto">
            <a:xfrm>
              <a:off x="5620" y="2457"/>
              <a:ext cx="113" cy="114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98" name="Rectangle 184"/>
            <p:cNvSpPr>
              <a:spLocks noChangeArrowheads="1"/>
            </p:cNvSpPr>
            <p:nvPr/>
          </p:nvSpPr>
          <p:spPr bwMode="auto">
            <a:xfrm>
              <a:off x="5733" y="2344"/>
              <a:ext cx="113" cy="114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99" name="Freeform 185"/>
            <p:cNvSpPr>
              <a:spLocks/>
            </p:cNvSpPr>
            <p:nvPr/>
          </p:nvSpPr>
          <p:spPr bwMode="auto">
            <a:xfrm>
              <a:off x="5166" y="2230"/>
              <a:ext cx="454" cy="454"/>
            </a:xfrm>
            <a:custGeom>
              <a:avLst/>
              <a:gdLst>
                <a:gd name="T0" fmla="*/ 454 w 454"/>
                <a:gd name="T1" fmla="*/ 340 h 454"/>
                <a:gd name="T2" fmla="*/ 454 w 454"/>
                <a:gd name="T3" fmla="*/ 454 h 454"/>
                <a:gd name="T4" fmla="*/ 227 w 454"/>
                <a:gd name="T5" fmla="*/ 454 h 454"/>
                <a:gd name="T6" fmla="*/ 227 w 454"/>
                <a:gd name="T7" fmla="*/ 340 h 454"/>
                <a:gd name="T8" fmla="*/ 113 w 454"/>
                <a:gd name="T9" fmla="*/ 340 h 454"/>
                <a:gd name="T10" fmla="*/ 113 w 454"/>
                <a:gd name="T11" fmla="*/ 114 h 454"/>
                <a:gd name="T12" fmla="*/ 0 w 454"/>
                <a:gd name="T13" fmla="*/ 114 h 454"/>
                <a:gd name="T14" fmla="*/ 0 w 454"/>
                <a:gd name="T15" fmla="*/ 0 h 454"/>
                <a:gd name="T16" fmla="*/ 227 w 454"/>
                <a:gd name="T17" fmla="*/ 0 h 454"/>
                <a:gd name="T18" fmla="*/ 227 w 454"/>
                <a:gd name="T19" fmla="*/ 227 h 454"/>
                <a:gd name="T20" fmla="*/ 340 w 454"/>
                <a:gd name="T21" fmla="*/ 227 h 454"/>
                <a:gd name="T22" fmla="*/ 340 w 454"/>
                <a:gd name="T23" fmla="*/ 340 h 454"/>
                <a:gd name="T24" fmla="*/ 454 w 454"/>
                <a:gd name="T25" fmla="*/ 34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4" h="454">
                  <a:moveTo>
                    <a:pt x="454" y="340"/>
                  </a:moveTo>
                  <a:lnTo>
                    <a:pt x="454" y="454"/>
                  </a:lnTo>
                  <a:lnTo>
                    <a:pt x="227" y="454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454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00" name="Freeform 186"/>
            <p:cNvSpPr>
              <a:spLocks/>
            </p:cNvSpPr>
            <p:nvPr/>
          </p:nvSpPr>
          <p:spPr bwMode="auto">
            <a:xfrm>
              <a:off x="5279" y="2003"/>
              <a:ext cx="341" cy="227"/>
            </a:xfrm>
            <a:custGeom>
              <a:avLst/>
              <a:gdLst>
                <a:gd name="T0" fmla="*/ 341 w 341"/>
                <a:gd name="T1" fmla="*/ 0 h 227"/>
                <a:gd name="T2" fmla="*/ 227 w 341"/>
                <a:gd name="T3" fmla="*/ 0 h 227"/>
                <a:gd name="T4" fmla="*/ 227 w 341"/>
                <a:gd name="T5" fmla="*/ 114 h 227"/>
                <a:gd name="T6" fmla="*/ 0 w 341"/>
                <a:gd name="T7" fmla="*/ 114 h 227"/>
                <a:gd name="T8" fmla="*/ 0 w 341"/>
                <a:gd name="T9" fmla="*/ 227 h 227"/>
                <a:gd name="T10" fmla="*/ 341 w 341"/>
                <a:gd name="T11" fmla="*/ 227 h 227"/>
                <a:gd name="T12" fmla="*/ 341 w 341"/>
                <a:gd name="T13" fmla="*/ 114 h 227"/>
                <a:gd name="T14" fmla="*/ 341 w 341"/>
                <a:gd name="T1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1" h="227">
                  <a:moveTo>
                    <a:pt x="341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341" y="227"/>
                  </a:lnTo>
                  <a:lnTo>
                    <a:pt x="341" y="114"/>
                  </a:lnTo>
                  <a:lnTo>
                    <a:pt x="34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01" name="Freeform 187"/>
            <p:cNvSpPr>
              <a:spLocks/>
            </p:cNvSpPr>
            <p:nvPr/>
          </p:nvSpPr>
          <p:spPr bwMode="auto">
            <a:xfrm>
              <a:off x="5053" y="1890"/>
              <a:ext cx="567" cy="340"/>
            </a:xfrm>
            <a:custGeom>
              <a:avLst/>
              <a:gdLst>
                <a:gd name="T0" fmla="*/ 567 w 567"/>
                <a:gd name="T1" fmla="*/ 0 h 340"/>
                <a:gd name="T2" fmla="*/ 340 w 567"/>
                <a:gd name="T3" fmla="*/ 0 h 340"/>
                <a:gd name="T4" fmla="*/ 340 w 567"/>
                <a:gd name="T5" fmla="*/ 113 h 340"/>
                <a:gd name="T6" fmla="*/ 113 w 567"/>
                <a:gd name="T7" fmla="*/ 113 h 340"/>
                <a:gd name="T8" fmla="*/ 113 w 567"/>
                <a:gd name="T9" fmla="*/ 227 h 340"/>
                <a:gd name="T10" fmla="*/ 0 w 567"/>
                <a:gd name="T11" fmla="*/ 227 h 340"/>
                <a:gd name="T12" fmla="*/ 0 w 567"/>
                <a:gd name="T13" fmla="*/ 340 h 340"/>
                <a:gd name="T14" fmla="*/ 226 w 567"/>
                <a:gd name="T15" fmla="*/ 340 h 340"/>
                <a:gd name="T16" fmla="*/ 226 w 567"/>
                <a:gd name="T17" fmla="*/ 227 h 340"/>
                <a:gd name="T18" fmla="*/ 453 w 567"/>
                <a:gd name="T19" fmla="*/ 227 h 340"/>
                <a:gd name="T20" fmla="*/ 453 w 567"/>
                <a:gd name="T21" fmla="*/ 113 h 340"/>
                <a:gd name="T22" fmla="*/ 567 w 567"/>
                <a:gd name="T23" fmla="*/ 113 h 340"/>
                <a:gd name="T24" fmla="*/ 567 w 567"/>
                <a:gd name="T2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340">
                  <a:moveTo>
                    <a:pt x="567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226" y="340"/>
                  </a:lnTo>
                  <a:lnTo>
                    <a:pt x="226" y="227"/>
                  </a:lnTo>
                  <a:lnTo>
                    <a:pt x="453" y="227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02" name="Rectangle 314"/>
            <p:cNvSpPr>
              <a:spLocks noChangeArrowheads="1"/>
            </p:cNvSpPr>
            <p:nvPr/>
          </p:nvSpPr>
          <p:spPr bwMode="auto">
            <a:xfrm>
              <a:off x="630" y="5632"/>
              <a:ext cx="227" cy="114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408" name="Group 316"/>
          <p:cNvGrpSpPr>
            <a:grpSpLocks/>
          </p:cNvGrpSpPr>
          <p:nvPr/>
        </p:nvGrpSpPr>
        <p:grpSpPr bwMode="auto">
          <a:xfrm>
            <a:off x="6421792" y="6246464"/>
            <a:ext cx="5363315" cy="2764587"/>
            <a:chOff x="630" y="2032"/>
            <a:chExt cx="6435" cy="3317"/>
          </a:xfrm>
        </p:grpSpPr>
        <p:sp>
          <p:nvSpPr>
            <p:cNvPr id="451" name="Freeform 317"/>
            <p:cNvSpPr>
              <a:spLocks/>
            </p:cNvSpPr>
            <p:nvPr/>
          </p:nvSpPr>
          <p:spPr bwMode="auto">
            <a:xfrm>
              <a:off x="630" y="2032"/>
              <a:ext cx="6407" cy="3317"/>
            </a:xfrm>
            <a:custGeom>
              <a:avLst/>
              <a:gdLst>
                <a:gd name="T0" fmla="*/ 0 w 6407"/>
                <a:gd name="T1" fmla="*/ 3317 h 3317"/>
                <a:gd name="T2" fmla="*/ 3402 w 6407"/>
                <a:gd name="T3" fmla="*/ 1786 h 3317"/>
                <a:gd name="T4" fmla="*/ 5103 w 6407"/>
                <a:gd name="T5" fmla="*/ 1786 h 3317"/>
                <a:gd name="T6" fmla="*/ 6407 w 6407"/>
                <a:gd name="T7" fmla="*/ 0 h 3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07" h="3317">
                  <a:moveTo>
                    <a:pt x="0" y="3317"/>
                  </a:moveTo>
                  <a:lnTo>
                    <a:pt x="3402" y="1786"/>
                  </a:lnTo>
                  <a:lnTo>
                    <a:pt x="5103" y="1786"/>
                  </a:lnTo>
                  <a:lnTo>
                    <a:pt x="6407" y="0"/>
                  </a:lnTo>
                </a:path>
              </a:pathLst>
            </a:cu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2" name="Freeform 318"/>
            <p:cNvSpPr>
              <a:spLocks/>
            </p:cNvSpPr>
            <p:nvPr/>
          </p:nvSpPr>
          <p:spPr bwMode="auto">
            <a:xfrm>
              <a:off x="6243" y="3109"/>
              <a:ext cx="822" cy="227"/>
            </a:xfrm>
            <a:custGeom>
              <a:avLst/>
              <a:gdLst>
                <a:gd name="T0" fmla="*/ 0 w 822"/>
                <a:gd name="T1" fmla="*/ 0 h 227"/>
                <a:gd name="T2" fmla="*/ 227 w 822"/>
                <a:gd name="T3" fmla="*/ 227 h 227"/>
                <a:gd name="T4" fmla="*/ 822 w 822"/>
                <a:gd name="T5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2" h="227">
                  <a:moveTo>
                    <a:pt x="0" y="0"/>
                  </a:moveTo>
                  <a:lnTo>
                    <a:pt x="227" y="227"/>
                  </a:lnTo>
                  <a:lnTo>
                    <a:pt x="822" y="227"/>
                  </a:lnTo>
                </a:path>
              </a:pathLst>
            </a:cu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4" name="グループ化 63"/>
          <p:cNvGrpSpPr/>
          <p:nvPr/>
        </p:nvGrpSpPr>
        <p:grpSpPr>
          <a:xfrm>
            <a:off x="792925" y="238890"/>
            <a:ext cx="5550939" cy="4660170"/>
            <a:chOff x="686899" y="274250"/>
            <a:chExt cx="10572931" cy="8876276"/>
          </a:xfrm>
        </p:grpSpPr>
        <p:sp>
          <p:nvSpPr>
            <p:cNvPr id="65" name="正方形/長方形 64"/>
            <p:cNvSpPr/>
            <p:nvPr/>
          </p:nvSpPr>
          <p:spPr>
            <a:xfrm>
              <a:off x="6875998" y="4534306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那覇市</a:t>
              </a:r>
            </a:p>
          </p:txBody>
        </p:sp>
        <p:sp>
          <p:nvSpPr>
            <p:cNvPr id="66" name="正方形/長方形 65"/>
            <p:cNvSpPr/>
            <p:nvPr/>
          </p:nvSpPr>
          <p:spPr>
            <a:xfrm>
              <a:off x="7190091" y="4178163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宜野湾市</a:t>
              </a:r>
            </a:p>
          </p:txBody>
        </p:sp>
        <p:sp>
          <p:nvSpPr>
            <p:cNvPr id="67" name="正方形/長方形 66"/>
            <p:cNvSpPr/>
            <p:nvPr/>
          </p:nvSpPr>
          <p:spPr>
            <a:xfrm>
              <a:off x="4833720" y="8266114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石垣市</a:t>
              </a:r>
            </a:p>
          </p:txBody>
        </p:sp>
        <p:sp>
          <p:nvSpPr>
            <p:cNvPr id="68" name="正方形/長方形 67"/>
            <p:cNvSpPr/>
            <p:nvPr/>
          </p:nvSpPr>
          <p:spPr>
            <a:xfrm>
              <a:off x="6980772" y="5106637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糸満市</a:t>
              </a:r>
            </a:p>
          </p:txBody>
        </p:sp>
        <p:sp>
          <p:nvSpPr>
            <p:cNvPr id="69" name="正方形/長方形 68"/>
            <p:cNvSpPr/>
            <p:nvPr/>
          </p:nvSpPr>
          <p:spPr>
            <a:xfrm>
              <a:off x="8866502" y="2630956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名護市</a:t>
              </a:r>
            </a:p>
          </p:txBody>
        </p:sp>
        <p:sp>
          <p:nvSpPr>
            <p:cNvPr id="70" name="正方形/長方形 69"/>
            <p:cNvSpPr/>
            <p:nvPr/>
          </p:nvSpPr>
          <p:spPr>
            <a:xfrm>
              <a:off x="7084646" y="4350550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浦添市</a:t>
              </a:r>
            </a:p>
          </p:txBody>
        </p:sp>
        <p:sp>
          <p:nvSpPr>
            <p:cNvPr id="71" name="正方形/長方形 70"/>
            <p:cNvSpPr/>
            <p:nvPr/>
          </p:nvSpPr>
          <p:spPr>
            <a:xfrm>
              <a:off x="8077103" y="3846162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沖縄市</a:t>
              </a:r>
            </a:p>
          </p:txBody>
        </p:sp>
        <p:sp>
          <p:nvSpPr>
            <p:cNvPr id="72" name="正方形/長方形 71"/>
            <p:cNvSpPr/>
            <p:nvPr/>
          </p:nvSpPr>
          <p:spPr>
            <a:xfrm>
              <a:off x="8203033" y="3557505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うるま市</a:t>
              </a:r>
            </a:p>
          </p:txBody>
        </p:sp>
        <p:sp>
          <p:nvSpPr>
            <p:cNvPr id="73" name="正方形/長方形 72"/>
            <p:cNvSpPr/>
            <p:nvPr/>
          </p:nvSpPr>
          <p:spPr>
            <a:xfrm>
              <a:off x="8602218" y="1918252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今帰仁村</a:t>
              </a:r>
            </a:p>
          </p:txBody>
        </p:sp>
        <p:sp>
          <p:nvSpPr>
            <p:cNvPr id="74" name="正方形/長方形 73"/>
            <p:cNvSpPr/>
            <p:nvPr/>
          </p:nvSpPr>
          <p:spPr>
            <a:xfrm>
              <a:off x="8413846" y="3310281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金武町</a:t>
              </a:r>
            </a:p>
          </p:txBody>
        </p:sp>
        <p:sp>
          <p:nvSpPr>
            <p:cNvPr id="75" name="正方形/長方形 74"/>
            <p:cNvSpPr/>
            <p:nvPr/>
          </p:nvSpPr>
          <p:spPr>
            <a:xfrm>
              <a:off x="8023219" y="4312803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中城村</a:t>
              </a:r>
            </a:p>
          </p:txBody>
        </p:sp>
        <p:sp>
          <p:nvSpPr>
            <p:cNvPr id="76" name="正方形/長方形 75"/>
            <p:cNvSpPr/>
            <p:nvPr/>
          </p:nvSpPr>
          <p:spPr>
            <a:xfrm>
              <a:off x="6807179" y="4841488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豊見城市</a:t>
              </a:r>
            </a:p>
          </p:txBody>
        </p:sp>
        <p:sp>
          <p:nvSpPr>
            <p:cNvPr id="77" name="正方形/長方形 76"/>
            <p:cNvSpPr/>
            <p:nvPr/>
          </p:nvSpPr>
          <p:spPr>
            <a:xfrm>
              <a:off x="7880464" y="4844118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南城市</a:t>
              </a:r>
            </a:p>
          </p:txBody>
        </p:sp>
        <p:sp>
          <p:nvSpPr>
            <p:cNvPr id="78" name="正方形/長方形 77"/>
            <p:cNvSpPr/>
            <p:nvPr/>
          </p:nvSpPr>
          <p:spPr>
            <a:xfrm>
              <a:off x="9972071" y="6372607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宮古島市</a:t>
              </a:r>
            </a:p>
          </p:txBody>
        </p:sp>
        <p:sp>
          <p:nvSpPr>
            <p:cNvPr id="79" name="正方形/長方形 78"/>
            <p:cNvSpPr/>
            <p:nvPr/>
          </p:nvSpPr>
          <p:spPr>
            <a:xfrm>
              <a:off x="9147965" y="2114113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大宜味村</a:t>
              </a:r>
            </a:p>
          </p:txBody>
        </p:sp>
        <p:sp>
          <p:nvSpPr>
            <p:cNvPr id="80" name="正方形/長方形 79"/>
            <p:cNvSpPr/>
            <p:nvPr/>
          </p:nvSpPr>
          <p:spPr>
            <a:xfrm>
              <a:off x="7210921" y="3521175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読谷村</a:t>
              </a:r>
            </a:p>
          </p:txBody>
        </p:sp>
        <p:sp>
          <p:nvSpPr>
            <p:cNvPr id="81" name="正方形/長方形 80"/>
            <p:cNvSpPr/>
            <p:nvPr/>
          </p:nvSpPr>
          <p:spPr>
            <a:xfrm>
              <a:off x="8051991" y="4099683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北中城村</a:t>
              </a:r>
            </a:p>
          </p:txBody>
        </p:sp>
        <p:sp>
          <p:nvSpPr>
            <p:cNvPr id="82" name="正方形/長方形 81"/>
            <p:cNvSpPr/>
            <p:nvPr/>
          </p:nvSpPr>
          <p:spPr>
            <a:xfrm>
              <a:off x="5157184" y="4642644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座間味村</a:t>
              </a:r>
            </a:p>
          </p:txBody>
        </p:sp>
        <p:sp>
          <p:nvSpPr>
            <p:cNvPr id="83" name="正方形/長方形 82"/>
            <p:cNvSpPr/>
            <p:nvPr/>
          </p:nvSpPr>
          <p:spPr>
            <a:xfrm>
              <a:off x="8738291" y="274250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伊平屋村</a:t>
              </a:r>
            </a:p>
          </p:txBody>
        </p:sp>
        <p:sp>
          <p:nvSpPr>
            <p:cNvPr id="84" name="正方形/長方形 83"/>
            <p:cNvSpPr/>
            <p:nvPr/>
          </p:nvSpPr>
          <p:spPr>
            <a:xfrm>
              <a:off x="8323685" y="772850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伊是名村</a:t>
              </a:r>
            </a:p>
          </p:txBody>
        </p:sp>
        <p:sp>
          <p:nvSpPr>
            <p:cNvPr id="85" name="正方形/長方形 84"/>
            <p:cNvSpPr/>
            <p:nvPr/>
          </p:nvSpPr>
          <p:spPr>
            <a:xfrm>
              <a:off x="2950560" y="3650950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久米島町</a:t>
              </a:r>
            </a:p>
          </p:txBody>
        </p:sp>
        <p:sp>
          <p:nvSpPr>
            <p:cNvPr id="86" name="正方形/長方形 85"/>
            <p:cNvSpPr/>
            <p:nvPr/>
          </p:nvSpPr>
          <p:spPr>
            <a:xfrm>
              <a:off x="7144850" y="6863758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多良間村</a:t>
              </a:r>
            </a:p>
          </p:txBody>
        </p:sp>
        <p:sp>
          <p:nvSpPr>
            <p:cNvPr id="87" name="正方形/長方形 86"/>
            <p:cNvSpPr/>
            <p:nvPr/>
          </p:nvSpPr>
          <p:spPr>
            <a:xfrm>
              <a:off x="686899" y="8798791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与那国町</a:t>
              </a:r>
            </a:p>
          </p:txBody>
        </p:sp>
        <p:sp>
          <p:nvSpPr>
            <p:cNvPr id="88" name="正方形/長方形 87"/>
            <p:cNvSpPr/>
            <p:nvPr/>
          </p:nvSpPr>
          <p:spPr>
            <a:xfrm>
              <a:off x="3117947" y="8625683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竹富町</a:t>
              </a:r>
            </a:p>
          </p:txBody>
        </p:sp>
        <p:sp>
          <p:nvSpPr>
            <p:cNvPr id="89" name="正方形/長方形 88"/>
            <p:cNvSpPr/>
            <p:nvPr/>
          </p:nvSpPr>
          <p:spPr>
            <a:xfrm>
              <a:off x="10039541" y="4780668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南大東村</a:t>
              </a:r>
            </a:p>
          </p:txBody>
        </p:sp>
        <p:sp>
          <p:nvSpPr>
            <p:cNvPr id="90" name="正方形/長方形 89"/>
            <p:cNvSpPr/>
            <p:nvPr/>
          </p:nvSpPr>
          <p:spPr>
            <a:xfrm>
              <a:off x="5329545" y="2462662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粟国村</a:t>
              </a:r>
            </a:p>
          </p:txBody>
        </p:sp>
        <p:sp>
          <p:nvSpPr>
            <p:cNvPr id="91" name="正方形/長方形 90"/>
            <p:cNvSpPr/>
            <p:nvPr/>
          </p:nvSpPr>
          <p:spPr>
            <a:xfrm>
              <a:off x="6002193" y="4702988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渡嘉敷村</a:t>
              </a:r>
            </a:p>
          </p:txBody>
        </p:sp>
        <p:sp>
          <p:nvSpPr>
            <p:cNvPr id="92" name="正方形/長方形 91"/>
            <p:cNvSpPr/>
            <p:nvPr/>
          </p:nvSpPr>
          <p:spPr>
            <a:xfrm>
              <a:off x="7390316" y="3997767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北谷町</a:t>
              </a:r>
            </a:p>
          </p:txBody>
        </p:sp>
        <p:sp>
          <p:nvSpPr>
            <p:cNvPr id="93" name="正方形/長方形 92"/>
            <p:cNvSpPr/>
            <p:nvPr/>
          </p:nvSpPr>
          <p:spPr>
            <a:xfrm>
              <a:off x="7627711" y="1751953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伊江村</a:t>
              </a:r>
            </a:p>
          </p:txBody>
        </p:sp>
        <p:sp>
          <p:nvSpPr>
            <p:cNvPr id="94" name="正方形/長方形 93"/>
            <p:cNvSpPr/>
            <p:nvPr/>
          </p:nvSpPr>
          <p:spPr>
            <a:xfrm>
              <a:off x="4744250" y="3881439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渡名喜村</a:t>
              </a:r>
            </a:p>
          </p:txBody>
        </p:sp>
        <p:sp>
          <p:nvSpPr>
            <p:cNvPr id="95" name="正方形/長方形 94"/>
            <p:cNvSpPr/>
            <p:nvPr/>
          </p:nvSpPr>
          <p:spPr>
            <a:xfrm>
              <a:off x="7663167" y="5087471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八重瀬町</a:t>
              </a:r>
            </a:p>
          </p:txBody>
        </p:sp>
        <p:sp>
          <p:nvSpPr>
            <p:cNvPr id="96" name="正方形/長方形 95"/>
            <p:cNvSpPr/>
            <p:nvPr/>
          </p:nvSpPr>
          <p:spPr>
            <a:xfrm>
              <a:off x="9920824" y="1613098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国頭村</a:t>
              </a:r>
            </a:p>
          </p:txBody>
        </p:sp>
        <p:sp>
          <p:nvSpPr>
            <p:cNvPr id="97" name="正方形/長方形 96"/>
            <p:cNvSpPr/>
            <p:nvPr/>
          </p:nvSpPr>
          <p:spPr>
            <a:xfrm>
              <a:off x="9944894" y="2333429"/>
              <a:ext cx="66927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東村</a:t>
              </a:r>
            </a:p>
          </p:txBody>
        </p:sp>
        <p:sp>
          <p:nvSpPr>
            <p:cNvPr id="98" name="正方形/長方形 97"/>
            <p:cNvSpPr/>
            <p:nvPr/>
          </p:nvSpPr>
          <p:spPr>
            <a:xfrm>
              <a:off x="8001535" y="2171799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本部町</a:t>
              </a:r>
            </a:p>
          </p:txBody>
        </p:sp>
        <p:sp>
          <p:nvSpPr>
            <p:cNvPr id="99" name="正方形/長方形 98"/>
            <p:cNvSpPr/>
            <p:nvPr/>
          </p:nvSpPr>
          <p:spPr>
            <a:xfrm>
              <a:off x="7198357" y="3772743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嘉手納町</a:t>
              </a:r>
            </a:p>
          </p:txBody>
        </p:sp>
        <p:sp>
          <p:nvSpPr>
            <p:cNvPr id="100" name="正方形/長方形 99"/>
            <p:cNvSpPr/>
            <p:nvPr/>
          </p:nvSpPr>
          <p:spPr>
            <a:xfrm>
              <a:off x="7776111" y="4433114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西原町</a:t>
              </a:r>
            </a:p>
          </p:txBody>
        </p:sp>
        <p:sp>
          <p:nvSpPr>
            <p:cNvPr id="101" name="正方形/長方形 100"/>
            <p:cNvSpPr/>
            <p:nvPr/>
          </p:nvSpPr>
          <p:spPr>
            <a:xfrm>
              <a:off x="10273017" y="4313435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北大東村</a:t>
              </a:r>
            </a:p>
          </p:txBody>
        </p:sp>
        <p:sp>
          <p:nvSpPr>
            <p:cNvPr id="102" name="正方形/長方形 101"/>
            <p:cNvSpPr/>
            <p:nvPr/>
          </p:nvSpPr>
          <p:spPr>
            <a:xfrm>
              <a:off x="7377166" y="4653717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南風原町</a:t>
              </a:r>
            </a:p>
          </p:txBody>
        </p:sp>
        <p:sp>
          <p:nvSpPr>
            <p:cNvPr id="103" name="正方形/長方形 102"/>
            <p:cNvSpPr/>
            <p:nvPr/>
          </p:nvSpPr>
          <p:spPr>
            <a:xfrm>
              <a:off x="8051989" y="4618678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与那原町</a:t>
              </a:r>
            </a:p>
          </p:txBody>
        </p:sp>
        <p:sp>
          <p:nvSpPr>
            <p:cNvPr id="104" name="正方形/長方形 103"/>
            <p:cNvSpPr/>
            <p:nvPr/>
          </p:nvSpPr>
          <p:spPr>
            <a:xfrm>
              <a:off x="8923779" y="3016702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宜野座村</a:t>
              </a:r>
            </a:p>
          </p:txBody>
        </p:sp>
        <p:sp>
          <p:nvSpPr>
            <p:cNvPr id="105" name="正方形/長方形 104"/>
            <p:cNvSpPr/>
            <p:nvPr/>
          </p:nvSpPr>
          <p:spPr>
            <a:xfrm>
              <a:off x="7776113" y="2995202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恩納村</a:t>
              </a:r>
            </a:p>
          </p:txBody>
        </p:sp>
      </p:grpSp>
      <p:grpSp>
        <p:nvGrpSpPr>
          <p:cNvPr id="182" name="グループ化 181"/>
          <p:cNvGrpSpPr/>
          <p:nvPr/>
        </p:nvGrpSpPr>
        <p:grpSpPr>
          <a:xfrm>
            <a:off x="6559555" y="215136"/>
            <a:ext cx="5550939" cy="4660170"/>
            <a:chOff x="686899" y="274250"/>
            <a:chExt cx="10572931" cy="8876276"/>
          </a:xfrm>
        </p:grpSpPr>
        <p:sp>
          <p:nvSpPr>
            <p:cNvPr id="183" name="正方形/長方形 182"/>
            <p:cNvSpPr/>
            <p:nvPr/>
          </p:nvSpPr>
          <p:spPr>
            <a:xfrm>
              <a:off x="6875998" y="4534306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那覇市</a:t>
              </a:r>
            </a:p>
          </p:txBody>
        </p:sp>
        <p:sp>
          <p:nvSpPr>
            <p:cNvPr id="184" name="正方形/長方形 183"/>
            <p:cNvSpPr/>
            <p:nvPr/>
          </p:nvSpPr>
          <p:spPr>
            <a:xfrm>
              <a:off x="7190091" y="4178163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宜野湾市</a:t>
              </a:r>
            </a:p>
          </p:txBody>
        </p:sp>
        <p:sp>
          <p:nvSpPr>
            <p:cNvPr id="185" name="正方形/長方形 184"/>
            <p:cNvSpPr/>
            <p:nvPr/>
          </p:nvSpPr>
          <p:spPr>
            <a:xfrm>
              <a:off x="4833720" y="8266114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石垣市</a:t>
              </a:r>
            </a:p>
          </p:txBody>
        </p:sp>
        <p:sp>
          <p:nvSpPr>
            <p:cNvPr id="186" name="正方形/長方形 185"/>
            <p:cNvSpPr/>
            <p:nvPr/>
          </p:nvSpPr>
          <p:spPr>
            <a:xfrm>
              <a:off x="6980772" y="5106637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糸満市</a:t>
              </a:r>
            </a:p>
          </p:txBody>
        </p:sp>
        <p:sp>
          <p:nvSpPr>
            <p:cNvPr id="187" name="正方形/長方形 186"/>
            <p:cNvSpPr/>
            <p:nvPr/>
          </p:nvSpPr>
          <p:spPr>
            <a:xfrm>
              <a:off x="8866502" y="2630956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名護市</a:t>
              </a:r>
            </a:p>
          </p:txBody>
        </p:sp>
        <p:sp>
          <p:nvSpPr>
            <p:cNvPr id="188" name="正方形/長方形 187"/>
            <p:cNvSpPr/>
            <p:nvPr/>
          </p:nvSpPr>
          <p:spPr>
            <a:xfrm>
              <a:off x="7084646" y="4350550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浦添市</a:t>
              </a:r>
            </a:p>
          </p:txBody>
        </p:sp>
        <p:sp>
          <p:nvSpPr>
            <p:cNvPr id="189" name="正方形/長方形 188"/>
            <p:cNvSpPr/>
            <p:nvPr/>
          </p:nvSpPr>
          <p:spPr>
            <a:xfrm>
              <a:off x="8077103" y="3846162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沖縄市</a:t>
              </a:r>
            </a:p>
          </p:txBody>
        </p:sp>
        <p:sp>
          <p:nvSpPr>
            <p:cNvPr id="190" name="正方形/長方形 189"/>
            <p:cNvSpPr/>
            <p:nvPr/>
          </p:nvSpPr>
          <p:spPr>
            <a:xfrm>
              <a:off x="8203033" y="3557505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うるま市</a:t>
              </a:r>
            </a:p>
          </p:txBody>
        </p:sp>
        <p:sp>
          <p:nvSpPr>
            <p:cNvPr id="191" name="正方形/長方形 190"/>
            <p:cNvSpPr/>
            <p:nvPr/>
          </p:nvSpPr>
          <p:spPr>
            <a:xfrm>
              <a:off x="8602218" y="1918252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今帰仁村</a:t>
              </a:r>
            </a:p>
          </p:txBody>
        </p:sp>
        <p:sp>
          <p:nvSpPr>
            <p:cNvPr id="192" name="正方形/長方形 191"/>
            <p:cNvSpPr/>
            <p:nvPr/>
          </p:nvSpPr>
          <p:spPr>
            <a:xfrm>
              <a:off x="8413846" y="3310281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金武町</a:t>
              </a:r>
            </a:p>
          </p:txBody>
        </p:sp>
        <p:sp>
          <p:nvSpPr>
            <p:cNvPr id="193" name="正方形/長方形 192"/>
            <p:cNvSpPr/>
            <p:nvPr/>
          </p:nvSpPr>
          <p:spPr>
            <a:xfrm>
              <a:off x="8023219" y="4312803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中城村</a:t>
              </a:r>
            </a:p>
          </p:txBody>
        </p:sp>
        <p:sp>
          <p:nvSpPr>
            <p:cNvPr id="194" name="正方形/長方形 193"/>
            <p:cNvSpPr/>
            <p:nvPr/>
          </p:nvSpPr>
          <p:spPr>
            <a:xfrm>
              <a:off x="6807179" y="4841488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豊見城市</a:t>
              </a:r>
            </a:p>
          </p:txBody>
        </p:sp>
        <p:sp>
          <p:nvSpPr>
            <p:cNvPr id="195" name="正方形/長方形 194"/>
            <p:cNvSpPr/>
            <p:nvPr/>
          </p:nvSpPr>
          <p:spPr>
            <a:xfrm>
              <a:off x="7880464" y="4844118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南城市</a:t>
              </a:r>
            </a:p>
          </p:txBody>
        </p:sp>
        <p:sp>
          <p:nvSpPr>
            <p:cNvPr id="196" name="正方形/長方形 195"/>
            <p:cNvSpPr/>
            <p:nvPr/>
          </p:nvSpPr>
          <p:spPr>
            <a:xfrm>
              <a:off x="9972071" y="6372607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宮古島市</a:t>
              </a:r>
            </a:p>
          </p:txBody>
        </p:sp>
        <p:sp>
          <p:nvSpPr>
            <p:cNvPr id="197" name="正方形/長方形 196"/>
            <p:cNvSpPr/>
            <p:nvPr/>
          </p:nvSpPr>
          <p:spPr>
            <a:xfrm>
              <a:off x="9147965" y="2114113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大宜味村</a:t>
              </a:r>
            </a:p>
          </p:txBody>
        </p:sp>
        <p:sp>
          <p:nvSpPr>
            <p:cNvPr id="198" name="正方形/長方形 197"/>
            <p:cNvSpPr/>
            <p:nvPr/>
          </p:nvSpPr>
          <p:spPr>
            <a:xfrm>
              <a:off x="7210921" y="3521175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読谷村</a:t>
              </a:r>
            </a:p>
          </p:txBody>
        </p:sp>
        <p:sp>
          <p:nvSpPr>
            <p:cNvPr id="199" name="正方形/長方形 198"/>
            <p:cNvSpPr/>
            <p:nvPr/>
          </p:nvSpPr>
          <p:spPr>
            <a:xfrm>
              <a:off x="8051991" y="4099683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北中城村</a:t>
              </a:r>
            </a:p>
          </p:txBody>
        </p:sp>
        <p:sp>
          <p:nvSpPr>
            <p:cNvPr id="200" name="正方形/長方形 199"/>
            <p:cNvSpPr/>
            <p:nvPr/>
          </p:nvSpPr>
          <p:spPr>
            <a:xfrm>
              <a:off x="5157184" y="4642644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座間味村</a:t>
              </a:r>
            </a:p>
          </p:txBody>
        </p:sp>
        <p:sp>
          <p:nvSpPr>
            <p:cNvPr id="201" name="正方形/長方形 200"/>
            <p:cNvSpPr/>
            <p:nvPr/>
          </p:nvSpPr>
          <p:spPr>
            <a:xfrm>
              <a:off x="8738291" y="274250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伊平屋村</a:t>
              </a:r>
            </a:p>
          </p:txBody>
        </p:sp>
        <p:sp>
          <p:nvSpPr>
            <p:cNvPr id="202" name="正方形/長方形 201"/>
            <p:cNvSpPr/>
            <p:nvPr/>
          </p:nvSpPr>
          <p:spPr>
            <a:xfrm>
              <a:off x="8323685" y="772850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伊是名村</a:t>
              </a:r>
            </a:p>
          </p:txBody>
        </p:sp>
        <p:sp>
          <p:nvSpPr>
            <p:cNvPr id="203" name="正方形/長方形 202"/>
            <p:cNvSpPr/>
            <p:nvPr/>
          </p:nvSpPr>
          <p:spPr>
            <a:xfrm>
              <a:off x="2950560" y="3650950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久米島町</a:t>
              </a:r>
            </a:p>
          </p:txBody>
        </p:sp>
        <p:sp>
          <p:nvSpPr>
            <p:cNvPr id="204" name="正方形/長方形 203"/>
            <p:cNvSpPr/>
            <p:nvPr/>
          </p:nvSpPr>
          <p:spPr>
            <a:xfrm>
              <a:off x="7144850" y="6863758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多良間村</a:t>
              </a:r>
            </a:p>
          </p:txBody>
        </p:sp>
        <p:sp>
          <p:nvSpPr>
            <p:cNvPr id="205" name="正方形/長方形 204"/>
            <p:cNvSpPr/>
            <p:nvPr/>
          </p:nvSpPr>
          <p:spPr>
            <a:xfrm>
              <a:off x="686899" y="8798791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与那国町</a:t>
              </a:r>
            </a:p>
          </p:txBody>
        </p:sp>
        <p:sp>
          <p:nvSpPr>
            <p:cNvPr id="206" name="正方形/長方形 205"/>
            <p:cNvSpPr/>
            <p:nvPr/>
          </p:nvSpPr>
          <p:spPr>
            <a:xfrm>
              <a:off x="3117947" y="8625683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竹富町</a:t>
              </a:r>
            </a:p>
          </p:txBody>
        </p:sp>
        <p:sp>
          <p:nvSpPr>
            <p:cNvPr id="207" name="正方形/長方形 206"/>
            <p:cNvSpPr/>
            <p:nvPr/>
          </p:nvSpPr>
          <p:spPr>
            <a:xfrm>
              <a:off x="10039541" y="4780668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南大東村</a:t>
              </a:r>
            </a:p>
          </p:txBody>
        </p:sp>
        <p:sp>
          <p:nvSpPr>
            <p:cNvPr id="208" name="正方形/長方形 207"/>
            <p:cNvSpPr/>
            <p:nvPr/>
          </p:nvSpPr>
          <p:spPr>
            <a:xfrm>
              <a:off x="5329545" y="2462662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粟国村</a:t>
              </a:r>
            </a:p>
          </p:txBody>
        </p:sp>
        <p:sp>
          <p:nvSpPr>
            <p:cNvPr id="209" name="正方形/長方形 208"/>
            <p:cNvSpPr/>
            <p:nvPr/>
          </p:nvSpPr>
          <p:spPr>
            <a:xfrm>
              <a:off x="6002193" y="4702988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渡嘉敷村</a:t>
              </a:r>
            </a:p>
          </p:txBody>
        </p:sp>
        <p:sp>
          <p:nvSpPr>
            <p:cNvPr id="210" name="正方形/長方形 209"/>
            <p:cNvSpPr/>
            <p:nvPr/>
          </p:nvSpPr>
          <p:spPr>
            <a:xfrm>
              <a:off x="7390316" y="3997767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北谷町</a:t>
              </a:r>
            </a:p>
          </p:txBody>
        </p:sp>
        <p:sp>
          <p:nvSpPr>
            <p:cNvPr id="211" name="正方形/長方形 210"/>
            <p:cNvSpPr/>
            <p:nvPr/>
          </p:nvSpPr>
          <p:spPr>
            <a:xfrm>
              <a:off x="7627711" y="1751953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伊江村</a:t>
              </a:r>
            </a:p>
          </p:txBody>
        </p:sp>
        <p:sp>
          <p:nvSpPr>
            <p:cNvPr id="212" name="正方形/長方形 211"/>
            <p:cNvSpPr/>
            <p:nvPr/>
          </p:nvSpPr>
          <p:spPr>
            <a:xfrm>
              <a:off x="4744250" y="3881439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渡名喜村</a:t>
              </a:r>
            </a:p>
          </p:txBody>
        </p:sp>
        <p:sp>
          <p:nvSpPr>
            <p:cNvPr id="213" name="正方形/長方形 212"/>
            <p:cNvSpPr/>
            <p:nvPr/>
          </p:nvSpPr>
          <p:spPr>
            <a:xfrm>
              <a:off x="7663167" y="5087471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八重瀬町</a:t>
              </a:r>
            </a:p>
          </p:txBody>
        </p:sp>
        <p:sp>
          <p:nvSpPr>
            <p:cNvPr id="214" name="正方形/長方形 213"/>
            <p:cNvSpPr/>
            <p:nvPr/>
          </p:nvSpPr>
          <p:spPr>
            <a:xfrm>
              <a:off x="9920824" y="1613098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国頭村</a:t>
              </a:r>
            </a:p>
          </p:txBody>
        </p:sp>
        <p:sp>
          <p:nvSpPr>
            <p:cNvPr id="215" name="正方形/長方形 214"/>
            <p:cNvSpPr/>
            <p:nvPr/>
          </p:nvSpPr>
          <p:spPr>
            <a:xfrm>
              <a:off x="9944894" y="2333429"/>
              <a:ext cx="66927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東村</a:t>
              </a:r>
            </a:p>
          </p:txBody>
        </p:sp>
        <p:sp>
          <p:nvSpPr>
            <p:cNvPr id="216" name="正方形/長方形 215"/>
            <p:cNvSpPr/>
            <p:nvPr/>
          </p:nvSpPr>
          <p:spPr>
            <a:xfrm>
              <a:off x="8001535" y="2171799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本部町</a:t>
              </a:r>
            </a:p>
          </p:txBody>
        </p:sp>
        <p:sp>
          <p:nvSpPr>
            <p:cNvPr id="217" name="正方形/長方形 216"/>
            <p:cNvSpPr/>
            <p:nvPr/>
          </p:nvSpPr>
          <p:spPr>
            <a:xfrm>
              <a:off x="7198357" y="3772743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嘉手納町</a:t>
              </a:r>
            </a:p>
          </p:txBody>
        </p:sp>
        <p:sp>
          <p:nvSpPr>
            <p:cNvPr id="218" name="正方形/長方形 217"/>
            <p:cNvSpPr/>
            <p:nvPr/>
          </p:nvSpPr>
          <p:spPr>
            <a:xfrm>
              <a:off x="7776111" y="4433114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西原町</a:t>
              </a:r>
            </a:p>
          </p:txBody>
        </p:sp>
        <p:sp>
          <p:nvSpPr>
            <p:cNvPr id="219" name="正方形/長方形 218"/>
            <p:cNvSpPr/>
            <p:nvPr/>
          </p:nvSpPr>
          <p:spPr>
            <a:xfrm>
              <a:off x="10273017" y="4313435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北大東村</a:t>
              </a:r>
            </a:p>
          </p:txBody>
        </p:sp>
        <p:sp>
          <p:nvSpPr>
            <p:cNvPr id="220" name="正方形/長方形 219"/>
            <p:cNvSpPr/>
            <p:nvPr/>
          </p:nvSpPr>
          <p:spPr>
            <a:xfrm>
              <a:off x="7377166" y="4653717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南風原町</a:t>
              </a:r>
            </a:p>
          </p:txBody>
        </p:sp>
        <p:sp>
          <p:nvSpPr>
            <p:cNvPr id="221" name="正方形/長方形 220"/>
            <p:cNvSpPr/>
            <p:nvPr/>
          </p:nvSpPr>
          <p:spPr>
            <a:xfrm>
              <a:off x="8051989" y="4618678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与那原町</a:t>
              </a:r>
            </a:p>
          </p:txBody>
        </p:sp>
        <p:sp>
          <p:nvSpPr>
            <p:cNvPr id="222" name="正方形/長方形 221"/>
            <p:cNvSpPr/>
            <p:nvPr/>
          </p:nvSpPr>
          <p:spPr>
            <a:xfrm>
              <a:off x="8923779" y="3016702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宜野座村</a:t>
              </a:r>
            </a:p>
          </p:txBody>
        </p:sp>
        <p:sp>
          <p:nvSpPr>
            <p:cNvPr id="223" name="正方形/長方形 222"/>
            <p:cNvSpPr/>
            <p:nvPr/>
          </p:nvSpPr>
          <p:spPr>
            <a:xfrm>
              <a:off x="7776113" y="2995202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恩納村</a:t>
              </a:r>
            </a:p>
          </p:txBody>
        </p:sp>
      </p:grpSp>
      <p:grpSp>
        <p:nvGrpSpPr>
          <p:cNvPr id="300" name="グループ化 299"/>
          <p:cNvGrpSpPr/>
          <p:nvPr/>
        </p:nvGrpSpPr>
        <p:grpSpPr>
          <a:xfrm>
            <a:off x="202418" y="4581456"/>
            <a:ext cx="5550939" cy="4660170"/>
            <a:chOff x="686899" y="274250"/>
            <a:chExt cx="10572931" cy="8876276"/>
          </a:xfrm>
        </p:grpSpPr>
        <p:sp>
          <p:nvSpPr>
            <p:cNvPr id="301" name="正方形/長方形 300"/>
            <p:cNvSpPr/>
            <p:nvPr/>
          </p:nvSpPr>
          <p:spPr>
            <a:xfrm>
              <a:off x="6875998" y="4534306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那覇市</a:t>
              </a:r>
            </a:p>
          </p:txBody>
        </p:sp>
        <p:sp>
          <p:nvSpPr>
            <p:cNvPr id="302" name="正方形/長方形 301"/>
            <p:cNvSpPr/>
            <p:nvPr/>
          </p:nvSpPr>
          <p:spPr>
            <a:xfrm>
              <a:off x="7190091" y="4178163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宜野湾市</a:t>
              </a:r>
            </a:p>
          </p:txBody>
        </p:sp>
        <p:sp>
          <p:nvSpPr>
            <p:cNvPr id="303" name="正方形/長方形 302"/>
            <p:cNvSpPr/>
            <p:nvPr/>
          </p:nvSpPr>
          <p:spPr>
            <a:xfrm>
              <a:off x="4833720" y="8266114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石垣市</a:t>
              </a:r>
            </a:p>
          </p:txBody>
        </p:sp>
        <p:sp>
          <p:nvSpPr>
            <p:cNvPr id="304" name="正方形/長方形 303"/>
            <p:cNvSpPr/>
            <p:nvPr/>
          </p:nvSpPr>
          <p:spPr>
            <a:xfrm>
              <a:off x="6980772" y="5106637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糸満市</a:t>
              </a:r>
            </a:p>
          </p:txBody>
        </p:sp>
        <p:sp>
          <p:nvSpPr>
            <p:cNvPr id="305" name="正方形/長方形 304"/>
            <p:cNvSpPr/>
            <p:nvPr/>
          </p:nvSpPr>
          <p:spPr>
            <a:xfrm>
              <a:off x="8866502" y="2630956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名護市</a:t>
              </a:r>
            </a:p>
          </p:txBody>
        </p:sp>
        <p:sp>
          <p:nvSpPr>
            <p:cNvPr id="306" name="正方形/長方形 305"/>
            <p:cNvSpPr/>
            <p:nvPr/>
          </p:nvSpPr>
          <p:spPr>
            <a:xfrm>
              <a:off x="7084646" y="4350550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浦添市</a:t>
              </a:r>
            </a:p>
          </p:txBody>
        </p:sp>
        <p:sp>
          <p:nvSpPr>
            <p:cNvPr id="307" name="正方形/長方形 306"/>
            <p:cNvSpPr/>
            <p:nvPr/>
          </p:nvSpPr>
          <p:spPr>
            <a:xfrm>
              <a:off x="8077103" y="3846162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沖縄市</a:t>
              </a:r>
            </a:p>
          </p:txBody>
        </p:sp>
        <p:sp>
          <p:nvSpPr>
            <p:cNvPr id="308" name="正方形/長方形 307"/>
            <p:cNvSpPr/>
            <p:nvPr/>
          </p:nvSpPr>
          <p:spPr>
            <a:xfrm>
              <a:off x="8203033" y="3557505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うるま市</a:t>
              </a:r>
            </a:p>
          </p:txBody>
        </p:sp>
        <p:sp>
          <p:nvSpPr>
            <p:cNvPr id="309" name="正方形/長方形 308"/>
            <p:cNvSpPr/>
            <p:nvPr/>
          </p:nvSpPr>
          <p:spPr>
            <a:xfrm>
              <a:off x="8602218" y="1918252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今帰仁村</a:t>
              </a:r>
            </a:p>
          </p:txBody>
        </p:sp>
        <p:sp>
          <p:nvSpPr>
            <p:cNvPr id="310" name="正方形/長方形 309"/>
            <p:cNvSpPr/>
            <p:nvPr/>
          </p:nvSpPr>
          <p:spPr>
            <a:xfrm>
              <a:off x="8413846" y="3310281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金武町</a:t>
              </a:r>
            </a:p>
          </p:txBody>
        </p:sp>
        <p:sp>
          <p:nvSpPr>
            <p:cNvPr id="311" name="正方形/長方形 310"/>
            <p:cNvSpPr/>
            <p:nvPr/>
          </p:nvSpPr>
          <p:spPr>
            <a:xfrm>
              <a:off x="8023219" y="4312803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中城村</a:t>
              </a:r>
            </a:p>
          </p:txBody>
        </p:sp>
        <p:sp>
          <p:nvSpPr>
            <p:cNvPr id="312" name="正方形/長方形 311"/>
            <p:cNvSpPr/>
            <p:nvPr/>
          </p:nvSpPr>
          <p:spPr>
            <a:xfrm>
              <a:off x="6807179" y="4841488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豊見城市</a:t>
              </a:r>
            </a:p>
          </p:txBody>
        </p:sp>
        <p:sp>
          <p:nvSpPr>
            <p:cNvPr id="313" name="正方形/長方形 312"/>
            <p:cNvSpPr/>
            <p:nvPr/>
          </p:nvSpPr>
          <p:spPr>
            <a:xfrm>
              <a:off x="7880464" y="4844118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南城市</a:t>
              </a:r>
            </a:p>
          </p:txBody>
        </p:sp>
        <p:sp>
          <p:nvSpPr>
            <p:cNvPr id="314" name="正方形/長方形 313"/>
            <p:cNvSpPr/>
            <p:nvPr/>
          </p:nvSpPr>
          <p:spPr>
            <a:xfrm>
              <a:off x="9972071" y="6372607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宮古島市</a:t>
              </a:r>
            </a:p>
          </p:txBody>
        </p:sp>
        <p:sp>
          <p:nvSpPr>
            <p:cNvPr id="315" name="正方形/長方形 314"/>
            <p:cNvSpPr/>
            <p:nvPr/>
          </p:nvSpPr>
          <p:spPr>
            <a:xfrm>
              <a:off x="9147965" y="2114113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大宜味村</a:t>
              </a:r>
            </a:p>
          </p:txBody>
        </p:sp>
        <p:sp>
          <p:nvSpPr>
            <p:cNvPr id="316" name="正方形/長方形 315"/>
            <p:cNvSpPr/>
            <p:nvPr/>
          </p:nvSpPr>
          <p:spPr>
            <a:xfrm>
              <a:off x="7210921" y="3521175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読谷村</a:t>
              </a:r>
            </a:p>
          </p:txBody>
        </p:sp>
        <p:sp>
          <p:nvSpPr>
            <p:cNvPr id="317" name="正方形/長方形 316"/>
            <p:cNvSpPr/>
            <p:nvPr/>
          </p:nvSpPr>
          <p:spPr>
            <a:xfrm>
              <a:off x="8051991" y="4099683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北中城村</a:t>
              </a:r>
            </a:p>
          </p:txBody>
        </p:sp>
        <p:sp>
          <p:nvSpPr>
            <p:cNvPr id="318" name="正方形/長方形 317"/>
            <p:cNvSpPr/>
            <p:nvPr/>
          </p:nvSpPr>
          <p:spPr>
            <a:xfrm>
              <a:off x="5157184" y="4642644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座間味村</a:t>
              </a:r>
            </a:p>
          </p:txBody>
        </p:sp>
        <p:sp>
          <p:nvSpPr>
            <p:cNvPr id="319" name="正方形/長方形 318"/>
            <p:cNvSpPr/>
            <p:nvPr/>
          </p:nvSpPr>
          <p:spPr>
            <a:xfrm>
              <a:off x="8738291" y="274250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伊平屋村</a:t>
              </a:r>
            </a:p>
          </p:txBody>
        </p:sp>
        <p:sp>
          <p:nvSpPr>
            <p:cNvPr id="320" name="正方形/長方形 319"/>
            <p:cNvSpPr/>
            <p:nvPr/>
          </p:nvSpPr>
          <p:spPr>
            <a:xfrm>
              <a:off x="8323685" y="772850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伊是名村</a:t>
              </a:r>
            </a:p>
          </p:txBody>
        </p:sp>
        <p:sp>
          <p:nvSpPr>
            <p:cNvPr id="321" name="正方形/長方形 320"/>
            <p:cNvSpPr/>
            <p:nvPr/>
          </p:nvSpPr>
          <p:spPr>
            <a:xfrm>
              <a:off x="2950560" y="3650950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久米島町</a:t>
              </a:r>
            </a:p>
          </p:txBody>
        </p:sp>
        <p:sp>
          <p:nvSpPr>
            <p:cNvPr id="322" name="正方形/長方形 321"/>
            <p:cNvSpPr/>
            <p:nvPr/>
          </p:nvSpPr>
          <p:spPr>
            <a:xfrm>
              <a:off x="7144850" y="6863758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多良間村</a:t>
              </a:r>
            </a:p>
          </p:txBody>
        </p:sp>
        <p:sp>
          <p:nvSpPr>
            <p:cNvPr id="323" name="正方形/長方形 322"/>
            <p:cNvSpPr/>
            <p:nvPr/>
          </p:nvSpPr>
          <p:spPr>
            <a:xfrm>
              <a:off x="686899" y="8798791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与那国町</a:t>
              </a:r>
            </a:p>
          </p:txBody>
        </p:sp>
        <p:sp>
          <p:nvSpPr>
            <p:cNvPr id="324" name="正方形/長方形 323"/>
            <p:cNvSpPr/>
            <p:nvPr/>
          </p:nvSpPr>
          <p:spPr>
            <a:xfrm>
              <a:off x="3117947" y="8625683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竹富町</a:t>
              </a:r>
            </a:p>
          </p:txBody>
        </p:sp>
        <p:sp>
          <p:nvSpPr>
            <p:cNvPr id="325" name="正方形/長方形 324"/>
            <p:cNvSpPr/>
            <p:nvPr/>
          </p:nvSpPr>
          <p:spPr>
            <a:xfrm>
              <a:off x="10039541" y="4780668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南大東村</a:t>
              </a:r>
            </a:p>
          </p:txBody>
        </p:sp>
        <p:sp>
          <p:nvSpPr>
            <p:cNvPr id="326" name="正方形/長方形 325"/>
            <p:cNvSpPr/>
            <p:nvPr/>
          </p:nvSpPr>
          <p:spPr>
            <a:xfrm>
              <a:off x="5329545" y="2462662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粟国村</a:t>
              </a:r>
            </a:p>
          </p:txBody>
        </p:sp>
        <p:sp>
          <p:nvSpPr>
            <p:cNvPr id="327" name="正方形/長方形 326"/>
            <p:cNvSpPr/>
            <p:nvPr/>
          </p:nvSpPr>
          <p:spPr>
            <a:xfrm>
              <a:off x="6002193" y="4702988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渡嘉敷村</a:t>
              </a:r>
            </a:p>
          </p:txBody>
        </p:sp>
        <p:sp>
          <p:nvSpPr>
            <p:cNvPr id="328" name="正方形/長方形 327"/>
            <p:cNvSpPr/>
            <p:nvPr/>
          </p:nvSpPr>
          <p:spPr>
            <a:xfrm>
              <a:off x="7390316" y="3997767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北谷町</a:t>
              </a:r>
            </a:p>
          </p:txBody>
        </p:sp>
        <p:sp>
          <p:nvSpPr>
            <p:cNvPr id="329" name="正方形/長方形 328"/>
            <p:cNvSpPr/>
            <p:nvPr/>
          </p:nvSpPr>
          <p:spPr>
            <a:xfrm>
              <a:off x="7627711" y="1751953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伊江村</a:t>
              </a:r>
            </a:p>
          </p:txBody>
        </p:sp>
        <p:sp>
          <p:nvSpPr>
            <p:cNvPr id="330" name="正方形/長方形 329"/>
            <p:cNvSpPr/>
            <p:nvPr/>
          </p:nvSpPr>
          <p:spPr>
            <a:xfrm>
              <a:off x="4744250" y="3881439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渡名喜村</a:t>
              </a:r>
            </a:p>
          </p:txBody>
        </p:sp>
        <p:sp>
          <p:nvSpPr>
            <p:cNvPr id="331" name="正方形/長方形 330"/>
            <p:cNvSpPr/>
            <p:nvPr/>
          </p:nvSpPr>
          <p:spPr>
            <a:xfrm>
              <a:off x="7663167" y="5087471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八重瀬町</a:t>
              </a:r>
            </a:p>
          </p:txBody>
        </p:sp>
        <p:sp>
          <p:nvSpPr>
            <p:cNvPr id="332" name="正方形/長方形 331"/>
            <p:cNvSpPr/>
            <p:nvPr/>
          </p:nvSpPr>
          <p:spPr>
            <a:xfrm>
              <a:off x="9920824" y="1613098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国頭村</a:t>
              </a:r>
            </a:p>
          </p:txBody>
        </p:sp>
        <p:sp>
          <p:nvSpPr>
            <p:cNvPr id="333" name="正方形/長方形 332"/>
            <p:cNvSpPr/>
            <p:nvPr/>
          </p:nvSpPr>
          <p:spPr>
            <a:xfrm>
              <a:off x="9944894" y="2333429"/>
              <a:ext cx="66927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東村</a:t>
              </a:r>
            </a:p>
          </p:txBody>
        </p:sp>
        <p:sp>
          <p:nvSpPr>
            <p:cNvPr id="334" name="正方形/長方形 333"/>
            <p:cNvSpPr/>
            <p:nvPr/>
          </p:nvSpPr>
          <p:spPr>
            <a:xfrm>
              <a:off x="8001535" y="2171799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本部町</a:t>
              </a:r>
            </a:p>
          </p:txBody>
        </p:sp>
        <p:sp>
          <p:nvSpPr>
            <p:cNvPr id="335" name="正方形/長方形 334"/>
            <p:cNvSpPr/>
            <p:nvPr/>
          </p:nvSpPr>
          <p:spPr>
            <a:xfrm>
              <a:off x="7198357" y="3772743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嘉手納町</a:t>
              </a:r>
            </a:p>
          </p:txBody>
        </p:sp>
        <p:sp>
          <p:nvSpPr>
            <p:cNvPr id="336" name="正方形/長方形 335"/>
            <p:cNvSpPr/>
            <p:nvPr/>
          </p:nvSpPr>
          <p:spPr>
            <a:xfrm>
              <a:off x="7776111" y="4433114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西原町</a:t>
              </a:r>
            </a:p>
          </p:txBody>
        </p:sp>
        <p:sp>
          <p:nvSpPr>
            <p:cNvPr id="337" name="正方形/長方形 336"/>
            <p:cNvSpPr/>
            <p:nvPr/>
          </p:nvSpPr>
          <p:spPr>
            <a:xfrm>
              <a:off x="10273017" y="4313435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北大東村</a:t>
              </a:r>
            </a:p>
          </p:txBody>
        </p:sp>
        <p:sp>
          <p:nvSpPr>
            <p:cNvPr id="338" name="正方形/長方形 337"/>
            <p:cNvSpPr/>
            <p:nvPr/>
          </p:nvSpPr>
          <p:spPr>
            <a:xfrm>
              <a:off x="7377166" y="4653717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南風原町</a:t>
              </a:r>
            </a:p>
          </p:txBody>
        </p:sp>
        <p:sp>
          <p:nvSpPr>
            <p:cNvPr id="339" name="正方形/長方形 338"/>
            <p:cNvSpPr/>
            <p:nvPr/>
          </p:nvSpPr>
          <p:spPr>
            <a:xfrm>
              <a:off x="8051989" y="4618678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与那原町</a:t>
              </a:r>
            </a:p>
          </p:txBody>
        </p:sp>
        <p:sp>
          <p:nvSpPr>
            <p:cNvPr id="340" name="正方形/長方形 339"/>
            <p:cNvSpPr/>
            <p:nvPr/>
          </p:nvSpPr>
          <p:spPr>
            <a:xfrm>
              <a:off x="8923779" y="3016702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宜野座村</a:t>
              </a:r>
            </a:p>
          </p:txBody>
        </p:sp>
        <p:sp>
          <p:nvSpPr>
            <p:cNvPr id="341" name="正方形/長方形 340"/>
            <p:cNvSpPr/>
            <p:nvPr/>
          </p:nvSpPr>
          <p:spPr>
            <a:xfrm>
              <a:off x="7776113" y="2995202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恩納村</a:t>
              </a:r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6257344" y="4696858"/>
            <a:ext cx="5550939" cy="4660170"/>
            <a:chOff x="686899" y="274250"/>
            <a:chExt cx="10572931" cy="8876276"/>
          </a:xfrm>
        </p:grpSpPr>
        <p:sp>
          <p:nvSpPr>
            <p:cNvPr id="410" name="正方形/長方形 409"/>
            <p:cNvSpPr/>
            <p:nvPr/>
          </p:nvSpPr>
          <p:spPr>
            <a:xfrm>
              <a:off x="6875998" y="4534306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那覇市</a:t>
              </a:r>
            </a:p>
          </p:txBody>
        </p:sp>
        <p:sp>
          <p:nvSpPr>
            <p:cNvPr id="411" name="正方形/長方形 410"/>
            <p:cNvSpPr/>
            <p:nvPr/>
          </p:nvSpPr>
          <p:spPr>
            <a:xfrm>
              <a:off x="7190091" y="4178163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宜野湾市</a:t>
              </a:r>
            </a:p>
          </p:txBody>
        </p:sp>
        <p:sp>
          <p:nvSpPr>
            <p:cNvPr id="412" name="正方形/長方形 411"/>
            <p:cNvSpPr/>
            <p:nvPr/>
          </p:nvSpPr>
          <p:spPr>
            <a:xfrm>
              <a:off x="4833720" y="8266114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石垣市</a:t>
              </a:r>
            </a:p>
          </p:txBody>
        </p:sp>
        <p:sp>
          <p:nvSpPr>
            <p:cNvPr id="413" name="正方形/長方形 412"/>
            <p:cNvSpPr/>
            <p:nvPr/>
          </p:nvSpPr>
          <p:spPr>
            <a:xfrm>
              <a:off x="6980772" y="5106637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糸満市</a:t>
              </a:r>
            </a:p>
          </p:txBody>
        </p:sp>
        <p:sp>
          <p:nvSpPr>
            <p:cNvPr id="414" name="正方形/長方形 413"/>
            <p:cNvSpPr/>
            <p:nvPr/>
          </p:nvSpPr>
          <p:spPr>
            <a:xfrm>
              <a:off x="8866502" y="2630956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名護市</a:t>
              </a:r>
            </a:p>
          </p:txBody>
        </p:sp>
        <p:sp>
          <p:nvSpPr>
            <p:cNvPr id="415" name="正方形/長方形 414"/>
            <p:cNvSpPr/>
            <p:nvPr/>
          </p:nvSpPr>
          <p:spPr>
            <a:xfrm>
              <a:off x="7084646" y="4350550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浦添市</a:t>
              </a:r>
            </a:p>
          </p:txBody>
        </p:sp>
        <p:sp>
          <p:nvSpPr>
            <p:cNvPr id="416" name="正方形/長方形 415"/>
            <p:cNvSpPr/>
            <p:nvPr/>
          </p:nvSpPr>
          <p:spPr>
            <a:xfrm>
              <a:off x="8077103" y="3846162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沖縄市</a:t>
              </a:r>
            </a:p>
          </p:txBody>
        </p:sp>
        <p:sp>
          <p:nvSpPr>
            <p:cNvPr id="417" name="正方形/長方形 416"/>
            <p:cNvSpPr/>
            <p:nvPr/>
          </p:nvSpPr>
          <p:spPr>
            <a:xfrm>
              <a:off x="8203033" y="3557505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うるま市</a:t>
              </a:r>
            </a:p>
          </p:txBody>
        </p:sp>
        <p:sp>
          <p:nvSpPr>
            <p:cNvPr id="418" name="正方形/長方形 417"/>
            <p:cNvSpPr/>
            <p:nvPr/>
          </p:nvSpPr>
          <p:spPr>
            <a:xfrm>
              <a:off x="8602218" y="1918252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今帰仁村</a:t>
              </a:r>
            </a:p>
          </p:txBody>
        </p:sp>
        <p:sp>
          <p:nvSpPr>
            <p:cNvPr id="419" name="正方形/長方形 418"/>
            <p:cNvSpPr/>
            <p:nvPr/>
          </p:nvSpPr>
          <p:spPr>
            <a:xfrm>
              <a:off x="8413846" y="3310281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金武町</a:t>
              </a:r>
            </a:p>
          </p:txBody>
        </p:sp>
        <p:sp>
          <p:nvSpPr>
            <p:cNvPr id="420" name="正方形/長方形 419"/>
            <p:cNvSpPr/>
            <p:nvPr/>
          </p:nvSpPr>
          <p:spPr>
            <a:xfrm>
              <a:off x="8023219" y="4312803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中城村</a:t>
              </a:r>
            </a:p>
          </p:txBody>
        </p:sp>
        <p:sp>
          <p:nvSpPr>
            <p:cNvPr id="421" name="正方形/長方形 420"/>
            <p:cNvSpPr/>
            <p:nvPr/>
          </p:nvSpPr>
          <p:spPr>
            <a:xfrm>
              <a:off x="6807179" y="4841488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豊見城市</a:t>
              </a:r>
            </a:p>
          </p:txBody>
        </p:sp>
        <p:sp>
          <p:nvSpPr>
            <p:cNvPr id="422" name="正方形/長方形 421"/>
            <p:cNvSpPr/>
            <p:nvPr/>
          </p:nvSpPr>
          <p:spPr>
            <a:xfrm>
              <a:off x="7880464" y="4844118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南城市</a:t>
              </a:r>
            </a:p>
          </p:txBody>
        </p:sp>
        <p:sp>
          <p:nvSpPr>
            <p:cNvPr id="423" name="正方形/長方形 422"/>
            <p:cNvSpPr/>
            <p:nvPr/>
          </p:nvSpPr>
          <p:spPr>
            <a:xfrm>
              <a:off x="9972071" y="6372607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宮古島市</a:t>
              </a:r>
            </a:p>
          </p:txBody>
        </p:sp>
        <p:sp>
          <p:nvSpPr>
            <p:cNvPr id="424" name="正方形/長方形 423"/>
            <p:cNvSpPr/>
            <p:nvPr/>
          </p:nvSpPr>
          <p:spPr>
            <a:xfrm>
              <a:off x="9147965" y="2114113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大宜味村</a:t>
              </a:r>
            </a:p>
          </p:txBody>
        </p:sp>
        <p:sp>
          <p:nvSpPr>
            <p:cNvPr id="425" name="正方形/長方形 424"/>
            <p:cNvSpPr/>
            <p:nvPr/>
          </p:nvSpPr>
          <p:spPr>
            <a:xfrm>
              <a:off x="7210921" y="3521175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読谷村</a:t>
              </a:r>
            </a:p>
          </p:txBody>
        </p:sp>
        <p:sp>
          <p:nvSpPr>
            <p:cNvPr id="426" name="正方形/長方形 425"/>
            <p:cNvSpPr/>
            <p:nvPr/>
          </p:nvSpPr>
          <p:spPr>
            <a:xfrm>
              <a:off x="8051991" y="4099683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北中城村</a:t>
              </a:r>
            </a:p>
          </p:txBody>
        </p:sp>
        <p:sp>
          <p:nvSpPr>
            <p:cNvPr id="427" name="正方形/長方形 426"/>
            <p:cNvSpPr/>
            <p:nvPr/>
          </p:nvSpPr>
          <p:spPr>
            <a:xfrm>
              <a:off x="5157184" y="4642644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座間味村</a:t>
              </a:r>
            </a:p>
          </p:txBody>
        </p:sp>
        <p:sp>
          <p:nvSpPr>
            <p:cNvPr id="428" name="正方形/長方形 427"/>
            <p:cNvSpPr/>
            <p:nvPr/>
          </p:nvSpPr>
          <p:spPr>
            <a:xfrm>
              <a:off x="8738291" y="274250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伊平屋村</a:t>
              </a:r>
            </a:p>
          </p:txBody>
        </p:sp>
        <p:sp>
          <p:nvSpPr>
            <p:cNvPr id="429" name="正方形/長方形 428"/>
            <p:cNvSpPr/>
            <p:nvPr/>
          </p:nvSpPr>
          <p:spPr>
            <a:xfrm>
              <a:off x="8323685" y="772850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伊是名村</a:t>
              </a:r>
            </a:p>
          </p:txBody>
        </p:sp>
        <p:sp>
          <p:nvSpPr>
            <p:cNvPr id="430" name="正方形/長方形 429"/>
            <p:cNvSpPr/>
            <p:nvPr/>
          </p:nvSpPr>
          <p:spPr>
            <a:xfrm>
              <a:off x="2950560" y="3650950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久米島町</a:t>
              </a:r>
            </a:p>
          </p:txBody>
        </p:sp>
        <p:sp>
          <p:nvSpPr>
            <p:cNvPr id="431" name="正方形/長方形 430"/>
            <p:cNvSpPr/>
            <p:nvPr/>
          </p:nvSpPr>
          <p:spPr>
            <a:xfrm>
              <a:off x="7144850" y="6863758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多良間村</a:t>
              </a:r>
            </a:p>
          </p:txBody>
        </p:sp>
        <p:sp>
          <p:nvSpPr>
            <p:cNvPr id="432" name="正方形/長方形 431"/>
            <p:cNvSpPr/>
            <p:nvPr/>
          </p:nvSpPr>
          <p:spPr>
            <a:xfrm>
              <a:off x="686899" y="8798791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与那国町</a:t>
              </a:r>
            </a:p>
          </p:txBody>
        </p:sp>
        <p:sp>
          <p:nvSpPr>
            <p:cNvPr id="433" name="正方形/長方形 432"/>
            <p:cNvSpPr/>
            <p:nvPr/>
          </p:nvSpPr>
          <p:spPr>
            <a:xfrm>
              <a:off x="3117947" y="8625683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竹富町</a:t>
              </a:r>
            </a:p>
          </p:txBody>
        </p:sp>
        <p:sp>
          <p:nvSpPr>
            <p:cNvPr id="434" name="正方形/長方形 433"/>
            <p:cNvSpPr/>
            <p:nvPr/>
          </p:nvSpPr>
          <p:spPr>
            <a:xfrm>
              <a:off x="10039541" y="4780668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南大東村</a:t>
              </a:r>
            </a:p>
          </p:txBody>
        </p:sp>
        <p:sp>
          <p:nvSpPr>
            <p:cNvPr id="435" name="正方形/長方形 434"/>
            <p:cNvSpPr/>
            <p:nvPr/>
          </p:nvSpPr>
          <p:spPr>
            <a:xfrm>
              <a:off x="5329545" y="2462662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粟国村</a:t>
              </a:r>
            </a:p>
          </p:txBody>
        </p:sp>
        <p:sp>
          <p:nvSpPr>
            <p:cNvPr id="436" name="正方形/長方形 435"/>
            <p:cNvSpPr/>
            <p:nvPr/>
          </p:nvSpPr>
          <p:spPr>
            <a:xfrm>
              <a:off x="6002193" y="4702988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渡嘉敷村</a:t>
              </a:r>
            </a:p>
          </p:txBody>
        </p:sp>
        <p:sp>
          <p:nvSpPr>
            <p:cNvPr id="437" name="正方形/長方形 436"/>
            <p:cNvSpPr/>
            <p:nvPr/>
          </p:nvSpPr>
          <p:spPr>
            <a:xfrm>
              <a:off x="7390316" y="3997767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北谷町</a:t>
              </a:r>
            </a:p>
          </p:txBody>
        </p:sp>
        <p:sp>
          <p:nvSpPr>
            <p:cNvPr id="438" name="正方形/長方形 437"/>
            <p:cNvSpPr/>
            <p:nvPr/>
          </p:nvSpPr>
          <p:spPr>
            <a:xfrm>
              <a:off x="7627711" y="1751953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伊江村</a:t>
              </a:r>
            </a:p>
          </p:txBody>
        </p:sp>
        <p:sp>
          <p:nvSpPr>
            <p:cNvPr id="439" name="正方形/長方形 438"/>
            <p:cNvSpPr/>
            <p:nvPr/>
          </p:nvSpPr>
          <p:spPr>
            <a:xfrm>
              <a:off x="4744250" y="3881439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渡名喜村</a:t>
              </a:r>
            </a:p>
          </p:txBody>
        </p:sp>
        <p:sp>
          <p:nvSpPr>
            <p:cNvPr id="440" name="正方形/長方形 439"/>
            <p:cNvSpPr/>
            <p:nvPr/>
          </p:nvSpPr>
          <p:spPr>
            <a:xfrm>
              <a:off x="7663167" y="5087471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八重瀬町</a:t>
              </a:r>
            </a:p>
          </p:txBody>
        </p:sp>
        <p:sp>
          <p:nvSpPr>
            <p:cNvPr id="441" name="正方形/長方形 440"/>
            <p:cNvSpPr/>
            <p:nvPr/>
          </p:nvSpPr>
          <p:spPr>
            <a:xfrm>
              <a:off x="9920824" y="1613098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国頭村</a:t>
              </a:r>
            </a:p>
          </p:txBody>
        </p:sp>
        <p:sp>
          <p:nvSpPr>
            <p:cNvPr id="442" name="正方形/長方形 441"/>
            <p:cNvSpPr/>
            <p:nvPr/>
          </p:nvSpPr>
          <p:spPr>
            <a:xfrm>
              <a:off x="9944894" y="2333429"/>
              <a:ext cx="66927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東村</a:t>
              </a:r>
            </a:p>
          </p:txBody>
        </p:sp>
        <p:sp>
          <p:nvSpPr>
            <p:cNvPr id="443" name="正方形/長方形 442"/>
            <p:cNvSpPr/>
            <p:nvPr/>
          </p:nvSpPr>
          <p:spPr>
            <a:xfrm>
              <a:off x="8001535" y="2171799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本部町</a:t>
              </a:r>
            </a:p>
          </p:txBody>
        </p:sp>
        <p:sp>
          <p:nvSpPr>
            <p:cNvPr id="444" name="正方形/長方形 443"/>
            <p:cNvSpPr/>
            <p:nvPr/>
          </p:nvSpPr>
          <p:spPr>
            <a:xfrm>
              <a:off x="7198357" y="3772743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嘉手納町</a:t>
              </a:r>
            </a:p>
          </p:txBody>
        </p:sp>
        <p:sp>
          <p:nvSpPr>
            <p:cNvPr id="445" name="正方形/長方形 444"/>
            <p:cNvSpPr/>
            <p:nvPr/>
          </p:nvSpPr>
          <p:spPr>
            <a:xfrm>
              <a:off x="7776111" y="4433114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西原町</a:t>
              </a:r>
            </a:p>
          </p:txBody>
        </p:sp>
        <p:sp>
          <p:nvSpPr>
            <p:cNvPr id="446" name="正方形/長方形 445"/>
            <p:cNvSpPr/>
            <p:nvPr/>
          </p:nvSpPr>
          <p:spPr>
            <a:xfrm>
              <a:off x="10273017" y="4313435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北大東村</a:t>
              </a:r>
            </a:p>
          </p:txBody>
        </p:sp>
        <p:sp>
          <p:nvSpPr>
            <p:cNvPr id="447" name="正方形/長方形 446"/>
            <p:cNvSpPr/>
            <p:nvPr/>
          </p:nvSpPr>
          <p:spPr>
            <a:xfrm>
              <a:off x="7377166" y="4653717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南風原町</a:t>
              </a:r>
            </a:p>
          </p:txBody>
        </p:sp>
        <p:sp>
          <p:nvSpPr>
            <p:cNvPr id="448" name="正方形/長方形 447"/>
            <p:cNvSpPr/>
            <p:nvPr/>
          </p:nvSpPr>
          <p:spPr>
            <a:xfrm>
              <a:off x="8051989" y="4618678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与那原町</a:t>
              </a:r>
            </a:p>
          </p:txBody>
        </p:sp>
        <p:sp>
          <p:nvSpPr>
            <p:cNvPr id="449" name="正方形/長方形 448"/>
            <p:cNvSpPr/>
            <p:nvPr/>
          </p:nvSpPr>
          <p:spPr>
            <a:xfrm>
              <a:off x="8923779" y="3016702"/>
              <a:ext cx="986813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宜野座村</a:t>
              </a:r>
            </a:p>
          </p:txBody>
        </p:sp>
        <p:sp>
          <p:nvSpPr>
            <p:cNvPr id="450" name="正方形/長方形 449"/>
            <p:cNvSpPr/>
            <p:nvPr/>
          </p:nvSpPr>
          <p:spPr>
            <a:xfrm>
              <a:off x="7776113" y="2995202"/>
              <a:ext cx="828042" cy="35173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恩納村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272257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396</Words>
  <Application>Microsoft Office PowerPoint</Application>
  <PresentationFormat>A3 297x420 mm</PresentationFormat>
  <Paragraphs>369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PPTX019_沖縄県地図</dc:title>
  <dc:subject>PPTX019_沖縄県地図</dc:subject>
  <dc:creator>http://www.digipot.net</dc:creator>
  <cp:lastModifiedBy/>
  <cp:revision>1</cp:revision>
  <dcterms:created xsi:type="dcterms:W3CDTF">2012-07-12T03:00:19Z</dcterms:created>
  <dcterms:modified xsi:type="dcterms:W3CDTF">2012-07-12T03:00:23Z</dcterms:modified>
  <cp:category/>
</cp:coreProperties>
</file>